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2" r:id="rId3"/>
    <p:sldId id="283" r:id="rId4"/>
    <p:sldId id="285" r:id="rId5"/>
    <p:sldId id="284" r:id="rId6"/>
    <p:sldId id="309" r:id="rId7"/>
    <p:sldId id="316" r:id="rId8"/>
    <p:sldId id="292" r:id="rId9"/>
    <p:sldId id="294" r:id="rId10"/>
    <p:sldId id="293" r:id="rId11"/>
    <p:sldId id="295" r:id="rId12"/>
    <p:sldId id="296" r:id="rId13"/>
    <p:sldId id="297" r:id="rId14"/>
    <p:sldId id="298" r:id="rId15"/>
    <p:sldId id="299" r:id="rId16"/>
    <p:sldId id="312" r:id="rId17"/>
    <p:sldId id="301" r:id="rId18"/>
    <p:sldId id="302" r:id="rId19"/>
    <p:sldId id="303" r:id="rId20"/>
    <p:sldId id="304" r:id="rId21"/>
    <p:sldId id="305" r:id="rId22"/>
    <p:sldId id="306" r:id="rId23"/>
    <p:sldId id="313" r:id="rId24"/>
    <p:sldId id="300" r:id="rId25"/>
    <p:sldId id="291" r:id="rId26"/>
    <p:sldId id="290" r:id="rId27"/>
    <p:sldId id="289" r:id="rId28"/>
    <p:sldId id="315" r:id="rId29"/>
    <p:sldId id="287" r:id="rId30"/>
    <p:sldId id="314" r:id="rId31"/>
    <p:sldId id="3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344039-7567-8EFF-09E4-B8960567893F}" name="Davis, Iris (deedsss)" initials="ID" userId="S::deedsss@ucmail.uc.edu::e9a33e39-9788-4b59-a646-8907dc39f0a9" providerId="AD"/>
  <p188:author id="{E124543D-5A3D-E528-40BF-054CC9E9DCA4}" name="Olsen, Jama" initials="JO" userId="S::jlo200@musc.edu::f613231b-296a-433b-b967-3b5b0ebdbd08" providerId="AD"/>
  <p188:author id="{9509AE43-8060-7F44-5938-8B753724D27A}" name="Benken, Laura (osinsklr)" initials="LB" userId="Benken, Laura (osinsklr)" providerId="None"/>
  <p188:author id="{8DD6F98F-C416-7AB9-7FDF-B618D0B3B3D0}" name="Griffin, Jessica S." initials="JG" userId="S::jls34@musc.edu::edbe9abe-b4c8-4184-8c5b-1f6be7f527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nga Aitken" initials="KA" lastIdx="1" clrIdx="0">
    <p:extLst>
      <p:ext uri="{19B8F6BF-5375-455C-9EA6-DF929625EA0E}">
        <p15:presenceInfo xmlns:p15="http://schemas.microsoft.com/office/powerpoint/2012/main" userId="S-1-5-21-1599696121-1964574698-334091239-318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2308" autoAdjust="0"/>
  </p:normalViewPr>
  <p:slideViewPr>
    <p:cSldViewPr snapToGrid="0">
      <p:cViewPr varScale="1">
        <p:scale>
          <a:sx n="66" d="100"/>
          <a:sy n="66" d="100"/>
        </p:scale>
        <p:origin x="91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985F6-3D38-49EB-897A-4C2CA38A81A1}"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F7CEA-7DC8-48EA-BE0A-E05F61CDDEA6}" type="slidenum">
              <a:rPr lang="en-US" smtClean="0"/>
              <a:t>‹#›</a:t>
            </a:fld>
            <a:endParaRPr lang="en-US"/>
          </a:p>
        </p:txBody>
      </p:sp>
    </p:spTree>
    <p:extLst>
      <p:ext uri="{BB962C8B-B14F-4D97-AF65-F5344CB8AC3E}">
        <p14:creationId xmlns:p14="http://schemas.microsoft.com/office/powerpoint/2010/main" val="134502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A3ED8-1811-4BB7-B798-03A9BB8FFF3F}" type="slidenum">
              <a:rPr lang="en-US" smtClean="0"/>
              <a:t>2</a:t>
            </a:fld>
            <a:endParaRPr lang="en-US"/>
          </a:p>
        </p:txBody>
      </p:sp>
    </p:spTree>
    <p:extLst>
      <p:ext uri="{BB962C8B-B14F-4D97-AF65-F5344CB8AC3E}">
        <p14:creationId xmlns:p14="http://schemas.microsoft.com/office/powerpoint/2010/main" val="289416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Who collected the data? When?</a:t>
            </a:r>
          </a:p>
          <a:p>
            <a:r>
              <a:rPr lang="en-US" sz="1200" dirty="0">
                <a:latin typeface="+mn-lt"/>
              </a:rPr>
              <a:t>Where was the data collected?</a:t>
            </a:r>
          </a:p>
          <a:p>
            <a:r>
              <a:rPr lang="en-US" sz="1200" dirty="0">
                <a:latin typeface="+mn-lt"/>
              </a:rPr>
              <a:t>What data will be collected?</a:t>
            </a:r>
          </a:p>
          <a:p>
            <a:endParaRPr lang="en-US" dirty="0"/>
          </a:p>
        </p:txBody>
      </p:sp>
      <p:sp>
        <p:nvSpPr>
          <p:cNvPr id="4" name="Slide Number Placeholder 3"/>
          <p:cNvSpPr>
            <a:spLocks noGrp="1"/>
          </p:cNvSpPr>
          <p:nvPr>
            <p:ph type="sldNum" sz="quarter" idx="10"/>
          </p:nvPr>
        </p:nvSpPr>
        <p:spPr/>
        <p:txBody>
          <a:bodyPr/>
          <a:lstStyle/>
          <a:p>
            <a:fld id="{F82F7CEA-7DC8-48EA-BE0A-E05F61CDDEA6}" type="slidenum">
              <a:rPr lang="en-US" smtClean="0"/>
              <a:t>3</a:t>
            </a:fld>
            <a:endParaRPr lang="en-US"/>
          </a:p>
        </p:txBody>
      </p:sp>
    </p:spTree>
    <p:extLst>
      <p:ext uri="{BB962C8B-B14F-4D97-AF65-F5344CB8AC3E}">
        <p14:creationId xmlns:p14="http://schemas.microsoft.com/office/powerpoint/2010/main" val="377727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F7CEA-7DC8-48EA-BE0A-E05F61CDDEA6}" type="slidenum">
              <a:rPr lang="en-US" smtClean="0"/>
              <a:t>13</a:t>
            </a:fld>
            <a:endParaRPr lang="en-US"/>
          </a:p>
        </p:txBody>
      </p:sp>
    </p:spTree>
    <p:extLst>
      <p:ext uri="{BB962C8B-B14F-4D97-AF65-F5344CB8AC3E}">
        <p14:creationId xmlns:p14="http://schemas.microsoft.com/office/powerpoint/2010/main" val="288836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82F7CEA-7DC8-48EA-BE0A-E05F61CDDEA6}" type="slidenum">
              <a:rPr lang="en-US" smtClean="0"/>
              <a:t>14</a:t>
            </a:fld>
            <a:endParaRPr lang="en-US"/>
          </a:p>
        </p:txBody>
      </p:sp>
    </p:spTree>
    <p:extLst>
      <p:ext uri="{BB962C8B-B14F-4D97-AF65-F5344CB8AC3E}">
        <p14:creationId xmlns:p14="http://schemas.microsoft.com/office/powerpoint/2010/main" val="135031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F7CEA-7DC8-48EA-BE0A-E05F61CDDEA6}" type="slidenum">
              <a:rPr lang="en-US" smtClean="0"/>
              <a:t>15</a:t>
            </a:fld>
            <a:endParaRPr lang="en-US"/>
          </a:p>
        </p:txBody>
      </p:sp>
    </p:spTree>
    <p:extLst>
      <p:ext uri="{BB962C8B-B14F-4D97-AF65-F5344CB8AC3E}">
        <p14:creationId xmlns:p14="http://schemas.microsoft.com/office/powerpoint/2010/main" val="324352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F7CEA-7DC8-48EA-BE0A-E05F61CDDEA6}" type="slidenum">
              <a:rPr lang="en-US" smtClean="0"/>
              <a:t>27</a:t>
            </a:fld>
            <a:endParaRPr lang="en-US"/>
          </a:p>
        </p:txBody>
      </p:sp>
    </p:spTree>
    <p:extLst>
      <p:ext uri="{BB962C8B-B14F-4D97-AF65-F5344CB8AC3E}">
        <p14:creationId xmlns:p14="http://schemas.microsoft.com/office/powerpoint/2010/main" val="364113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F7CEA-7DC8-48EA-BE0A-E05F61CDDEA6}" type="slidenum">
              <a:rPr lang="en-US" smtClean="0"/>
              <a:t>28</a:t>
            </a:fld>
            <a:endParaRPr lang="en-US"/>
          </a:p>
        </p:txBody>
      </p:sp>
    </p:spTree>
    <p:extLst>
      <p:ext uri="{BB962C8B-B14F-4D97-AF65-F5344CB8AC3E}">
        <p14:creationId xmlns:p14="http://schemas.microsoft.com/office/powerpoint/2010/main" val="2203118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222620-6C75-41C4-BA2C-9167EF6E0246}"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865" y="106603"/>
            <a:ext cx="3651504" cy="774192"/>
          </a:xfrm>
          <a:prstGeom prst="rect">
            <a:avLst/>
          </a:prstGeom>
        </p:spPr>
      </p:pic>
    </p:spTree>
    <p:extLst>
      <p:ext uri="{BB962C8B-B14F-4D97-AF65-F5344CB8AC3E}">
        <p14:creationId xmlns:p14="http://schemas.microsoft.com/office/powerpoint/2010/main" val="67910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726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title"/>
          </p:nvPr>
        </p:nvSpPr>
        <p:spPr>
          <a:xfrm>
            <a:off x="191354" y="-51517"/>
            <a:ext cx="10515600" cy="1325563"/>
          </a:xfrm>
        </p:spPr>
        <p:txBody>
          <a:bodyPr/>
          <a:lstStyle>
            <a:lvl1pPr>
              <a:defRPr>
                <a:solidFill>
                  <a:srgbClr val="336094"/>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28476" y="14657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0"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47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00373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22620-6C75-41C4-BA2C-9167EF6E0246}"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0420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22620-6C75-41C4-BA2C-9167EF6E0246}"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93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22620-6C75-41C4-BA2C-9167EF6E0246}"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53373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5/22/2024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cu.musc.edu/camp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588" y="1234330"/>
            <a:ext cx="10126824" cy="2387600"/>
          </a:xfrm>
        </p:spPr>
        <p:txBody>
          <a:bodyPr>
            <a:normAutofit/>
          </a:bodyPr>
          <a:lstStyle/>
          <a:p>
            <a:r>
              <a:rPr lang="en-US" dirty="0"/>
              <a:t>Source Documentation: Helpful Tips and Tricks</a:t>
            </a:r>
          </a:p>
        </p:txBody>
      </p:sp>
      <p:sp>
        <p:nvSpPr>
          <p:cNvPr id="3" name="Subtitle 2"/>
          <p:cNvSpPr>
            <a:spLocks noGrp="1"/>
          </p:cNvSpPr>
          <p:nvPr>
            <p:ph type="subTitle" idx="1"/>
          </p:nvPr>
        </p:nvSpPr>
        <p:spPr>
          <a:xfrm>
            <a:off x="1524000" y="4161452"/>
            <a:ext cx="9144000" cy="1096347"/>
          </a:xfrm>
        </p:spPr>
        <p:txBody>
          <a:bodyPr>
            <a:normAutofit fontScale="70000" lnSpcReduction="20000"/>
          </a:bodyPr>
          <a:lstStyle/>
          <a:p>
            <a:pPr algn="l"/>
            <a:r>
              <a:rPr lang="en-US" dirty="0"/>
              <a:t>		Heena Olalde, RN, MSN	               	University of Iowa</a:t>
            </a:r>
          </a:p>
          <a:p>
            <a:pPr algn="l"/>
            <a:r>
              <a:rPr lang="en-US" dirty="0"/>
              <a:t>		Kinga Aitken, MD, MPH, CCRP		University of Utah</a:t>
            </a:r>
          </a:p>
          <a:p>
            <a:pPr algn="l"/>
            <a:r>
              <a:rPr lang="en-US" dirty="0"/>
              <a:t>		Jama Olsen, MPA              		Medical University of South Carolina</a:t>
            </a:r>
          </a:p>
          <a:p>
            <a:endParaRPr lang="en-US" dirty="0"/>
          </a:p>
        </p:txBody>
      </p:sp>
    </p:spTree>
    <p:extLst>
      <p:ext uri="{BB962C8B-B14F-4D97-AF65-F5344CB8AC3E}">
        <p14:creationId xmlns:p14="http://schemas.microsoft.com/office/powerpoint/2010/main" val="414198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11E2-02D7-E3B3-6D5D-FECD46ACB204}"/>
              </a:ext>
            </a:extLst>
          </p:cNvPr>
          <p:cNvSpPr>
            <a:spLocks noGrp="1"/>
          </p:cNvSpPr>
          <p:nvPr>
            <p:ph type="title"/>
          </p:nvPr>
        </p:nvSpPr>
        <p:spPr>
          <a:xfrm>
            <a:off x="405958" y="140137"/>
            <a:ext cx="11518563" cy="1325563"/>
          </a:xfrm>
        </p:spPr>
        <p:txBody>
          <a:bodyPr>
            <a:normAutofit/>
          </a:bodyPr>
          <a:lstStyle/>
          <a:p>
            <a:r>
              <a:rPr lang="en-US" sz="4000" dirty="0"/>
              <a:t>Study Books and CRFs in WebDCU</a:t>
            </a:r>
          </a:p>
        </p:txBody>
      </p:sp>
      <p:sp>
        <p:nvSpPr>
          <p:cNvPr id="3" name="Content Placeholder 2">
            <a:extLst>
              <a:ext uri="{FF2B5EF4-FFF2-40B4-BE49-F238E27FC236}">
                <a16:creationId xmlns:a16="http://schemas.microsoft.com/office/drawing/2014/main" id="{FABD3118-F40F-6A0B-25FA-60E0BB3F9FDA}"/>
              </a:ext>
            </a:extLst>
          </p:cNvPr>
          <p:cNvSpPr>
            <a:spLocks noGrp="1"/>
          </p:cNvSpPr>
          <p:nvPr>
            <p:ph idx="1"/>
          </p:nvPr>
        </p:nvSpPr>
        <p:spPr/>
        <p:txBody>
          <a:bodyPr/>
          <a:lstStyle/>
          <a:p>
            <a:r>
              <a:rPr lang="en-US" dirty="0"/>
              <a:t>Find CRFs in Project Setup </a:t>
            </a:r>
            <a:r>
              <a:rPr lang="en-US" dirty="0">
                <a:sym typeface="Wingdings" panose="05000000000000000000" pitchFamily="2" charset="2"/>
              </a:rPr>
              <a:t> CRF Collection Schedule</a:t>
            </a:r>
          </a:p>
          <a:p>
            <a:endParaRPr lang="en-US" dirty="0">
              <a:sym typeface="Wingdings" panose="05000000000000000000" pitchFamily="2" charset="2"/>
            </a:endParaRPr>
          </a:p>
          <a:p>
            <a:endParaRPr lang="en-US" dirty="0"/>
          </a:p>
        </p:txBody>
      </p:sp>
      <p:pic>
        <p:nvPicPr>
          <p:cNvPr id="5" name="Picture 4">
            <a:extLst>
              <a:ext uri="{FF2B5EF4-FFF2-40B4-BE49-F238E27FC236}">
                <a16:creationId xmlns:a16="http://schemas.microsoft.com/office/drawing/2014/main" id="{2433619D-DC0D-28AC-E0B8-54BFEE3C533E}"/>
              </a:ext>
            </a:extLst>
          </p:cNvPr>
          <p:cNvPicPr>
            <a:picLocks noChangeAspect="1"/>
          </p:cNvPicPr>
          <p:nvPr/>
        </p:nvPicPr>
        <p:blipFill>
          <a:blip r:embed="rId2"/>
          <a:stretch>
            <a:fillRect/>
          </a:stretch>
        </p:blipFill>
        <p:spPr>
          <a:xfrm>
            <a:off x="267479" y="1336906"/>
            <a:ext cx="11144076" cy="3909836"/>
          </a:xfrm>
          <a:prstGeom prst="rect">
            <a:avLst/>
          </a:prstGeom>
        </p:spPr>
      </p:pic>
    </p:spTree>
    <p:extLst>
      <p:ext uri="{BB962C8B-B14F-4D97-AF65-F5344CB8AC3E}">
        <p14:creationId xmlns:p14="http://schemas.microsoft.com/office/powerpoint/2010/main" val="245880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8F36-640D-B177-E8B6-4415056D99FF}"/>
              </a:ext>
            </a:extLst>
          </p:cNvPr>
          <p:cNvSpPr>
            <a:spLocks noGrp="1"/>
          </p:cNvSpPr>
          <p:nvPr>
            <p:ph type="title"/>
          </p:nvPr>
        </p:nvSpPr>
        <p:spPr>
          <a:xfrm>
            <a:off x="191354" y="-51517"/>
            <a:ext cx="10957292" cy="1325563"/>
          </a:xfrm>
        </p:spPr>
        <p:txBody>
          <a:bodyPr/>
          <a:lstStyle/>
          <a:p>
            <a:r>
              <a:rPr lang="en-US" sz="4400" dirty="0"/>
              <a:t>Accessing Study Books and CRFs in WebDCU</a:t>
            </a:r>
            <a:endParaRPr lang="en-US" dirty="0"/>
          </a:p>
        </p:txBody>
      </p:sp>
      <p:cxnSp>
        <p:nvCxnSpPr>
          <p:cNvPr id="11" name="Straight Arrow Connector 10">
            <a:extLst>
              <a:ext uri="{FF2B5EF4-FFF2-40B4-BE49-F238E27FC236}">
                <a16:creationId xmlns:a16="http://schemas.microsoft.com/office/drawing/2014/main" id="{FD1A5553-971F-999C-2BF8-376AB06545EA}"/>
              </a:ext>
            </a:extLst>
          </p:cNvPr>
          <p:cNvCxnSpPr>
            <a:cxnSpLocks/>
          </p:cNvCxnSpPr>
          <p:nvPr/>
        </p:nvCxnSpPr>
        <p:spPr>
          <a:xfrm>
            <a:off x="1882588" y="4371097"/>
            <a:ext cx="11035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35D0E6E-4FB5-3C4F-C806-8BCBBC6D4526}"/>
              </a:ext>
            </a:extLst>
          </p:cNvPr>
          <p:cNvPicPr>
            <a:picLocks noChangeAspect="1"/>
          </p:cNvPicPr>
          <p:nvPr/>
        </p:nvPicPr>
        <p:blipFill>
          <a:blip r:embed="rId2"/>
          <a:stretch>
            <a:fillRect/>
          </a:stretch>
        </p:blipFill>
        <p:spPr>
          <a:xfrm>
            <a:off x="2986157" y="2720644"/>
            <a:ext cx="8157919" cy="3096394"/>
          </a:xfrm>
          <a:prstGeom prst="rect">
            <a:avLst/>
          </a:prstGeom>
        </p:spPr>
      </p:pic>
      <p:sp>
        <p:nvSpPr>
          <p:cNvPr id="18" name="TextBox 17">
            <a:extLst>
              <a:ext uri="{FF2B5EF4-FFF2-40B4-BE49-F238E27FC236}">
                <a16:creationId xmlns:a16="http://schemas.microsoft.com/office/drawing/2014/main" id="{6B51367F-EA74-CCDE-87A3-E4E9DA0906D5}"/>
              </a:ext>
            </a:extLst>
          </p:cNvPr>
          <p:cNvSpPr txBox="1"/>
          <p:nvPr/>
        </p:nvSpPr>
        <p:spPr>
          <a:xfrm>
            <a:off x="6283435" y="1674179"/>
            <a:ext cx="5859285" cy="646331"/>
          </a:xfrm>
          <a:prstGeom prst="rect">
            <a:avLst/>
          </a:prstGeom>
          <a:noFill/>
        </p:spPr>
        <p:txBody>
          <a:bodyPr wrap="square" rtlCol="0">
            <a:spAutoFit/>
          </a:bodyPr>
          <a:lstStyle/>
          <a:p>
            <a:r>
              <a:rPr lang="en-US" b="1" dirty="0"/>
              <a:t>Click on the column header to view and print a study book, which includes all the required CRFs for that subject visit.</a:t>
            </a:r>
          </a:p>
        </p:txBody>
      </p:sp>
      <p:cxnSp>
        <p:nvCxnSpPr>
          <p:cNvPr id="20" name="Straight Arrow Connector 19">
            <a:extLst>
              <a:ext uri="{FF2B5EF4-FFF2-40B4-BE49-F238E27FC236}">
                <a16:creationId xmlns:a16="http://schemas.microsoft.com/office/drawing/2014/main" id="{17EBC785-0E5A-77F9-67BE-F8052F333DE3}"/>
              </a:ext>
            </a:extLst>
          </p:cNvPr>
          <p:cNvCxnSpPr>
            <a:cxnSpLocks/>
          </p:cNvCxnSpPr>
          <p:nvPr/>
        </p:nvCxnSpPr>
        <p:spPr>
          <a:xfrm>
            <a:off x="10827049" y="2412694"/>
            <a:ext cx="0" cy="1096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9F0AD84-17C4-88C7-7BF7-1A790DCCAF03}"/>
              </a:ext>
            </a:extLst>
          </p:cNvPr>
          <p:cNvCxnSpPr>
            <a:cxnSpLocks/>
          </p:cNvCxnSpPr>
          <p:nvPr/>
        </p:nvCxnSpPr>
        <p:spPr>
          <a:xfrm>
            <a:off x="1882587" y="4699767"/>
            <a:ext cx="11035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CED406B-5583-6214-2FF3-1EB1ADDEC870}"/>
              </a:ext>
            </a:extLst>
          </p:cNvPr>
          <p:cNvCxnSpPr>
            <a:cxnSpLocks/>
          </p:cNvCxnSpPr>
          <p:nvPr/>
        </p:nvCxnSpPr>
        <p:spPr>
          <a:xfrm>
            <a:off x="1882587" y="5028437"/>
            <a:ext cx="11035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4C43F7E-B47B-FB51-3C42-372CB3ADB7E0}"/>
              </a:ext>
            </a:extLst>
          </p:cNvPr>
          <p:cNvCxnSpPr>
            <a:cxnSpLocks/>
          </p:cNvCxnSpPr>
          <p:nvPr/>
        </p:nvCxnSpPr>
        <p:spPr>
          <a:xfrm>
            <a:off x="10263352" y="2399319"/>
            <a:ext cx="0" cy="1096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1F11309-30BF-42B8-F4E5-A07DB812573E}"/>
              </a:ext>
            </a:extLst>
          </p:cNvPr>
          <p:cNvCxnSpPr>
            <a:cxnSpLocks/>
          </p:cNvCxnSpPr>
          <p:nvPr/>
        </p:nvCxnSpPr>
        <p:spPr>
          <a:xfrm>
            <a:off x="7916760" y="2410336"/>
            <a:ext cx="0" cy="1096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CD9FB90-F217-E502-AE13-C5AF72DE7E38}"/>
              </a:ext>
            </a:extLst>
          </p:cNvPr>
          <p:cNvCxnSpPr>
            <a:cxnSpLocks/>
          </p:cNvCxnSpPr>
          <p:nvPr/>
        </p:nvCxnSpPr>
        <p:spPr>
          <a:xfrm>
            <a:off x="8620003" y="2412694"/>
            <a:ext cx="0" cy="1096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BBD8AE-3A7A-FD21-D5A3-60E0B5C39CA9}"/>
              </a:ext>
            </a:extLst>
          </p:cNvPr>
          <p:cNvCxnSpPr>
            <a:cxnSpLocks/>
          </p:cNvCxnSpPr>
          <p:nvPr/>
        </p:nvCxnSpPr>
        <p:spPr>
          <a:xfrm>
            <a:off x="9213078" y="2412694"/>
            <a:ext cx="0" cy="1096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14379B0-2382-A1BF-B1CC-52E438217609}"/>
              </a:ext>
            </a:extLst>
          </p:cNvPr>
          <p:cNvCxnSpPr>
            <a:cxnSpLocks/>
          </p:cNvCxnSpPr>
          <p:nvPr/>
        </p:nvCxnSpPr>
        <p:spPr>
          <a:xfrm>
            <a:off x="9740052" y="2415322"/>
            <a:ext cx="0" cy="1096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0D04DA8-A70E-A614-F63D-D85D4E904A55}"/>
              </a:ext>
            </a:extLst>
          </p:cNvPr>
          <p:cNvCxnSpPr>
            <a:cxnSpLocks/>
          </p:cNvCxnSpPr>
          <p:nvPr/>
        </p:nvCxnSpPr>
        <p:spPr>
          <a:xfrm>
            <a:off x="7916760" y="2399319"/>
            <a:ext cx="0" cy="1096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92522ED-1646-04C6-E685-8804CABDD50B}"/>
              </a:ext>
            </a:extLst>
          </p:cNvPr>
          <p:cNvSpPr txBox="1"/>
          <p:nvPr/>
        </p:nvSpPr>
        <p:spPr>
          <a:xfrm>
            <a:off x="696513" y="3252093"/>
            <a:ext cx="2026157" cy="923330"/>
          </a:xfrm>
          <a:prstGeom prst="rect">
            <a:avLst/>
          </a:prstGeom>
          <a:noFill/>
        </p:spPr>
        <p:txBody>
          <a:bodyPr wrap="square" rtlCol="0">
            <a:spAutoFit/>
          </a:bodyPr>
          <a:lstStyle/>
          <a:p>
            <a:r>
              <a:rPr lang="en-US" b="1" dirty="0"/>
              <a:t>Click on any CRF to view and print the case report form.</a:t>
            </a:r>
          </a:p>
        </p:txBody>
      </p:sp>
    </p:spTree>
    <p:extLst>
      <p:ext uri="{BB962C8B-B14F-4D97-AF65-F5344CB8AC3E}">
        <p14:creationId xmlns:p14="http://schemas.microsoft.com/office/powerpoint/2010/main" val="71295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D27E-3F6C-AABE-4415-67419682A512}"/>
              </a:ext>
            </a:extLst>
          </p:cNvPr>
          <p:cNvSpPr>
            <a:spLocks noGrp="1"/>
          </p:cNvSpPr>
          <p:nvPr>
            <p:ph type="title"/>
          </p:nvPr>
        </p:nvSpPr>
        <p:spPr>
          <a:xfrm>
            <a:off x="191353" y="-51517"/>
            <a:ext cx="11212269" cy="1325563"/>
          </a:xfrm>
        </p:spPr>
        <p:txBody>
          <a:bodyPr/>
          <a:lstStyle/>
          <a:p>
            <a:r>
              <a:rPr lang="en-US" sz="4400" dirty="0"/>
              <a:t>Study Books and CRFs in WebDCU</a:t>
            </a:r>
            <a:endParaRPr lang="en-US" dirty="0"/>
          </a:p>
        </p:txBody>
      </p:sp>
      <p:pic>
        <p:nvPicPr>
          <p:cNvPr id="9" name="Content Placeholder 8">
            <a:extLst>
              <a:ext uri="{FF2B5EF4-FFF2-40B4-BE49-F238E27FC236}">
                <a16:creationId xmlns:a16="http://schemas.microsoft.com/office/drawing/2014/main" id="{9A668F7B-AF15-BB62-7682-5EC5A0AB2228}"/>
              </a:ext>
            </a:extLst>
          </p:cNvPr>
          <p:cNvPicPr>
            <a:picLocks noGrp="1" noChangeAspect="1"/>
          </p:cNvPicPr>
          <p:nvPr>
            <p:ph idx="1"/>
          </p:nvPr>
        </p:nvPicPr>
        <p:blipFill>
          <a:blip r:embed="rId2"/>
          <a:stretch>
            <a:fillRect/>
          </a:stretch>
        </p:blipFill>
        <p:spPr>
          <a:xfrm>
            <a:off x="954023" y="1487840"/>
            <a:ext cx="4025419" cy="5137106"/>
          </a:xfrm>
        </p:spPr>
      </p:pic>
      <p:pic>
        <p:nvPicPr>
          <p:cNvPr id="11" name="Picture 10">
            <a:extLst>
              <a:ext uri="{FF2B5EF4-FFF2-40B4-BE49-F238E27FC236}">
                <a16:creationId xmlns:a16="http://schemas.microsoft.com/office/drawing/2014/main" id="{51F0853D-C7DC-7DCD-392F-B27FE937F115}"/>
              </a:ext>
            </a:extLst>
          </p:cNvPr>
          <p:cNvPicPr>
            <a:picLocks noChangeAspect="1"/>
          </p:cNvPicPr>
          <p:nvPr/>
        </p:nvPicPr>
        <p:blipFill>
          <a:blip r:embed="rId3"/>
          <a:stretch>
            <a:fillRect/>
          </a:stretch>
        </p:blipFill>
        <p:spPr>
          <a:xfrm>
            <a:off x="5187816" y="1557992"/>
            <a:ext cx="3715085" cy="4681193"/>
          </a:xfrm>
          <a:prstGeom prst="rect">
            <a:avLst/>
          </a:prstGeom>
        </p:spPr>
      </p:pic>
    </p:spTree>
    <p:extLst>
      <p:ext uri="{BB962C8B-B14F-4D97-AF65-F5344CB8AC3E}">
        <p14:creationId xmlns:p14="http://schemas.microsoft.com/office/powerpoint/2010/main" val="387337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AA34-BE80-2F9D-C425-7CEF213FCA24}"/>
              </a:ext>
            </a:extLst>
          </p:cNvPr>
          <p:cNvSpPr>
            <a:spLocks noGrp="1"/>
          </p:cNvSpPr>
          <p:nvPr>
            <p:ph type="title"/>
          </p:nvPr>
        </p:nvSpPr>
        <p:spPr/>
        <p:txBody>
          <a:bodyPr/>
          <a:lstStyle/>
          <a:p>
            <a:r>
              <a:rPr lang="en-US" sz="4400" dirty="0"/>
              <a:t>Study Books and CRFs in WebDCU</a:t>
            </a:r>
            <a:endParaRPr lang="en-US" dirty="0"/>
          </a:p>
        </p:txBody>
      </p:sp>
      <p:sp>
        <p:nvSpPr>
          <p:cNvPr id="3" name="Content Placeholder 2">
            <a:extLst>
              <a:ext uri="{FF2B5EF4-FFF2-40B4-BE49-F238E27FC236}">
                <a16:creationId xmlns:a16="http://schemas.microsoft.com/office/drawing/2014/main" id="{2A1AB5C8-1A36-4EFD-204C-26387F1DDD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23B0467-5F95-826E-CC75-DED8A2AE4096}"/>
              </a:ext>
            </a:extLst>
          </p:cNvPr>
          <p:cNvPicPr>
            <a:picLocks noChangeAspect="1"/>
          </p:cNvPicPr>
          <p:nvPr/>
        </p:nvPicPr>
        <p:blipFill>
          <a:blip r:embed="rId3"/>
          <a:stretch>
            <a:fillRect/>
          </a:stretch>
        </p:blipFill>
        <p:spPr>
          <a:xfrm>
            <a:off x="628476" y="1174581"/>
            <a:ext cx="10563180" cy="4642457"/>
          </a:xfrm>
          <a:prstGeom prst="rect">
            <a:avLst/>
          </a:prstGeom>
        </p:spPr>
      </p:pic>
    </p:spTree>
    <p:extLst>
      <p:ext uri="{BB962C8B-B14F-4D97-AF65-F5344CB8AC3E}">
        <p14:creationId xmlns:p14="http://schemas.microsoft.com/office/powerpoint/2010/main" val="221637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6EB-AB39-0307-48B1-1A00C12C7029}"/>
              </a:ext>
            </a:extLst>
          </p:cNvPr>
          <p:cNvSpPr>
            <a:spLocks noGrp="1"/>
          </p:cNvSpPr>
          <p:nvPr>
            <p:ph type="title"/>
          </p:nvPr>
        </p:nvSpPr>
        <p:spPr/>
        <p:txBody>
          <a:bodyPr/>
          <a:lstStyle/>
          <a:p>
            <a:r>
              <a:rPr lang="en-US" sz="4400" dirty="0"/>
              <a:t>Study Books and CRFs in WebDCU</a:t>
            </a:r>
            <a:endParaRPr lang="en-US" dirty="0"/>
          </a:p>
        </p:txBody>
      </p:sp>
      <p:pic>
        <p:nvPicPr>
          <p:cNvPr id="5" name="Content Placeholder 4">
            <a:extLst>
              <a:ext uri="{FF2B5EF4-FFF2-40B4-BE49-F238E27FC236}">
                <a16:creationId xmlns:a16="http://schemas.microsoft.com/office/drawing/2014/main" id="{F6CF093F-E7AF-23B6-C14F-D658F60645FD}"/>
              </a:ext>
            </a:extLst>
          </p:cNvPr>
          <p:cNvPicPr>
            <a:picLocks noGrp="1" noChangeAspect="1"/>
          </p:cNvPicPr>
          <p:nvPr>
            <p:ph idx="1"/>
          </p:nvPr>
        </p:nvPicPr>
        <p:blipFill>
          <a:blip r:embed="rId3"/>
          <a:stretch>
            <a:fillRect/>
          </a:stretch>
        </p:blipFill>
        <p:spPr>
          <a:xfrm>
            <a:off x="1217722" y="1176014"/>
            <a:ext cx="9489232" cy="5298453"/>
          </a:xfrm>
        </p:spPr>
      </p:pic>
    </p:spTree>
    <p:extLst>
      <p:ext uri="{BB962C8B-B14F-4D97-AF65-F5344CB8AC3E}">
        <p14:creationId xmlns:p14="http://schemas.microsoft.com/office/powerpoint/2010/main" val="25734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C82F-D9EE-5A7C-C790-29AEE4BB8AA1}"/>
              </a:ext>
            </a:extLst>
          </p:cNvPr>
          <p:cNvSpPr>
            <a:spLocks noGrp="1"/>
          </p:cNvSpPr>
          <p:nvPr>
            <p:ph type="title"/>
          </p:nvPr>
        </p:nvSpPr>
        <p:spPr/>
        <p:txBody>
          <a:bodyPr/>
          <a:lstStyle/>
          <a:p>
            <a:r>
              <a:rPr lang="en-US" sz="4400" dirty="0"/>
              <a:t>Study Books and CRFs in WebDCU</a:t>
            </a:r>
            <a:endParaRPr lang="en-US" dirty="0"/>
          </a:p>
        </p:txBody>
      </p:sp>
      <p:pic>
        <p:nvPicPr>
          <p:cNvPr id="5" name="Content Placeholder 4">
            <a:extLst>
              <a:ext uri="{FF2B5EF4-FFF2-40B4-BE49-F238E27FC236}">
                <a16:creationId xmlns:a16="http://schemas.microsoft.com/office/drawing/2014/main" id="{2C4EC51B-266C-076A-7BC5-EED084308C5F}"/>
              </a:ext>
            </a:extLst>
          </p:cNvPr>
          <p:cNvPicPr>
            <a:picLocks noGrp="1" noChangeAspect="1"/>
          </p:cNvPicPr>
          <p:nvPr>
            <p:ph idx="1"/>
          </p:nvPr>
        </p:nvPicPr>
        <p:blipFill>
          <a:blip r:embed="rId3"/>
          <a:stretch>
            <a:fillRect/>
          </a:stretch>
        </p:blipFill>
        <p:spPr>
          <a:xfrm>
            <a:off x="2407656" y="1465263"/>
            <a:ext cx="8203899" cy="5130792"/>
          </a:xfrm>
        </p:spPr>
      </p:pic>
    </p:spTree>
    <p:extLst>
      <p:ext uri="{BB962C8B-B14F-4D97-AF65-F5344CB8AC3E}">
        <p14:creationId xmlns:p14="http://schemas.microsoft.com/office/powerpoint/2010/main" val="3728982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F32DB-0703-127D-C72C-3ED14F3CAE23}"/>
              </a:ext>
            </a:extLst>
          </p:cNvPr>
          <p:cNvSpPr>
            <a:spLocks noGrp="1"/>
          </p:cNvSpPr>
          <p:nvPr>
            <p:ph idx="1"/>
          </p:nvPr>
        </p:nvSpPr>
        <p:spPr/>
        <p:txBody>
          <a:bodyPr>
            <a:normAutofit/>
          </a:bodyPr>
          <a:lstStyle/>
          <a:p>
            <a:pPr marL="0" indent="0">
              <a:buNone/>
            </a:pPr>
            <a:r>
              <a:rPr lang="en-US" sz="6000" dirty="0"/>
              <a:t>Using the EMR for Documentation</a:t>
            </a:r>
          </a:p>
        </p:txBody>
      </p:sp>
    </p:spTree>
    <p:extLst>
      <p:ext uri="{BB962C8B-B14F-4D97-AF65-F5344CB8AC3E}">
        <p14:creationId xmlns:p14="http://schemas.microsoft.com/office/powerpoint/2010/main" val="192622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47CB-8FAA-BE74-D66D-005FC401C447}"/>
              </a:ext>
            </a:extLst>
          </p:cNvPr>
          <p:cNvSpPr>
            <a:spLocks noGrp="1"/>
          </p:cNvSpPr>
          <p:nvPr>
            <p:ph type="title"/>
          </p:nvPr>
        </p:nvSpPr>
        <p:spPr/>
        <p:txBody>
          <a:bodyPr/>
          <a:lstStyle/>
          <a:p>
            <a:r>
              <a:rPr lang="en-US" dirty="0"/>
              <a:t>EMR Documentation</a:t>
            </a:r>
          </a:p>
        </p:txBody>
      </p:sp>
      <p:sp>
        <p:nvSpPr>
          <p:cNvPr id="3" name="Content Placeholder 2">
            <a:extLst>
              <a:ext uri="{FF2B5EF4-FFF2-40B4-BE49-F238E27FC236}">
                <a16:creationId xmlns:a16="http://schemas.microsoft.com/office/drawing/2014/main" id="{FD34CADA-FA8F-E1D6-6DCA-2E5C358EE904}"/>
              </a:ext>
            </a:extLst>
          </p:cNvPr>
          <p:cNvSpPr>
            <a:spLocks noGrp="1"/>
          </p:cNvSpPr>
          <p:nvPr>
            <p:ph idx="1"/>
          </p:nvPr>
        </p:nvSpPr>
        <p:spPr/>
        <p:txBody>
          <a:bodyPr>
            <a:normAutofit lnSpcReduction="10000"/>
          </a:bodyPr>
          <a:lstStyle/>
          <a:p>
            <a:r>
              <a:rPr lang="en-US" dirty="0"/>
              <a:t>Template notes in the EMR can help with documenting study visits </a:t>
            </a:r>
          </a:p>
          <a:p>
            <a:pPr lvl="1"/>
            <a:r>
              <a:rPr lang="en-US" dirty="0"/>
              <a:t>ICF consent process, visit details- history, medications, vitals, etc.</a:t>
            </a:r>
          </a:p>
          <a:p>
            <a:pPr lvl="1"/>
            <a:r>
              <a:rPr lang="en-US" dirty="0"/>
              <a:t>Should be study specific, following the schedule of events</a:t>
            </a:r>
          </a:p>
          <a:p>
            <a:r>
              <a:rPr lang="en-US" dirty="0"/>
              <a:t>Template notes can be shared with team members who have charting abilities</a:t>
            </a:r>
          </a:p>
          <a:p>
            <a:r>
              <a:rPr lang="en-US" dirty="0"/>
              <a:t>Easy documentation of PI oversight</a:t>
            </a:r>
          </a:p>
          <a:p>
            <a:r>
              <a:rPr lang="en-US" dirty="0"/>
              <a:t>Helpful for non study care teams to know that patient is enrolled in a trial</a:t>
            </a:r>
          </a:p>
          <a:p>
            <a:r>
              <a:rPr lang="en-US" dirty="0"/>
              <a:t>Linking the subject to a trial in the EMR enables notifications (e.g. safety events, new hospitalizations) to study team</a:t>
            </a:r>
          </a:p>
        </p:txBody>
      </p:sp>
    </p:spTree>
    <p:extLst>
      <p:ext uri="{BB962C8B-B14F-4D97-AF65-F5344CB8AC3E}">
        <p14:creationId xmlns:p14="http://schemas.microsoft.com/office/powerpoint/2010/main" val="207456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F3BD-47E1-991A-750A-979C241E699F}"/>
              </a:ext>
            </a:extLst>
          </p:cNvPr>
          <p:cNvSpPr>
            <a:spLocks noGrp="1"/>
          </p:cNvSpPr>
          <p:nvPr>
            <p:ph type="title"/>
          </p:nvPr>
        </p:nvSpPr>
        <p:spPr>
          <a:xfrm>
            <a:off x="191353" y="-51517"/>
            <a:ext cx="11583551" cy="1325563"/>
          </a:xfrm>
        </p:spPr>
        <p:txBody>
          <a:bodyPr/>
          <a:lstStyle/>
          <a:p>
            <a:r>
              <a:rPr lang="en-US" dirty="0"/>
              <a:t>How to create a template note in the EMR: EPIC</a:t>
            </a:r>
          </a:p>
        </p:txBody>
      </p:sp>
      <p:pic>
        <p:nvPicPr>
          <p:cNvPr id="7" name="Content Placeholder 6">
            <a:extLst>
              <a:ext uri="{FF2B5EF4-FFF2-40B4-BE49-F238E27FC236}">
                <a16:creationId xmlns:a16="http://schemas.microsoft.com/office/drawing/2014/main" id="{D5B31562-9317-A838-AD16-35A5FB54CBED}"/>
              </a:ext>
            </a:extLst>
          </p:cNvPr>
          <p:cNvPicPr>
            <a:picLocks noGrp="1" noChangeAspect="1"/>
          </p:cNvPicPr>
          <p:nvPr>
            <p:ph idx="1"/>
          </p:nvPr>
        </p:nvPicPr>
        <p:blipFill>
          <a:blip r:embed="rId2"/>
          <a:stretch>
            <a:fillRect/>
          </a:stretch>
        </p:blipFill>
        <p:spPr>
          <a:xfrm>
            <a:off x="6564655" y="2258949"/>
            <a:ext cx="3067478" cy="2095792"/>
          </a:xfrm>
        </p:spPr>
      </p:pic>
      <p:pic>
        <p:nvPicPr>
          <p:cNvPr id="5" name="Picture 4">
            <a:extLst>
              <a:ext uri="{FF2B5EF4-FFF2-40B4-BE49-F238E27FC236}">
                <a16:creationId xmlns:a16="http://schemas.microsoft.com/office/drawing/2014/main" id="{B8859565-8DD6-1EFA-D7D6-7BB887082980}"/>
              </a:ext>
            </a:extLst>
          </p:cNvPr>
          <p:cNvPicPr>
            <a:picLocks noChangeAspect="1"/>
          </p:cNvPicPr>
          <p:nvPr/>
        </p:nvPicPr>
        <p:blipFill>
          <a:blip r:embed="rId3"/>
          <a:stretch>
            <a:fillRect/>
          </a:stretch>
        </p:blipFill>
        <p:spPr>
          <a:xfrm>
            <a:off x="360948" y="972455"/>
            <a:ext cx="4807444" cy="5573335"/>
          </a:xfrm>
          <a:prstGeom prst="rect">
            <a:avLst/>
          </a:prstGeom>
        </p:spPr>
      </p:pic>
    </p:spTree>
    <p:extLst>
      <p:ext uri="{BB962C8B-B14F-4D97-AF65-F5344CB8AC3E}">
        <p14:creationId xmlns:p14="http://schemas.microsoft.com/office/powerpoint/2010/main" val="144935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0CFC-E400-EC26-B45D-4F56D5098935}"/>
              </a:ext>
            </a:extLst>
          </p:cNvPr>
          <p:cNvSpPr>
            <a:spLocks noGrp="1"/>
          </p:cNvSpPr>
          <p:nvPr>
            <p:ph type="title"/>
          </p:nvPr>
        </p:nvSpPr>
        <p:spPr>
          <a:xfrm>
            <a:off x="191354" y="-51517"/>
            <a:ext cx="11423130" cy="1325563"/>
          </a:xfrm>
        </p:spPr>
        <p:txBody>
          <a:bodyPr/>
          <a:lstStyle/>
          <a:p>
            <a:r>
              <a:rPr lang="en-US" dirty="0"/>
              <a:t>How to create a template note in the EMR: EPIC</a:t>
            </a:r>
          </a:p>
        </p:txBody>
      </p:sp>
      <p:pic>
        <p:nvPicPr>
          <p:cNvPr id="5" name="Content Placeholder 4">
            <a:extLst>
              <a:ext uri="{FF2B5EF4-FFF2-40B4-BE49-F238E27FC236}">
                <a16:creationId xmlns:a16="http://schemas.microsoft.com/office/drawing/2014/main" id="{125F164A-7D5E-077F-1A58-1688FEBCF8AA}"/>
              </a:ext>
            </a:extLst>
          </p:cNvPr>
          <p:cNvPicPr>
            <a:picLocks noGrp="1" noChangeAspect="1"/>
          </p:cNvPicPr>
          <p:nvPr>
            <p:ph idx="1"/>
          </p:nvPr>
        </p:nvPicPr>
        <p:blipFill>
          <a:blip r:embed="rId2"/>
          <a:stretch>
            <a:fillRect/>
          </a:stretch>
        </p:blipFill>
        <p:spPr>
          <a:xfrm>
            <a:off x="628650" y="1712334"/>
            <a:ext cx="10515600" cy="3857195"/>
          </a:xfrm>
        </p:spPr>
      </p:pic>
    </p:spTree>
    <p:extLst>
      <p:ext uri="{BB962C8B-B14F-4D97-AF65-F5344CB8AC3E}">
        <p14:creationId xmlns:p14="http://schemas.microsoft.com/office/powerpoint/2010/main" val="238440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0" i="0" u="none" strike="noStrike" kern="1200" cap="none" spc="0" normalizeH="0" baseline="0" noProof="0" dirty="0">
                <a:ln>
                  <a:noFill/>
                </a:ln>
                <a:solidFill>
                  <a:srgbClr val="156082"/>
                </a:solidFill>
                <a:effectLst/>
                <a:uLnTx/>
                <a:uFillTx/>
              </a:rPr>
              <a:t>What is Source Data?</a:t>
            </a:r>
            <a:endParaRPr lang="en-US" dirty="0"/>
          </a:p>
        </p:txBody>
      </p:sp>
      <p:sp>
        <p:nvSpPr>
          <p:cNvPr id="3" name="Content Placeholder 2"/>
          <p:cNvSpPr>
            <a:spLocks noGrp="1"/>
          </p:cNvSpPr>
          <p:nvPr>
            <p:ph idx="1"/>
          </p:nvPr>
        </p:nvSpPr>
        <p:spPr/>
        <p:txBody>
          <a:bodyPr/>
          <a:lstStyle/>
          <a:p>
            <a:pPr>
              <a:defRPr/>
            </a:pPr>
            <a:r>
              <a:rPr kumimoji="0" lang="en-US" b="0" i="0" u="none" strike="noStrike" kern="1200" cap="none" spc="0" normalizeH="0" baseline="0" noProof="0" dirty="0">
                <a:ln>
                  <a:noFill/>
                </a:ln>
                <a:solidFill>
                  <a:prstClr val="black"/>
                </a:solidFill>
                <a:effectLst/>
                <a:uLnTx/>
                <a:uFillTx/>
                <a:ea typeface="+mn-ea"/>
                <a:cs typeface="+mn-cs"/>
              </a:rPr>
              <a:t>Source data includes all information in original records of clinical findings, observations, or other activities in a clinical investigation used for reconstructing and evaluating the investigation.</a:t>
            </a:r>
          </a:p>
          <a:p>
            <a:pPr>
              <a:defRPr/>
            </a:pPr>
            <a:endParaRPr kumimoji="0" lang="en-US" sz="2400" b="0" i="0" u="none" strike="noStrike" kern="1200" cap="none" spc="0" normalizeH="0" baseline="0" noProof="0" dirty="0">
              <a:ln>
                <a:noFill/>
              </a:ln>
              <a:solidFill>
                <a:prstClr val="black"/>
              </a:solidFill>
              <a:effectLst/>
              <a:uLnTx/>
              <a:uFillTx/>
              <a:ea typeface="+mn-ea"/>
              <a:cs typeface="+mn-cs"/>
            </a:endParaRPr>
          </a:p>
          <a:p>
            <a:pPr>
              <a:defRPr/>
            </a:pPr>
            <a:r>
              <a:rPr kumimoji="0" lang="en-US" b="0" i="0" u="none" strike="noStrike" kern="1200" cap="none" spc="0" normalizeH="0" baseline="0" noProof="0" dirty="0">
                <a:ln>
                  <a:noFill/>
                </a:ln>
                <a:solidFill>
                  <a:prstClr val="black"/>
                </a:solidFill>
                <a:effectLst/>
                <a:uLnTx/>
                <a:uFillTx/>
                <a:ea typeface="+mn-ea"/>
                <a:cs typeface="+mn-cs"/>
              </a:rPr>
              <a:t>Source data are contained in source documents.</a:t>
            </a:r>
          </a:p>
          <a:p>
            <a:pPr marL="0" indent="0">
              <a:buNone/>
            </a:pPr>
            <a:endParaRPr lang="en-US" dirty="0"/>
          </a:p>
        </p:txBody>
      </p:sp>
      <p:pic>
        <p:nvPicPr>
          <p:cNvPr id="4" name="Picture 3"/>
          <p:cNvPicPr>
            <a:picLocks noChangeAspect="1"/>
          </p:cNvPicPr>
          <p:nvPr/>
        </p:nvPicPr>
        <p:blipFill>
          <a:blip r:embed="rId3"/>
          <a:stretch>
            <a:fillRect/>
          </a:stretch>
        </p:blipFill>
        <p:spPr>
          <a:xfrm>
            <a:off x="8243563" y="2760019"/>
            <a:ext cx="3046478" cy="3558286"/>
          </a:xfrm>
          <a:prstGeom prst="rect">
            <a:avLst/>
          </a:prstGeom>
        </p:spPr>
      </p:pic>
    </p:spTree>
    <p:extLst>
      <p:ext uri="{BB962C8B-B14F-4D97-AF65-F5344CB8AC3E}">
        <p14:creationId xmlns:p14="http://schemas.microsoft.com/office/powerpoint/2010/main" val="187713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7466-B519-4A1C-F48B-18954376D402}"/>
              </a:ext>
            </a:extLst>
          </p:cNvPr>
          <p:cNvSpPr>
            <a:spLocks noGrp="1"/>
          </p:cNvSpPr>
          <p:nvPr>
            <p:ph type="title"/>
          </p:nvPr>
        </p:nvSpPr>
        <p:spPr/>
        <p:txBody>
          <a:bodyPr/>
          <a:lstStyle/>
          <a:p>
            <a:r>
              <a:rPr lang="en-US" dirty="0"/>
              <a:t>Example of a template note</a:t>
            </a:r>
          </a:p>
        </p:txBody>
      </p:sp>
      <p:pic>
        <p:nvPicPr>
          <p:cNvPr id="9" name="Picture 8">
            <a:extLst>
              <a:ext uri="{FF2B5EF4-FFF2-40B4-BE49-F238E27FC236}">
                <a16:creationId xmlns:a16="http://schemas.microsoft.com/office/drawing/2014/main" id="{C99599D2-A7D2-9D56-9867-4E005E7DD6A9}"/>
              </a:ext>
            </a:extLst>
          </p:cNvPr>
          <p:cNvPicPr>
            <a:picLocks noChangeAspect="1"/>
          </p:cNvPicPr>
          <p:nvPr/>
        </p:nvPicPr>
        <p:blipFill>
          <a:blip r:embed="rId2"/>
          <a:stretch>
            <a:fillRect/>
          </a:stretch>
        </p:blipFill>
        <p:spPr>
          <a:xfrm>
            <a:off x="1819230" y="1040962"/>
            <a:ext cx="8456687" cy="5672659"/>
          </a:xfrm>
          <a:prstGeom prst="rect">
            <a:avLst/>
          </a:prstGeom>
        </p:spPr>
      </p:pic>
    </p:spTree>
    <p:extLst>
      <p:ext uri="{BB962C8B-B14F-4D97-AF65-F5344CB8AC3E}">
        <p14:creationId xmlns:p14="http://schemas.microsoft.com/office/powerpoint/2010/main" val="321383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5700-FFA2-9C32-75DB-85CFE1A8BBB0}"/>
              </a:ext>
            </a:extLst>
          </p:cNvPr>
          <p:cNvSpPr>
            <a:spLocks noGrp="1"/>
          </p:cNvSpPr>
          <p:nvPr>
            <p:ph type="title"/>
          </p:nvPr>
        </p:nvSpPr>
        <p:spPr/>
        <p:txBody>
          <a:bodyPr/>
          <a:lstStyle/>
          <a:p>
            <a:r>
              <a:rPr lang="en-US" dirty="0"/>
              <a:t>Example of a template note</a:t>
            </a:r>
          </a:p>
        </p:txBody>
      </p:sp>
      <p:pic>
        <p:nvPicPr>
          <p:cNvPr id="5" name="Content Placeholder 4">
            <a:extLst>
              <a:ext uri="{FF2B5EF4-FFF2-40B4-BE49-F238E27FC236}">
                <a16:creationId xmlns:a16="http://schemas.microsoft.com/office/drawing/2014/main" id="{7FAE084D-CEA5-0AC8-DA01-3514A33808C8}"/>
              </a:ext>
            </a:extLst>
          </p:cNvPr>
          <p:cNvPicPr>
            <a:picLocks noGrp="1" noChangeAspect="1"/>
          </p:cNvPicPr>
          <p:nvPr>
            <p:ph idx="1"/>
          </p:nvPr>
        </p:nvPicPr>
        <p:blipFill>
          <a:blip r:embed="rId2"/>
          <a:stretch>
            <a:fillRect/>
          </a:stretch>
        </p:blipFill>
        <p:spPr>
          <a:xfrm>
            <a:off x="1690518" y="1465263"/>
            <a:ext cx="8391864" cy="4351337"/>
          </a:xfrm>
        </p:spPr>
      </p:pic>
    </p:spTree>
    <p:extLst>
      <p:ext uri="{BB962C8B-B14F-4D97-AF65-F5344CB8AC3E}">
        <p14:creationId xmlns:p14="http://schemas.microsoft.com/office/powerpoint/2010/main" val="41661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E8B-661E-B6F2-92FF-40528C2DE7DF}"/>
              </a:ext>
            </a:extLst>
          </p:cNvPr>
          <p:cNvSpPr>
            <a:spLocks noGrp="1"/>
          </p:cNvSpPr>
          <p:nvPr>
            <p:ph type="title"/>
          </p:nvPr>
        </p:nvSpPr>
        <p:spPr/>
        <p:txBody>
          <a:bodyPr/>
          <a:lstStyle/>
          <a:p>
            <a:r>
              <a:rPr lang="en-US" dirty="0"/>
              <a:t>Example of a template note</a:t>
            </a:r>
          </a:p>
        </p:txBody>
      </p:sp>
      <p:pic>
        <p:nvPicPr>
          <p:cNvPr id="5" name="Picture 4">
            <a:extLst>
              <a:ext uri="{FF2B5EF4-FFF2-40B4-BE49-F238E27FC236}">
                <a16:creationId xmlns:a16="http://schemas.microsoft.com/office/drawing/2014/main" id="{2D7FCDE4-1725-258E-F10D-8CCCAC355E0C}"/>
              </a:ext>
            </a:extLst>
          </p:cNvPr>
          <p:cNvPicPr>
            <a:picLocks noChangeAspect="1"/>
          </p:cNvPicPr>
          <p:nvPr/>
        </p:nvPicPr>
        <p:blipFill>
          <a:blip r:embed="rId2"/>
          <a:stretch>
            <a:fillRect/>
          </a:stretch>
        </p:blipFill>
        <p:spPr>
          <a:xfrm>
            <a:off x="1732547" y="1040961"/>
            <a:ext cx="9425182" cy="4998891"/>
          </a:xfrm>
          <a:prstGeom prst="rect">
            <a:avLst/>
          </a:prstGeom>
        </p:spPr>
      </p:pic>
    </p:spTree>
    <p:extLst>
      <p:ext uri="{BB962C8B-B14F-4D97-AF65-F5344CB8AC3E}">
        <p14:creationId xmlns:p14="http://schemas.microsoft.com/office/powerpoint/2010/main" val="384539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F32DB-0703-127D-C72C-3ED14F3CAE23}"/>
              </a:ext>
            </a:extLst>
          </p:cNvPr>
          <p:cNvSpPr>
            <a:spLocks noGrp="1"/>
          </p:cNvSpPr>
          <p:nvPr>
            <p:ph idx="1"/>
          </p:nvPr>
        </p:nvSpPr>
        <p:spPr/>
        <p:txBody>
          <a:bodyPr>
            <a:normAutofit/>
          </a:bodyPr>
          <a:lstStyle/>
          <a:p>
            <a:pPr marL="0" indent="0">
              <a:buNone/>
            </a:pPr>
            <a:r>
              <a:rPr lang="en-US" sz="6000" dirty="0"/>
              <a:t>Source Document Verification- aka </a:t>
            </a:r>
            <a:r>
              <a:rPr lang="en-US" sz="6000" i="1" dirty="0"/>
              <a:t>Site</a:t>
            </a:r>
            <a:r>
              <a:rPr lang="en-US" sz="6000" dirty="0"/>
              <a:t> </a:t>
            </a:r>
            <a:r>
              <a:rPr lang="en-US" sz="6000" i="1" dirty="0"/>
              <a:t>Monitoring</a:t>
            </a:r>
          </a:p>
        </p:txBody>
      </p:sp>
    </p:spTree>
    <p:extLst>
      <p:ext uri="{BB962C8B-B14F-4D97-AF65-F5344CB8AC3E}">
        <p14:creationId xmlns:p14="http://schemas.microsoft.com/office/powerpoint/2010/main" val="206804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FAAD-B70B-DCCF-65D5-F9433CA727B8}"/>
              </a:ext>
            </a:extLst>
          </p:cNvPr>
          <p:cNvSpPr>
            <a:spLocks noGrp="1"/>
          </p:cNvSpPr>
          <p:nvPr>
            <p:ph type="title"/>
          </p:nvPr>
        </p:nvSpPr>
        <p:spPr>
          <a:xfrm>
            <a:off x="191354" y="-51517"/>
            <a:ext cx="12294560" cy="1325563"/>
          </a:xfrm>
        </p:spPr>
        <p:txBody>
          <a:bodyPr/>
          <a:lstStyle/>
          <a:p>
            <a:r>
              <a:rPr lang="en-US" dirty="0"/>
              <a:t>Source documents and signature requirements</a:t>
            </a:r>
          </a:p>
        </p:txBody>
      </p:sp>
      <p:sp>
        <p:nvSpPr>
          <p:cNvPr id="3" name="Content Placeholder 2">
            <a:extLst>
              <a:ext uri="{FF2B5EF4-FFF2-40B4-BE49-F238E27FC236}">
                <a16:creationId xmlns:a16="http://schemas.microsoft.com/office/drawing/2014/main" id="{AACF5DB1-3A08-E3F7-E181-65BEE85FC05F}"/>
              </a:ext>
            </a:extLst>
          </p:cNvPr>
          <p:cNvSpPr>
            <a:spLocks noGrp="1"/>
          </p:cNvSpPr>
          <p:nvPr>
            <p:ph idx="1"/>
          </p:nvPr>
        </p:nvSpPr>
        <p:spPr>
          <a:xfrm>
            <a:off x="628476" y="1465700"/>
            <a:ext cx="11044120" cy="4924214"/>
          </a:xfrm>
        </p:spPr>
        <p:txBody>
          <a:bodyPr>
            <a:normAutofit fontScale="92500" lnSpcReduction="20000"/>
          </a:bodyPr>
          <a:lstStyle/>
          <a:p>
            <a:r>
              <a:rPr lang="en-US" dirty="0"/>
              <a:t>StrokeNet monitors will verify that data entered in WebDCU matches the site source documentation. </a:t>
            </a:r>
          </a:p>
          <a:p>
            <a:endParaRPr lang="en-US" dirty="0"/>
          </a:p>
          <a:p>
            <a:r>
              <a:rPr lang="en-US" dirty="0"/>
              <a:t>All source documentation should be attributable. </a:t>
            </a:r>
          </a:p>
          <a:p>
            <a:pPr lvl="1"/>
            <a:r>
              <a:rPr lang="en-US" dirty="0"/>
              <a:t>Recall ALCOA</a:t>
            </a:r>
          </a:p>
          <a:p>
            <a:pPr lvl="1"/>
            <a:r>
              <a:rPr lang="en-US" i="1" dirty="0"/>
              <a:t>Examples</a:t>
            </a:r>
            <a:r>
              <a:rPr lang="en-US" dirty="0"/>
              <a:t>: wet ink, email, e-signature, EMR notes.</a:t>
            </a:r>
          </a:p>
          <a:p>
            <a:endParaRPr lang="en-US" dirty="0"/>
          </a:p>
          <a:p>
            <a:r>
              <a:rPr lang="en-US" dirty="0"/>
              <a:t>StrokeNet monitors </a:t>
            </a:r>
            <a:r>
              <a:rPr lang="en-US" i="1" dirty="0"/>
              <a:t>always</a:t>
            </a:r>
            <a:r>
              <a:rPr lang="en-US" dirty="0"/>
              <a:t> verify signatures on the following CRFs (though not limited to):</a:t>
            </a:r>
          </a:p>
          <a:p>
            <a:pPr lvl="1"/>
            <a:r>
              <a:rPr lang="en-US" dirty="0"/>
              <a:t>F126: End of Study Form</a:t>
            </a:r>
          </a:p>
          <a:p>
            <a:pPr lvl="1"/>
            <a:r>
              <a:rPr lang="en-US" dirty="0"/>
              <a:t>F101: Eligibility</a:t>
            </a:r>
          </a:p>
          <a:p>
            <a:pPr lvl="1"/>
            <a:r>
              <a:rPr lang="en-US" dirty="0"/>
              <a:t>F104: Adverse Event</a:t>
            </a:r>
          </a:p>
          <a:p>
            <a:pPr lvl="1"/>
            <a:r>
              <a:rPr lang="en-US" dirty="0"/>
              <a:t>Why?</a:t>
            </a:r>
          </a:p>
          <a:p>
            <a:pPr lvl="2"/>
            <a:r>
              <a:rPr lang="en-US" dirty="0"/>
              <a:t>These are considered the highest risk</a:t>
            </a:r>
          </a:p>
        </p:txBody>
      </p:sp>
    </p:spTree>
    <p:extLst>
      <p:ext uri="{BB962C8B-B14F-4D97-AF65-F5344CB8AC3E}">
        <p14:creationId xmlns:p14="http://schemas.microsoft.com/office/powerpoint/2010/main" val="333987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CA99-25E9-0A86-4A9A-6256377C0070}"/>
              </a:ext>
            </a:extLst>
          </p:cNvPr>
          <p:cNvSpPr>
            <a:spLocks noGrp="1"/>
          </p:cNvSpPr>
          <p:nvPr>
            <p:ph type="title"/>
          </p:nvPr>
        </p:nvSpPr>
        <p:spPr/>
        <p:txBody>
          <a:bodyPr/>
          <a:lstStyle/>
          <a:p>
            <a:r>
              <a:rPr lang="en-US" dirty="0"/>
              <a:t>F126 Requires Wet Ink Signature</a:t>
            </a:r>
          </a:p>
        </p:txBody>
      </p:sp>
      <p:sp>
        <p:nvSpPr>
          <p:cNvPr id="3" name="Content Placeholder 2">
            <a:extLst>
              <a:ext uri="{FF2B5EF4-FFF2-40B4-BE49-F238E27FC236}">
                <a16:creationId xmlns:a16="http://schemas.microsoft.com/office/drawing/2014/main" id="{B10CD0B8-0EAC-E9B4-80FE-73C05843A51F}"/>
              </a:ext>
            </a:extLst>
          </p:cNvPr>
          <p:cNvSpPr>
            <a:spLocks noGrp="1"/>
          </p:cNvSpPr>
          <p:nvPr>
            <p:ph idx="1"/>
          </p:nvPr>
        </p:nvSpPr>
        <p:spPr>
          <a:xfrm>
            <a:off x="628476" y="1465699"/>
            <a:ext cx="10515600" cy="5065729"/>
          </a:xfrm>
        </p:spPr>
        <p:txBody>
          <a:bodyPr>
            <a:normAutofit/>
          </a:bodyPr>
          <a:lstStyle/>
          <a:p>
            <a:r>
              <a:rPr lang="en-US" b="1" dirty="0"/>
              <a:t>F126 End of Study*</a:t>
            </a:r>
          </a:p>
          <a:p>
            <a:pPr marL="742950" lvl="1" indent="-285750"/>
            <a:r>
              <a:rPr lang="en-US" dirty="0"/>
              <a:t>The PI as denoted on </a:t>
            </a:r>
            <a:r>
              <a:rPr lang="en-US" dirty="0" err="1"/>
              <a:t>eDOA</a:t>
            </a:r>
            <a:r>
              <a:rPr lang="en-US" dirty="0"/>
              <a:t> in WebDCU </a:t>
            </a:r>
            <a:r>
              <a:rPr lang="en-US" u="sng" dirty="0"/>
              <a:t>must</a:t>
            </a:r>
            <a:r>
              <a:rPr lang="en-US" dirty="0"/>
              <a:t> sign this form.</a:t>
            </a:r>
          </a:p>
          <a:p>
            <a:pPr marL="1200150" lvl="2" indent="-285750"/>
            <a:r>
              <a:rPr lang="en-US" dirty="0"/>
              <a:t>Sub-I is not acceptable.</a:t>
            </a:r>
          </a:p>
          <a:p>
            <a:pPr marL="742950" lvl="1" indent="-285750"/>
            <a:r>
              <a:rPr lang="en-US" dirty="0" err="1"/>
              <a:t>Qd</a:t>
            </a:r>
            <a:r>
              <a:rPr lang="en-US" dirty="0"/>
              <a:t> (First/Last name of reviewing site PI) and Q12 (Date of site PI review and affirmation) are </a:t>
            </a:r>
            <a:r>
              <a:rPr lang="en-US" b="1" dirty="0"/>
              <a:t>required</a:t>
            </a:r>
            <a:r>
              <a:rPr lang="en-US" dirty="0"/>
              <a:t> in </a:t>
            </a:r>
            <a:r>
              <a:rPr lang="en-US" dirty="0" err="1"/>
              <a:t>WebDCU</a:t>
            </a:r>
            <a:r>
              <a:rPr lang="en-US" dirty="0"/>
              <a:t> and must match the source, i.e. the printable paper CRF. </a:t>
            </a:r>
          </a:p>
          <a:p>
            <a:pPr marL="742950" lvl="1" indent="-285750"/>
            <a:r>
              <a:rPr lang="en-US" dirty="0"/>
              <a:t>The paper source </a:t>
            </a:r>
            <a:r>
              <a:rPr lang="en-US" b="1" u="sng" dirty="0"/>
              <a:t>must</a:t>
            </a:r>
            <a:r>
              <a:rPr lang="en-US" dirty="0"/>
              <a:t> have the PIs wet-ink signature and date.</a:t>
            </a:r>
          </a:p>
          <a:p>
            <a:pPr lvl="2"/>
            <a:r>
              <a:rPr lang="en-US" dirty="0"/>
              <a:t>But </a:t>
            </a:r>
            <a:r>
              <a:rPr lang="en-US" b="1" i="1" u="sng" dirty="0"/>
              <a:t>why</a:t>
            </a:r>
            <a:r>
              <a:rPr lang="en-US" dirty="0"/>
              <a:t> wet ink on paper? The PI signature and date affirm the review and the accuracy of the information reflected in all the case report forms (in WebDCU) for this study participant.</a:t>
            </a:r>
          </a:p>
          <a:p>
            <a:pPr marL="0" indent="0">
              <a:buNone/>
            </a:pPr>
            <a:endParaRPr lang="en-US" dirty="0"/>
          </a:p>
          <a:p>
            <a:pPr marL="0" indent="0">
              <a:buNone/>
            </a:pPr>
            <a:r>
              <a:rPr lang="en-US" dirty="0"/>
              <a:t>*</a:t>
            </a:r>
            <a:r>
              <a:rPr lang="en-US" b="1" dirty="0"/>
              <a:t>At this time</a:t>
            </a:r>
            <a:r>
              <a:rPr lang="en-US" dirty="0"/>
              <a:t>, PIs are NOT able to electronically sign CRFs in WebDCU at the end of the study.  </a:t>
            </a:r>
          </a:p>
        </p:txBody>
      </p:sp>
    </p:spTree>
    <p:extLst>
      <p:ext uri="{BB962C8B-B14F-4D97-AF65-F5344CB8AC3E}">
        <p14:creationId xmlns:p14="http://schemas.microsoft.com/office/powerpoint/2010/main" val="132459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9127-3EA4-BC18-FC8A-273DAFE076E7}"/>
              </a:ext>
            </a:extLst>
          </p:cNvPr>
          <p:cNvSpPr>
            <a:spLocks noGrp="1"/>
          </p:cNvSpPr>
          <p:nvPr>
            <p:ph type="title"/>
          </p:nvPr>
        </p:nvSpPr>
        <p:spPr>
          <a:xfrm>
            <a:off x="191353" y="-126823"/>
            <a:ext cx="12261904" cy="1325563"/>
          </a:xfrm>
        </p:spPr>
        <p:txBody>
          <a:bodyPr>
            <a:normAutofit/>
          </a:bodyPr>
          <a:lstStyle/>
          <a:p>
            <a:r>
              <a:rPr lang="en-US" dirty="0"/>
              <a:t>F101 and F104- Signature Expectations</a:t>
            </a:r>
          </a:p>
        </p:txBody>
      </p:sp>
      <p:sp>
        <p:nvSpPr>
          <p:cNvPr id="3" name="Content Placeholder 2">
            <a:extLst>
              <a:ext uri="{FF2B5EF4-FFF2-40B4-BE49-F238E27FC236}">
                <a16:creationId xmlns:a16="http://schemas.microsoft.com/office/drawing/2014/main" id="{EC3353FC-B2B5-067E-FBDE-98E37CF17309}"/>
              </a:ext>
            </a:extLst>
          </p:cNvPr>
          <p:cNvSpPr>
            <a:spLocks noGrp="1"/>
          </p:cNvSpPr>
          <p:nvPr>
            <p:ph idx="1"/>
          </p:nvPr>
        </p:nvSpPr>
        <p:spPr>
          <a:xfrm>
            <a:off x="628476" y="1465699"/>
            <a:ext cx="10515600" cy="5141929"/>
          </a:xfrm>
        </p:spPr>
        <p:txBody>
          <a:bodyPr>
            <a:normAutofit fontScale="85000" lnSpcReduction="10000"/>
          </a:bodyPr>
          <a:lstStyle/>
          <a:p>
            <a:r>
              <a:rPr lang="en-US" b="1" dirty="0"/>
              <a:t>F101 Eligibility</a:t>
            </a:r>
            <a:r>
              <a:rPr lang="en-US" dirty="0"/>
              <a:t> – Investigator signature is required to confirm a subject met all eligibility criteria prior to randomization.  </a:t>
            </a:r>
          </a:p>
          <a:p>
            <a:pPr marL="742950" lvl="1" indent="-285750"/>
            <a:r>
              <a:rPr lang="en-US" dirty="0"/>
              <a:t>Investigator must be delegated responsibility C (Determine eligibility) on </a:t>
            </a:r>
            <a:r>
              <a:rPr lang="en-US" dirty="0" err="1"/>
              <a:t>eDOA</a:t>
            </a:r>
            <a:r>
              <a:rPr lang="en-US" dirty="0"/>
              <a:t> in WebDCU.</a:t>
            </a:r>
          </a:p>
          <a:p>
            <a:pPr marL="742950" lvl="1" indent="-285750"/>
            <a:r>
              <a:rPr lang="en-US" dirty="0" err="1"/>
              <a:t>Qd</a:t>
            </a:r>
            <a:r>
              <a:rPr lang="en-US" dirty="0"/>
              <a:t> (First/Last name of investigator confirming eligibility) is </a:t>
            </a:r>
            <a:r>
              <a:rPr lang="en-US" b="1" dirty="0"/>
              <a:t>required</a:t>
            </a:r>
            <a:r>
              <a:rPr lang="en-US" dirty="0"/>
              <a:t> in </a:t>
            </a:r>
            <a:r>
              <a:rPr lang="en-US" dirty="0" err="1"/>
              <a:t>WebDCU</a:t>
            </a:r>
            <a:r>
              <a:rPr lang="en-US" dirty="0"/>
              <a:t> and must match the source. </a:t>
            </a:r>
          </a:p>
          <a:p>
            <a:pPr marL="742950" lvl="1" indent="-285750"/>
            <a:r>
              <a:rPr lang="en-US" dirty="0"/>
              <a:t>The source must have a wet-ink signature </a:t>
            </a:r>
            <a:r>
              <a:rPr lang="en-US" i="1" dirty="0"/>
              <a:t>or</a:t>
            </a:r>
            <a:r>
              <a:rPr lang="en-US" dirty="0"/>
              <a:t> equivalent documentation, i.e. e-mail, EMR, Adobe electronic signature.</a:t>
            </a:r>
          </a:p>
          <a:p>
            <a:pPr marL="0" indent="0">
              <a:buNone/>
            </a:pPr>
            <a:endParaRPr lang="en-US" dirty="0"/>
          </a:p>
          <a:p>
            <a:r>
              <a:rPr lang="en-US" b="1" dirty="0"/>
              <a:t>F104 Adverse Event</a:t>
            </a:r>
            <a:r>
              <a:rPr lang="en-US" dirty="0"/>
              <a:t> – Investigator signature is required to confirm that, at a minimum, an investigator assessed the grade (Q02), seriousness (Q03), and relatedness (Q04).  </a:t>
            </a:r>
          </a:p>
          <a:p>
            <a:pPr marL="742950" lvl="1" indent="-285750"/>
            <a:r>
              <a:rPr lang="en-US" dirty="0"/>
              <a:t>Investigator must be delegated responsibility F (Assess adverse events) on </a:t>
            </a:r>
            <a:r>
              <a:rPr lang="en-US" dirty="0" err="1"/>
              <a:t>eDOA</a:t>
            </a:r>
            <a:r>
              <a:rPr lang="en-US" dirty="0"/>
              <a:t> in WebDCU.</a:t>
            </a:r>
          </a:p>
          <a:p>
            <a:pPr marL="742950" lvl="1" indent="-285750"/>
            <a:r>
              <a:rPr lang="en-US" dirty="0" err="1"/>
              <a:t>Qd</a:t>
            </a:r>
            <a:r>
              <a:rPr lang="en-US" dirty="0"/>
              <a:t> (Last name of reporting site investigator) and Q19 (Date of reporting site investigator signature) are </a:t>
            </a:r>
            <a:r>
              <a:rPr lang="en-US" b="1" dirty="0"/>
              <a:t>required</a:t>
            </a:r>
            <a:r>
              <a:rPr lang="en-US" dirty="0"/>
              <a:t> in </a:t>
            </a:r>
            <a:r>
              <a:rPr lang="en-US" dirty="0" err="1"/>
              <a:t>WebDCU</a:t>
            </a:r>
            <a:r>
              <a:rPr lang="en-US" dirty="0"/>
              <a:t> and must match the source.</a:t>
            </a:r>
          </a:p>
          <a:p>
            <a:pPr marL="742950" lvl="1" indent="-285750"/>
            <a:r>
              <a:rPr lang="en-US" dirty="0"/>
              <a:t>The source must have a wet-ink signature </a:t>
            </a:r>
            <a:r>
              <a:rPr lang="en-US" i="1" dirty="0"/>
              <a:t>or</a:t>
            </a:r>
            <a:r>
              <a:rPr lang="en-US" dirty="0"/>
              <a:t> equivalent documentation, i.e. e-mail, EMR, Adobe electronic signature.</a:t>
            </a:r>
          </a:p>
          <a:p>
            <a:endParaRPr lang="en-US" dirty="0"/>
          </a:p>
        </p:txBody>
      </p:sp>
    </p:spTree>
    <p:extLst>
      <p:ext uri="{BB962C8B-B14F-4D97-AF65-F5344CB8AC3E}">
        <p14:creationId xmlns:p14="http://schemas.microsoft.com/office/powerpoint/2010/main" val="400783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3818-1129-02A0-B1CB-7E8FE2FD915C}"/>
              </a:ext>
            </a:extLst>
          </p:cNvPr>
          <p:cNvSpPr>
            <a:spLocks noGrp="1"/>
          </p:cNvSpPr>
          <p:nvPr>
            <p:ph type="title"/>
          </p:nvPr>
        </p:nvSpPr>
        <p:spPr>
          <a:xfrm>
            <a:off x="292100" y="-51517"/>
            <a:ext cx="10414854" cy="1325563"/>
          </a:xfrm>
        </p:spPr>
        <p:txBody>
          <a:bodyPr/>
          <a:lstStyle/>
          <a:p>
            <a:r>
              <a:rPr lang="en-US" dirty="0"/>
              <a:t>Q&amp;A Source Documentation</a:t>
            </a:r>
          </a:p>
        </p:txBody>
      </p:sp>
      <p:sp>
        <p:nvSpPr>
          <p:cNvPr id="3" name="Content Placeholder 2">
            <a:extLst>
              <a:ext uri="{FF2B5EF4-FFF2-40B4-BE49-F238E27FC236}">
                <a16:creationId xmlns:a16="http://schemas.microsoft.com/office/drawing/2014/main" id="{61F09F4E-55A9-9908-4F36-BB46700761F3}"/>
              </a:ext>
            </a:extLst>
          </p:cNvPr>
          <p:cNvSpPr>
            <a:spLocks noGrp="1"/>
          </p:cNvSpPr>
          <p:nvPr>
            <p:ph idx="1"/>
          </p:nvPr>
        </p:nvSpPr>
        <p:spPr>
          <a:xfrm>
            <a:off x="292100" y="1053549"/>
            <a:ext cx="11346622" cy="5675242"/>
          </a:xfrm>
        </p:spPr>
        <p:txBody>
          <a:bodyPr>
            <a:normAutofit/>
          </a:bodyPr>
          <a:lstStyle/>
          <a:p>
            <a:pPr marL="0" lvl="0" indent="0">
              <a:lnSpc>
                <a:spcPct val="120000"/>
              </a:lnSpc>
              <a:spcBef>
                <a:spcPts val="0"/>
              </a:spcBef>
              <a:spcAft>
                <a:spcPts val="600"/>
              </a:spcAft>
              <a:buNone/>
              <a:defRPr/>
            </a:pPr>
            <a:r>
              <a:rPr kumimoji="0" lang="en-US" sz="2000" b="1" i="0" u="none" strike="noStrike" kern="1200" cap="none" spc="0" normalizeH="0" baseline="0" noProof="0" dirty="0">
                <a:ln>
                  <a:noFill/>
                </a:ln>
                <a:effectLst/>
                <a:uLnTx/>
                <a:uFillTx/>
                <a:ea typeface="+mn-ea"/>
                <a:cs typeface="+mn-cs"/>
              </a:rPr>
              <a:t>Q: </a:t>
            </a:r>
            <a:r>
              <a:rPr kumimoji="0" lang="en-US" sz="2000" b="0" i="1" u="none" strike="noStrike" kern="1200" cap="none" spc="0" normalizeH="0" baseline="0" noProof="0" dirty="0">
                <a:ln>
                  <a:noFill/>
                </a:ln>
                <a:effectLst/>
                <a:uLnTx/>
                <a:uFillTx/>
                <a:ea typeface="+mn-ea"/>
                <a:cs typeface="+mn-cs"/>
              </a:rPr>
              <a:t>Who </a:t>
            </a:r>
            <a:r>
              <a:rPr lang="en-US" sz="2000" i="1" dirty="0"/>
              <a:t>can enter data (including F101, F104, F126) into WebDCU? </a:t>
            </a:r>
          </a:p>
          <a:p>
            <a:pPr marL="0" lvl="0" indent="0">
              <a:lnSpc>
                <a:spcPct val="120000"/>
              </a:lnSpc>
              <a:spcBef>
                <a:spcPts val="0"/>
              </a:spcBef>
              <a:spcAft>
                <a:spcPts val="600"/>
              </a:spcAft>
              <a:buNone/>
              <a:defRPr/>
            </a:pPr>
            <a:r>
              <a:rPr lang="en-US" sz="2000" b="1" dirty="0"/>
              <a:t>A: </a:t>
            </a:r>
            <a:r>
              <a:rPr lang="en-US" sz="2000" dirty="0"/>
              <a:t>Any study team member who has the appropriate permission on the </a:t>
            </a:r>
            <a:r>
              <a:rPr lang="en-US" sz="2000" dirty="0" err="1"/>
              <a:t>eDOA</a:t>
            </a:r>
            <a:r>
              <a:rPr lang="en-US" sz="2000" dirty="0"/>
              <a:t> (i.e., “Responsibility E- Complete Case Report Forms”). </a:t>
            </a:r>
          </a:p>
          <a:p>
            <a:pPr marL="0" indent="0">
              <a:lnSpc>
                <a:spcPct val="120000"/>
              </a:lnSpc>
              <a:spcBef>
                <a:spcPts val="0"/>
              </a:spcBef>
              <a:spcAft>
                <a:spcPts val="600"/>
              </a:spcAft>
              <a:buNone/>
              <a:defRPr/>
            </a:pPr>
            <a:endParaRPr lang="en-US" sz="2000" dirty="0"/>
          </a:p>
          <a:p>
            <a:pPr marL="0" indent="0">
              <a:lnSpc>
                <a:spcPct val="120000"/>
              </a:lnSpc>
              <a:spcBef>
                <a:spcPts val="0"/>
              </a:spcBef>
              <a:spcAft>
                <a:spcPts val="600"/>
              </a:spcAft>
              <a:buNone/>
              <a:defRPr/>
            </a:pPr>
            <a:r>
              <a:rPr lang="en-US" sz="2000" b="1" dirty="0"/>
              <a:t>Q: </a:t>
            </a:r>
            <a:r>
              <a:rPr lang="en-US" sz="2000" i="1" dirty="0"/>
              <a:t>If the PI enters the data into WebDCU (using their login), is this considered an acceptable signature?</a:t>
            </a:r>
          </a:p>
          <a:p>
            <a:pPr marL="0" indent="0">
              <a:lnSpc>
                <a:spcPct val="120000"/>
              </a:lnSpc>
              <a:spcBef>
                <a:spcPts val="0"/>
              </a:spcBef>
              <a:spcAft>
                <a:spcPts val="600"/>
              </a:spcAft>
              <a:buNone/>
              <a:defRPr/>
            </a:pPr>
            <a:r>
              <a:rPr lang="en-US" sz="2000" b="1" dirty="0"/>
              <a:t>A: F126-</a:t>
            </a:r>
            <a:r>
              <a:rPr lang="en-US" sz="2000" dirty="0"/>
              <a:t> NO! There must be a paper source with the PI’s wet ink signature and date. </a:t>
            </a:r>
          </a:p>
          <a:p>
            <a:pPr marL="0" indent="0">
              <a:lnSpc>
                <a:spcPct val="120000"/>
              </a:lnSpc>
              <a:spcBef>
                <a:spcPts val="0"/>
              </a:spcBef>
              <a:spcAft>
                <a:spcPts val="600"/>
              </a:spcAft>
              <a:buNone/>
              <a:defRPr/>
            </a:pPr>
            <a:r>
              <a:rPr lang="en-US" sz="2000" b="1" dirty="0"/>
              <a:t>A: F101, F104- </a:t>
            </a:r>
            <a:r>
              <a:rPr lang="en-US" sz="2000" dirty="0"/>
              <a:t>If your site allows direct data entry, then this is acceptable. However, we would not recommend that the eCRF be the sole source. </a:t>
            </a:r>
          </a:p>
        </p:txBody>
      </p:sp>
    </p:spTree>
    <p:extLst>
      <p:ext uri="{BB962C8B-B14F-4D97-AF65-F5344CB8AC3E}">
        <p14:creationId xmlns:p14="http://schemas.microsoft.com/office/powerpoint/2010/main" val="873611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3818-1129-02A0-B1CB-7E8FE2FD915C}"/>
              </a:ext>
            </a:extLst>
          </p:cNvPr>
          <p:cNvSpPr>
            <a:spLocks noGrp="1"/>
          </p:cNvSpPr>
          <p:nvPr>
            <p:ph type="title"/>
          </p:nvPr>
        </p:nvSpPr>
        <p:spPr>
          <a:xfrm>
            <a:off x="292100" y="-51517"/>
            <a:ext cx="10414854" cy="1325563"/>
          </a:xfrm>
        </p:spPr>
        <p:txBody>
          <a:bodyPr/>
          <a:lstStyle/>
          <a:p>
            <a:r>
              <a:rPr lang="en-US" dirty="0"/>
              <a:t>Q&amp;A Source Documentation</a:t>
            </a:r>
          </a:p>
        </p:txBody>
      </p:sp>
      <p:sp>
        <p:nvSpPr>
          <p:cNvPr id="3" name="Content Placeholder 2">
            <a:extLst>
              <a:ext uri="{FF2B5EF4-FFF2-40B4-BE49-F238E27FC236}">
                <a16:creationId xmlns:a16="http://schemas.microsoft.com/office/drawing/2014/main" id="{61F09F4E-55A9-9908-4F36-BB46700761F3}"/>
              </a:ext>
            </a:extLst>
          </p:cNvPr>
          <p:cNvSpPr>
            <a:spLocks noGrp="1"/>
          </p:cNvSpPr>
          <p:nvPr>
            <p:ph idx="1"/>
          </p:nvPr>
        </p:nvSpPr>
        <p:spPr>
          <a:xfrm>
            <a:off x="292100" y="1053549"/>
            <a:ext cx="11346622" cy="5675242"/>
          </a:xfrm>
        </p:spPr>
        <p:txBody>
          <a:bodyPr>
            <a:noAutofit/>
          </a:bodyPr>
          <a:lstStyle/>
          <a:p>
            <a:pPr marL="0" indent="0">
              <a:lnSpc>
                <a:spcPct val="120000"/>
              </a:lnSpc>
              <a:spcBef>
                <a:spcPts val="0"/>
              </a:spcBef>
              <a:spcAft>
                <a:spcPts val="600"/>
              </a:spcAft>
              <a:buNone/>
              <a:defRPr/>
            </a:pPr>
            <a:r>
              <a:rPr lang="en-US" sz="2000" b="1" dirty="0"/>
              <a:t>Q: </a:t>
            </a:r>
            <a:r>
              <a:rPr lang="en-US" sz="2000" i="1" dirty="0"/>
              <a:t>Is it okay to print completed eCRFs and have the investigator sign off on those? </a:t>
            </a:r>
          </a:p>
          <a:p>
            <a:pPr marL="0" indent="0">
              <a:lnSpc>
                <a:spcPct val="120000"/>
              </a:lnSpc>
              <a:spcBef>
                <a:spcPts val="0"/>
              </a:spcBef>
              <a:spcAft>
                <a:spcPts val="600"/>
              </a:spcAft>
              <a:buNone/>
              <a:defRPr/>
            </a:pPr>
            <a:r>
              <a:rPr lang="en-US" sz="2000" b="1" dirty="0"/>
              <a:t>A: </a:t>
            </a:r>
            <a:r>
              <a:rPr lang="en-US" sz="2000" dirty="0"/>
              <a:t>Yes, but remember, the source document must match what’s entered in WebDCU. </a:t>
            </a:r>
          </a:p>
          <a:p>
            <a:pPr marL="0" marR="0" lvl="0" indent="0" algn="l" defTabSz="914400" rtl="0" eaLnBrk="1" fontAlgn="auto" latinLnBrk="0" hangingPunct="1">
              <a:lnSpc>
                <a:spcPct val="120000"/>
              </a:lnSpc>
              <a:spcBef>
                <a:spcPts val="0"/>
              </a:spcBef>
              <a:spcAft>
                <a:spcPts val="600"/>
              </a:spcAft>
              <a:buClrTx/>
              <a:buSzTx/>
              <a:buNone/>
              <a:tabLst/>
              <a:defRPr/>
            </a:pPr>
            <a:endParaRPr kumimoji="0" lang="en-US" sz="2000" b="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20000"/>
              </a:lnSpc>
              <a:spcBef>
                <a:spcPts val="0"/>
              </a:spcBef>
              <a:spcAft>
                <a:spcPts val="600"/>
              </a:spcAft>
              <a:buClrTx/>
              <a:buSzTx/>
              <a:buNone/>
              <a:tabLst/>
              <a:defRPr/>
            </a:pPr>
            <a:r>
              <a:rPr lang="en-US" sz="2000" b="1" dirty="0"/>
              <a:t>Q: </a:t>
            </a:r>
            <a:r>
              <a:rPr kumimoji="0" lang="en-US" sz="2000" b="0" i="1" u="none" strike="noStrike" kern="1200" cap="none" spc="0" normalizeH="0" baseline="0" noProof="0" dirty="0">
                <a:ln>
                  <a:noFill/>
                </a:ln>
                <a:effectLst/>
                <a:uLnTx/>
                <a:uFillTx/>
                <a:ea typeface="+mn-ea"/>
                <a:cs typeface="+mn-cs"/>
              </a:rPr>
              <a:t>Does each individual inclusion/exclusion criteria on F101 need to be listed for source documentation?  </a:t>
            </a:r>
            <a:endParaRPr lang="en-US" sz="2000" i="1" dirty="0"/>
          </a:p>
          <a:p>
            <a:pPr marL="0" marR="0" lvl="0" indent="0" algn="l" defTabSz="914400" rtl="0" eaLnBrk="1" fontAlgn="auto" latinLnBrk="0" hangingPunct="1">
              <a:lnSpc>
                <a:spcPct val="120000"/>
              </a:lnSpc>
              <a:spcBef>
                <a:spcPts val="0"/>
              </a:spcBef>
              <a:spcAft>
                <a:spcPts val="600"/>
              </a:spcAft>
              <a:buClrTx/>
              <a:buSzTx/>
              <a:buNone/>
              <a:tabLst/>
              <a:defRPr/>
            </a:pPr>
            <a:r>
              <a:rPr kumimoji="0" lang="en-US" sz="2000" b="1" i="0" u="none" strike="noStrike" kern="1200" cap="none" spc="0" normalizeH="0" baseline="0" noProof="0" dirty="0">
                <a:ln>
                  <a:noFill/>
                </a:ln>
                <a:effectLst/>
                <a:uLnTx/>
                <a:uFillTx/>
                <a:ea typeface="+mn-ea"/>
                <a:cs typeface="+mn-cs"/>
              </a:rPr>
              <a:t>A: </a:t>
            </a:r>
            <a:r>
              <a:rPr kumimoji="0" lang="en-US" sz="2000" b="0" i="0" u="none" strike="noStrike" kern="1200" cap="none" spc="0" normalizeH="0" baseline="0" noProof="0" dirty="0">
                <a:ln>
                  <a:noFill/>
                </a:ln>
                <a:effectLst/>
                <a:uLnTx/>
                <a:uFillTx/>
                <a:ea typeface="+mn-ea"/>
                <a:cs typeface="+mn-cs"/>
              </a:rPr>
              <a:t>No, but it’s recommended that your site document that the investigator reviewed every inclusion/exclusion criteria.</a:t>
            </a:r>
            <a:endParaRPr lang="en-US" sz="2000" dirty="0"/>
          </a:p>
          <a:p>
            <a:pPr marL="457200" lvl="1" indent="0">
              <a:lnSpc>
                <a:spcPct val="120000"/>
              </a:lnSpc>
              <a:spcBef>
                <a:spcPts val="0"/>
              </a:spcBef>
              <a:spcAft>
                <a:spcPts val="600"/>
              </a:spcAft>
              <a:buNone/>
              <a:defRPr/>
            </a:pPr>
            <a:r>
              <a:rPr lang="en-US" sz="2000" i="1" dirty="0"/>
              <a:t>Example</a:t>
            </a:r>
            <a:r>
              <a:rPr lang="en-US" sz="2000" dirty="0"/>
              <a:t>: </a:t>
            </a:r>
          </a:p>
          <a:p>
            <a:pPr marL="457200" lvl="1" indent="0">
              <a:lnSpc>
                <a:spcPct val="120000"/>
              </a:lnSpc>
              <a:spcBef>
                <a:spcPts val="0"/>
              </a:spcBef>
              <a:spcAft>
                <a:spcPts val="600"/>
              </a:spcAft>
              <a:buNone/>
              <a:defRPr/>
            </a:pPr>
            <a:r>
              <a:rPr lang="en-US" sz="2000" dirty="0"/>
              <a:t>“We print out of the eligibility criteria (F101), which is completed by the PSC. In the EMR, the PI completes an enrollment note stating “Patient met all the inclusion criteria of trial and none of the exclusion criteria. Is this sufficient in terms of capturing that the PI reviewed all I/E criteria and confirmed eligibility?” </a:t>
            </a:r>
          </a:p>
          <a:p>
            <a:pPr marL="457200" lvl="1" indent="0">
              <a:lnSpc>
                <a:spcPct val="120000"/>
              </a:lnSpc>
              <a:spcBef>
                <a:spcPts val="0"/>
              </a:spcBef>
              <a:spcAft>
                <a:spcPts val="600"/>
              </a:spcAft>
              <a:buNone/>
              <a:defRPr/>
            </a:pPr>
            <a:r>
              <a:rPr lang="en-US" sz="2000" b="1" dirty="0"/>
              <a:t>A: </a:t>
            </a:r>
            <a:r>
              <a:rPr lang="en-US" sz="2000" dirty="0"/>
              <a:t>Yes, the EMR note is sufficient for F101.</a:t>
            </a:r>
          </a:p>
        </p:txBody>
      </p:sp>
    </p:spTree>
    <p:extLst>
      <p:ext uri="{BB962C8B-B14F-4D97-AF65-F5344CB8AC3E}">
        <p14:creationId xmlns:p14="http://schemas.microsoft.com/office/powerpoint/2010/main" val="828959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D965-A20D-74FD-C4AF-C89A026CC57F}"/>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156082"/>
                </a:solidFill>
                <a:effectLst/>
                <a:uLnTx/>
                <a:uFillTx/>
              </a:rPr>
              <a:t>Monitoring Resources</a:t>
            </a:r>
            <a:endParaRPr lang="en-US" dirty="0"/>
          </a:p>
        </p:txBody>
      </p:sp>
      <p:sp>
        <p:nvSpPr>
          <p:cNvPr id="3" name="Content Placeholder 2">
            <a:extLst>
              <a:ext uri="{FF2B5EF4-FFF2-40B4-BE49-F238E27FC236}">
                <a16:creationId xmlns:a16="http://schemas.microsoft.com/office/drawing/2014/main" id="{7D9D5A0D-A067-0877-5430-E4812B326665}"/>
              </a:ext>
            </a:extLst>
          </p:cNvPr>
          <p:cNvSpPr>
            <a:spLocks noGrp="1"/>
          </p:cNvSpPr>
          <p:nvPr>
            <p:ph idx="1"/>
          </p:nvPr>
        </p:nvSpPr>
        <p:spPr>
          <a:xfrm>
            <a:off x="628475" y="1465699"/>
            <a:ext cx="11184079" cy="467384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latin typeface="Aptos" panose="021100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latin typeface="Aptos" panose="021100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hlinkClick r:id="rId2"/>
              </a:rPr>
              <a:t>https://dcu.musc.edu/campus</a:t>
            </a:r>
            <a:r>
              <a:rPr lang="en-US" sz="3200" dirty="0">
                <a:solidFill>
                  <a:prstClr val="black"/>
                </a:solidFill>
                <a:hlinkClick r:id="rId2"/>
              </a:rPr>
              <a:t>/</a:t>
            </a:r>
            <a:r>
              <a:rPr lang="en-US" sz="3200" dirty="0">
                <a:solidFill>
                  <a:prstClr val="black"/>
                </a:solidFill>
              </a:rPr>
              <a:t> </a:t>
            </a:r>
            <a:endParaRPr kumimoji="0" lang="en-US" sz="3200" b="0" i="0" u="none" strike="noStrike" kern="1200" cap="none" spc="0" normalizeH="0" baseline="0" noProof="0" dirty="0">
              <a:ln>
                <a:noFill/>
              </a:ln>
              <a:solidFill>
                <a:prstClr val="black"/>
              </a:solidFill>
              <a:effectLst/>
              <a:uLnTx/>
              <a:uFillTx/>
            </a:endParaRPr>
          </a:p>
          <a:p>
            <a:endParaRPr lang="en-US" dirty="0"/>
          </a:p>
        </p:txBody>
      </p:sp>
      <p:pic>
        <p:nvPicPr>
          <p:cNvPr id="4" name="Picture 3">
            <a:extLst>
              <a:ext uri="{FF2B5EF4-FFF2-40B4-BE49-F238E27FC236}">
                <a16:creationId xmlns:a16="http://schemas.microsoft.com/office/drawing/2014/main" id="{C08CFBCF-7082-0EC2-8D79-417A60B8E60F}"/>
              </a:ext>
            </a:extLst>
          </p:cNvPr>
          <p:cNvPicPr>
            <a:picLocks noChangeAspect="1"/>
          </p:cNvPicPr>
          <p:nvPr/>
        </p:nvPicPr>
        <p:blipFill>
          <a:blip r:embed="rId3"/>
          <a:stretch>
            <a:fillRect/>
          </a:stretch>
        </p:blipFill>
        <p:spPr>
          <a:xfrm>
            <a:off x="5837382" y="1659467"/>
            <a:ext cx="6011619" cy="4545684"/>
          </a:xfrm>
          <a:prstGeom prst="rect">
            <a:avLst/>
          </a:prstGeom>
        </p:spPr>
      </p:pic>
    </p:spTree>
    <p:extLst>
      <p:ext uri="{BB962C8B-B14F-4D97-AF65-F5344CB8AC3E}">
        <p14:creationId xmlns:p14="http://schemas.microsoft.com/office/powerpoint/2010/main" val="421157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566-799F-59D9-51F8-2D1E243E2503}"/>
              </a:ext>
            </a:extLst>
          </p:cNvPr>
          <p:cNvSpPr>
            <a:spLocks noGrp="1"/>
          </p:cNvSpPr>
          <p:nvPr>
            <p:ph type="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br>
              <a:rPr kumimoji="0" lang="en-US" sz="4400" b="0" i="0" u="none" strike="noStrike" kern="1200" cap="none" spc="0" normalizeH="0" baseline="0" noProof="0" dirty="0">
                <a:ln>
                  <a:noFill/>
                </a:ln>
                <a:solidFill>
                  <a:srgbClr val="156082"/>
                </a:solidFill>
                <a:effectLst/>
                <a:uLnTx/>
                <a:uFillTx/>
                <a:latin typeface="Aptos" panose="02110004020202020204"/>
                <a:ea typeface="+mn-ea"/>
                <a:cs typeface="+mn-cs"/>
              </a:rPr>
            </a:br>
            <a:r>
              <a:rPr kumimoji="0" lang="en-US" sz="4400" b="0" i="0" u="none" strike="noStrike" kern="1200" cap="none" spc="0" normalizeH="0" baseline="0" noProof="0" dirty="0">
                <a:ln>
                  <a:noFill/>
                </a:ln>
                <a:solidFill>
                  <a:srgbClr val="156082"/>
                </a:solidFill>
                <a:effectLst/>
                <a:uLnTx/>
                <a:uFillTx/>
                <a:ea typeface="+mn-ea"/>
                <a:cs typeface="+mn-cs"/>
              </a:rPr>
              <a:t>Source Documentation</a:t>
            </a:r>
            <a:br>
              <a:rPr kumimoji="0" lang="en-US" sz="4400" b="0" i="0" u="none" strike="noStrike" kern="1200" cap="none" spc="0" normalizeH="0" baseline="0" noProof="0" dirty="0">
                <a:ln>
                  <a:noFill/>
                </a:ln>
                <a:solidFill>
                  <a:srgbClr val="156082"/>
                </a:solidFill>
                <a:effectLst/>
                <a:uLnTx/>
                <a:uFillTx/>
                <a:latin typeface="Aptos" panose="02110004020202020204"/>
                <a:ea typeface="+mn-ea"/>
                <a:cs typeface="+mn-cs"/>
              </a:rPr>
            </a:br>
            <a:endParaRPr lang="en-US" dirty="0"/>
          </a:p>
        </p:txBody>
      </p:sp>
      <p:sp>
        <p:nvSpPr>
          <p:cNvPr id="3" name="Content Placeholder 2">
            <a:extLst>
              <a:ext uri="{FF2B5EF4-FFF2-40B4-BE49-F238E27FC236}">
                <a16:creationId xmlns:a16="http://schemas.microsoft.com/office/drawing/2014/main" id="{D166AF67-4AE7-BFCC-C578-8FC143E3156D}"/>
              </a:ext>
            </a:extLst>
          </p:cNvPr>
          <p:cNvSpPr>
            <a:spLocks noGrp="1"/>
          </p:cNvSpPr>
          <p:nvPr>
            <p:ph idx="1"/>
          </p:nvPr>
        </p:nvSpPr>
        <p:spPr/>
        <p:txBody>
          <a:bodyPr/>
          <a:lstStyle/>
          <a:p>
            <a:r>
              <a:rPr lang="en-US" sz="2800" dirty="0">
                <a:latin typeface="+mn-lt"/>
              </a:rPr>
              <a:t>A </a:t>
            </a:r>
            <a:r>
              <a:rPr lang="en-US" sz="2800" b="1" dirty="0">
                <a:latin typeface="+mn-lt"/>
              </a:rPr>
              <a:t>complete</a:t>
            </a:r>
            <a:r>
              <a:rPr lang="en-US" sz="2800" dirty="0">
                <a:latin typeface="+mn-lt"/>
              </a:rPr>
              <a:t> source record should answer the What, Who, When, Where, Why, and How</a:t>
            </a:r>
          </a:p>
          <a:p>
            <a:endParaRPr lang="en-US" dirty="0"/>
          </a:p>
        </p:txBody>
      </p:sp>
      <p:pic>
        <p:nvPicPr>
          <p:cNvPr id="4" name="Picture 3">
            <a:extLst>
              <a:ext uri="{FF2B5EF4-FFF2-40B4-BE49-F238E27FC236}">
                <a16:creationId xmlns:a16="http://schemas.microsoft.com/office/drawing/2014/main" id="{1A4F93C1-61D5-737A-FDC8-4262DC6BB8C5}"/>
              </a:ext>
            </a:extLst>
          </p:cNvPr>
          <p:cNvPicPr>
            <a:picLocks noChangeAspect="1"/>
          </p:cNvPicPr>
          <p:nvPr/>
        </p:nvPicPr>
        <p:blipFill>
          <a:blip r:embed="rId3"/>
          <a:stretch>
            <a:fillRect/>
          </a:stretch>
        </p:blipFill>
        <p:spPr>
          <a:xfrm>
            <a:off x="2265456" y="2483531"/>
            <a:ext cx="5805524" cy="3234812"/>
          </a:xfrm>
          <a:prstGeom prst="rect">
            <a:avLst/>
          </a:prstGeom>
        </p:spPr>
      </p:pic>
    </p:spTree>
    <p:extLst>
      <p:ext uri="{BB962C8B-B14F-4D97-AF65-F5344CB8AC3E}">
        <p14:creationId xmlns:p14="http://schemas.microsoft.com/office/powerpoint/2010/main" val="2145352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D965-A20D-74FD-C4AF-C89A026CC57F}"/>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156082"/>
                </a:solidFill>
                <a:effectLst/>
                <a:uLnTx/>
                <a:uFillTx/>
              </a:rPr>
              <a:t>Monitoring</a:t>
            </a:r>
            <a:r>
              <a:rPr lang="en-US" dirty="0">
                <a:solidFill>
                  <a:srgbClr val="156082"/>
                </a:solidFill>
              </a:rPr>
              <a:t> Contacts</a:t>
            </a:r>
            <a:endParaRPr lang="en-US" dirty="0"/>
          </a:p>
        </p:txBody>
      </p:sp>
      <p:sp>
        <p:nvSpPr>
          <p:cNvPr id="3" name="Content Placeholder 2">
            <a:extLst>
              <a:ext uri="{FF2B5EF4-FFF2-40B4-BE49-F238E27FC236}">
                <a16:creationId xmlns:a16="http://schemas.microsoft.com/office/drawing/2014/main" id="{7D9D5A0D-A067-0877-5430-E4812B326665}"/>
              </a:ext>
            </a:extLst>
          </p:cNvPr>
          <p:cNvSpPr>
            <a:spLocks noGrp="1"/>
          </p:cNvSpPr>
          <p:nvPr>
            <p:ph idx="1"/>
          </p:nvPr>
        </p:nvSpPr>
        <p:spPr>
          <a:xfrm>
            <a:off x="596577" y="1309802"/>
            <a:ext cx="11184079" cy="756506"/>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latin typeface="Aptos" panose="02110004020202020204"/>
              </a:rPr>
              <a:t>Always contact your NDMC Site Monitoring Manager with questions about monitoring visits or documentation!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latin typeface="Aptos" panose="021100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latin typeface="Aptos" panose="02110004020202020204"/>
            </a:endParaRPr>
          </a:p>
        </p:txBody>
      </p:sp>
      <p:sp>
        <p:nvSpPr>
          <p:cNvPr id="5" name="Content Placeholder 2">
            <a:extLst>
              <a:ext uri="{FF2B5EF4-FFF2-40B4-BE49-F238E27FC236}">
                <a16:creationId xmlns:a16="http://schemas.microsoft.com/office/drawing/2014/main" id="{1EB42A3F-9EBF-4045-C684-BA9183AB6B7C}"/>
              </a:ext>
            </a:extLst>
          </p:cNvPr>
          <p:cNvSpPr txBox="1">
            <a:spLocks/>
          </p:cNvSpPr>
          <p:nvPr/>
        </p:nvSpPr>
        <p:spPr>
          <a:xfrm>
            <a:off x="191354" y="2424762"/>
            <a:ext cx="7143925" cy="3899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000" dirty="0">
                <a:solidFill>
                  <a:prstClr val="black"/>
                </a:solidFill>
                <a:latin typeface="Aptos" panose="02110004020202020204"/>
              </a:rPr>
              <a:t>ASPIRE- </a:t>
            </a:r>
            <a:r>
              <a:rPr lang="en-US" sz="2000" b="1" dirty="0">
                <a:solidFill>
                  <a:srgbClr val="00B0F0"/>
                </a:solidFill>
                <a:latin typeface="Aptos" panose="02110004020202020204"/>
              </a:rPr>
              <a:t>Abagail Ault, ault@musc.edu</a:t>
            </a:r>
          </a:p>
          <a:p>
            <a:pPr marL="0" indent="0">
              <a:buFont typeface="Arial" panose="020B0604020202020204" pitchFamily="34" charset="0"/>
              <a:buNone/>
              <a:defRPr/>
            </a:pPr>
            <a:r>
              <a:rPr lang="en-US" sz="2000" dirty="0">
                <a:solidFill>
                  <a:prstClr val="black"/>
                </a:solidFill>
                <a:latin typeface="Aptos" panose="02110004020202020204"/>
              </a:rPr>
              <a:t>CAPTIVA- </a:t>
            </a:r>
            <a:r>
              <a:rPr lang="en-US" sz="2000" b="1" dirty="0">
                <a:solidFill>
                  <a:srgbClr val="00B0F0"/>
                </a:solidFill>
                <a:latin typeface="Aptos" panose="02110004020202020204"/>
              </a:rPr>
              <a:t>Jama Olsen, olsen@musc.edu</a:t>
            </a:r>
          </a:p>
          <a:p>
            <a:pPr marL="0" indent="0">
              <a:buFont typeface="Arial" panose="020B0604020202020204" pitchFamily="34" charset="0"/>
              <a:buNone/>
              <a:defRPr/>
            </a:pPr>
            <a:r>
              <a:rPr lang="en-US" sz="2000" dirty="0">
                <a:solidFill>
                  <a:prstClr val="black"/>
                </a:solidFill>
                <a:latin typeface="Aptos" panose="02110004020202020204"/>
              </a:rPr>
              <a:t>FASTEST- </a:t>
            </a:r>
            <a:r>
              <a:rPr lang="en-US" sz="2000" b="1" dirty="0">
                <a:solidFill>
                  <a:srgbClr val="00B0F0"/>
                </a:solidFill>
                <a:latin typeface="Aptos" panose="02110004020202020204"/>
              </a:rPr>
              <a:t>Katie Trosclair, trosclak@musc.edu</a:t>
            </a:r>
          </a:p>
          <a:p>
            <a:pPr marL="0" indent="0">
              <a:buFont typeface="Arial" panose="020B0604020202020204" pitchFamily="34" charset="0"/>
              <a:buNone/>
              <a:defRPr/>
            </a:pPr>
            <a:r>
              <a:rPr lang="en-US" sz="2000" dirty="0">
                <a:solidFill>
                  <a:prstClr val="black"/>
                </a:solidFill>
                <a:latin typeface="Aptos" panose="02110004020202020204"/>
              </a:rPr>
              <a:t>FOCAS- </a:t>
            </a:r>
            <a:r>
              <a:rPr lang="en-US" sz="2000" b="1" dirty="0">
                <a:solidFill>
                  <a:srgbClr val="00B0F0"/>
                </a:solidFill>
                <a:latin typeface="Aptos" panose="02110004020202020204"/>
              </a:rPr>
              <a:t>Caitlin Schaffner, schaffne@musc.edu</a:t>
            </a:r>
          </a:p>
          <a:p>
            <a:pPr marL="0" indent="0">
              <a:buFont typeface="Arial" panose="020B0604020202020204" pitchFamily="34" charset="0"/>
              <a:buNone/>
              <a:defRPr/>
            </a:pPr>
            <a:r>
              <a:rPr lang="en-US" sz="2000" dirty="0">
                <a:solidFill>
                  <a:prstClr val="black"/>
                </a:solidFill>
                <a:latin typeface="Aptos" panose="02110004020202020204"/>
              </a:rPr>
              <a:t>I-ACQUIRE- </a:t>
            </a:r>
            <a:r>
              <a:rPr lang="en-US" sz="2000" b="1" dirty="0">
                <a:solidFill>
                  <a:srgbClr val="00B0F0"/>
                </a:solidFill>
                <a:latin typeface="Aptos" panose="02110004020202020204"/>
              </a:rPr>
              <a:t>Abagail Ault, ault@musc.edu</a:t>
            </a:r>
          </a:p>
          <a:p>
            <a:pPr marL="0" indent="0">
              <a:buFont typeface="Arial" panose="020B0604020202020204" pitchFamily="34" charset="0"/>
              <a:buNone/>
              <a:defRPr/>
            </a:pPr>
            <a:endParaRPr lang="en-US" dirty="0">
              <a:solidFill>
                <a:prstClr val="black"/>
              </a:solidFill>
              <a:latin typeface="Aptos" panose="02110004020202020204"/>
            </a:endParaRPr>
          </a:p>
        </p:txBody>
      </p:sp>
      <p:sp>
        <p:nvSpPr>
          <p:cNvPr id="6" name="Content Placeholder 2">
            <a:extLst>
              <a:ext uri="{FF2B5EF4-FFF2-40B4-BE49-F238E27FC236}">
                <a16:creationId xmlns:a16="http://schemas.microsoft.com/office/drawing/2014/main" id="{38660D68-56B5-668D-0A35-A88852DB988F}"/>
              </a:ext>
            </a:extLst>
          </p:cNvPr>
          <p:cNvSpPr txBox="1">
            <a:spLocks/>
          </p:cNvSpPr>
          <p:nvPr/>
        </p:nvSpPr>
        <p:spPr>
          <a:xfrm>
            <a:off x="6018496" y="2413860"/>
            <a:ext cx="6096000" cy="3899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solidFill>
                  <a:prstClr val="black"/>
                </a:solidFill>
                <a:latin typeface="Aptos" panose="02110004020202020204"/>
              </a:rPr>
              <a:t>SATURN- </a:t>
            </a:r>
            <a:r>
              <a:rPr lang="en-US" sz="2000" b="1" dirty="0">
                <a:solidFill>
                  <a:srgbClr val="00B0F0"/>
                </a:solidFill>
                <a:latin typeface="Aptos" panose="02110004020202020204"/>
              </a:rPr>
              <a:t>Aaron Perlmutter, perlmutt@musc.edu</a:t>
            </a:r>
          </a:p>
          <a:p>
            <a:pPr marL="0" indent="0">
              <a:buNone/>
              <a:defRPr/>
            </a:pPr>
            <a:r>
              <a:rPr lang="en-US" sz="2000" dirty="0">
                <a:solidFill>
                  <a:prstClr val="black"/>
                </a:solidFill>
                <a:latin typeface="Aptos" panose="02110004020202020204"/>
              </a:rPr>
              <a:t>SISTER- </a:t>
            </a:r>
            <a:r>
              <a:rPr lang="en-US" sz="2000" b="1" dirty="0">
                <a:solidFill>
                  <a:srgbClr val="00B0F0"/>
                </a:solidFill>
                <a:latin typeface="Aptos" panose="02110004020202020204"/>
              </a:rPr>
              <a:t>Aaron Perlmutter, perlmutt@musc.edu</a:t>
            </a:r>
          </a:p>
          <a:p>
            <a:pPr marL="0" indent="0">
              <a:buFont typeface="Arial" panose="020B0604020202020204" pitchFamily="34" charset="0"/>
              <a:buNone/>
              <a:defRPr/>
            </a:pPr>
            <a:r>
              <a:rPr lang="en-US" sz="2000" dirty="0">
                <a:solidFill>
                  <a:prstClr val="black"/>
                </a:solidFill>
                <a:latin typeface="Aptos" panose="02110004020202020204"/>
              </a:rPr>
              <a:t>Sleep SMART- </a:t>
            </a:r>
            <a:r>
              <a:rPr lang="en-US" sz="2000" b="1" dirty="0">
                <a:solidFill>
                  <a:srgbClr val="00B0F0"/>
                </a:solidFill>
                <a:latin typeface="Aptos" panose="02110004020202020204"/>
              </a:rPr>
              <a:t>Katie Trosclair, trosclak@musc.edu</a:t>
            </a:r>
          </a:p>
          <a:p>
            <a:pPr marL="0" indent="0">
              <a:buFont typeface="Arial" panose="020B0604020202020204" pitchFamily="34" charset="0"/>
              <a:buNone/>
              <a:defRPr/>
            </a:pPr>
            <a:r>
              <a:rPr lang="en-US" sz="2000" dirty="0">
                <a:solidFill>
                  <a:prstClr val="black"/>
                </a:solidFill>
                <a:latin typeface="Aptos" panose="02110004020202020204"/>
              </a:rPr>
              <a:t>STEP- </a:t>
            </a:r>
            <a:r>
              <a:rPr lang="en-US" sz="2000" b="1" dirty="0">
                <a:solidFill>
                  <a:srgbClr val="00B0F0"/>
                </a:solidFill>
                <a:latin typeface="Aptos" panose="02110004020202020204"/>
              </a:rPr>
              <a:t>Caitlin Schaffner, schaffne@musc.edu</a:t>
            </a:r>
            <a:endParaRPr lang="en-US" sz="2000" dirty="0">
              <a:solidFill>
                <a:prstClr val="black"/>
              </a:solidFill>
              <a:latin typeface="Aptos" panose="02110004020202020204"/>
            </a:endParaRPr>
          </a:p>
          <a:p>
            <a:pPr marL="0" indent="0">
              <a:buFont typeface="Arial" panose="020B0604020202020204" pitchFamily="34" charset="0"/>
              <a:buNone/>
              <a:defRPr/>
            </a:pPr>
            <a:r>
              <a:rPr lang="en-US" sz="2000" dirty="0">
                <a:solidFill>
                  <a:prstClr val="black"/>
                </a:solidFill>
                <a:latin typeface="Aptos" panose="02110004020202020204"/>
              </a:rPr>
              <a:t>TRANSPORT-2- </a:t>
            </a:r>
            <a:r>
              <a:rPr lang="en-US" sz="2000" b="1" dirty="0">
                <a:solidFill>
                  <a:srgbClr val="00B0F0"/>
                </a:solidFill>
                <a:latin typeface="Aptos" panose="02110004020202020204"/>
              </a:rPr>
              <a:t>Katie Trosclair, trosclak@musc.edu</a:t>
            </a:r>
          </a:p>
          <a:p>
            <a:pPr marL="0" indent="0">
              <a:buFont typeface="Arial" panose="020B0604020202020204" pitchFamily="34" charset="0"/>
              <a:buNone/>
              <a:defRPr/>
            </a:pPr>
            <a:r>
              <a:rPr lang="en-US" sz="2000" dirty="0">
                <a:solidFill>
                  <a:prstClr val="black"/>
                </a:solidFill>
                <a:latin typeface="Aptos" panose="02110004020202020204"/>
              </a:rPr>
              <a:t>VERIFY- </a:t>
            </a:r>
            <a:r>
              <a:rPr lang="en-US" sz="2000" b="1" dirty="0">
                <a:solidFill>
                  <a:srgbClr val="00B0F0"/>
                </a:solidFill>
                <a:latin typeface="Aptos" panose="02110004020202020204"/>
              </a:rPr>
              <a:t>Abagail Ault, </a:t>
            </a:r>
            <a:r>
              <a:rPr lang="en-US" sz="2000" b="1" dirty="0" err="1">
                <a:solidFill>
                  <a:srgbClr val="00B0F0"/>
                </a:solidFill>
                <a:latin typeface="Aptos" panose="02110004020202020204"/>
              </a:rPr>
              <a:t>ault@musc.ed</a:t>
            </a:r>
            <a:endParaRPr lang="en-US" sz="2000" b="1" dirty="0">
              <a:solidFill>
                <a:srgbClr val="00B0F0"/>
              </a:solidFill>
              <a:latin typeface="Aptos" panose="02110004020202020204"/>
            </a:endParaRPr>
          </a:p>
        </p:txBody>
      </p:sp>
    </p:spTree>
    <p:extLst>
      <p:ext uri="{BB962C8B-B14F-4D97-AF65-F5344CB8AC3E}">
        <p14:creationId xmlns:p14="http://schemas.microsoft.com/office/powerpoint/2010/main" val="409945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DB9A-481E-A754-A40F-D88F7326098F}"/>
              </a:ext>
            </a:extLst>
          </p:cNvPr>
          <p:cNvSpPr>
            <a:spLocks noGrp="1"/>
          </p:cNvSpPr>
          <p:nvPr>
            <p:ph type="title"/>
          </p:nvPr>
        </p:nvSpPr>
        <p:spPr/>
        <p:txBody>
          <a:bodyPr/>
          <a:lstStyle/>
          <a:p>
            <a:r>
              <a:rPr lang="en-US" dirty="0"/>
              <a:t>Questions?</a:t>
            </a:r>
          </a:p>
        </p:txBody>
      </p:sp>
      <p:sp>
        <p:nvSpPr>
          <p:cNvPr id="5" name="AutoShape 2" descr="35,504 Thank You Stock Photos - 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051110" y="1932310"/>
            <a:ext cx="5287779" cy="3518777"/>
          </a:xfrm>
          <a:prstGeom prst="rect">
            <a:avLst/>
          </a:prstGeom>
        </p:spPr>
      </p:pic>
    </p:spTree>
    <p:extLst>
      <p:ext uri="{BB962C8B-B14F-4D97-AF65-F5344CB8AC3E}">
        <p14:creationId xmlns:p14="http://schemas.microsoft.com/office/powerpoint/2010/main" val="42153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DA06-AC62-4775-9FE8-939493C45725}"/>
              </a:ext>
            </a:extLst>
          </p:cNvPr>
          <p:cNvSpPr>
            <a:spLocks noGrp="1"/>
          </p:cNvSpPr>
          <p:nvPr>
            <p:ph type="title"/>
          </p:nvPr>
        </p:nvSpPr>
        <p:spPr>
          <a:xfrm>
            <a:off x="191353" y="-51517"/>
            <a:ext cx="11800621" cy="1325563"/>
          </a:xfrm>
        </p:spPr>
        <p:txBody>
          <a:bodyPr/>
          <a:lstStyle/>
          <a:p>
            <a:r>
              <a:rPr lang="en-US" dirty="0"/>
              <a:t>Good Clinical Practice for Documentation</a:t>
            </a:r>
          </a:p>
        </p:txBody>
      </p:sp>
      <p:sp>
        <p:nvSpPr>
          <p:cNvPr id="3" name="Content Placeholder 2">
            <a:extLst>
              <a:ext uri="{FF2B5EF4-FFF2-40B4-BE49-F238E27FC236}">
                <a16:creationId xmlns:a16="http://schemas.microsoft.com/office/drawing/2014/main" id="{57F74FDA-55F6-0D35-5D1A-0695E9EFBDDB}"/>
              </a:ext>
            </a:extLst>
          </p:cNvPr>
          <p:cNvSpPr>
            <a:spLocks noGrp="1"/>
          </p:cNvSpPr>
          <p:nvPr>
            <p:ph idx="1"/>
          </p:nvPr>
        </p:nvSpPr>
        <p:spPr>
          <a:xfrm>
            <a:off x="466531" y="1147665"/>
            <a:ext cx="10677545" cy="466937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Source data should meet ALCOA principles and must meet the regulatory requirements for recordkeeping.</a:t>
            </a:r>
          </a:p>
        </p:txBody>
      </p:sp>
      <p:pic>
        <p:nvPicPr>
          <p:cNvPr id="1032" name="Picture 8" descr="The Illegible - TV Tropes">
            <a:extLst>
              <a:ext uri="{FF2B5EF4-FFF2-40B4-BE49-F238E27FC236}">
                <a16:creationId xmlns:a16="http://schemas.microsoft.com/office/drawing/2014/main" id="{0464DD4F-7DA8-6180-B539-45169FA9C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11" y="2271584"/>
            <a:ext cx="3549881" cy="4026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97225" y="2388636"/>
            <a:ext cx="4260904" cy="4111689"/>
          </a:xfrm>
          <a:prstGeom prst="rect">
            <a:avLst/>
          </a:prstGeom>
        </p:spPr>
      </p:pic>
    </p:spTree>
    <p:extLst>
      <p:ext uri="{BB962C8B-B14F-4D97-AF65-F5344CB8AC3E}">
        <p14:creationId xmlns:p14="http://schemas.microsoft.com/office/powerpoint/2010/main" val="57205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832B-3C55-2718-161D-B645E1B28FC1}"/>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156082"/>
                </a:solidFill>
                <a:effectLst/>
                <a:uLnTx/>
                <a:uFillTx/>
              </a:rPr>
              <a:t>Examples of Source Documents</a:t>
            </a:r>
            <a:endParaRPr lang="en-US" dirty="0"/>
          </a:p>
        </p:txBody>
      </p:sp>
      <p:sp>
        <p:nvSpPr>
          <p:cNvPr id="3" name="Content Placeholder 2">
            <a:extLst>
              <a:ext uri="{FF2B5EF4-FFF2-40B4-BE49-F238E27FC236}">
                <a16:creationId xmlns:a16="http://schemas.microsoft.com/office/drawing/2014/main" id="{8B329084-D874-5EEB-B869-E20F1EDCC82E}"/>
              </a:ext>
            </a:extLst>
          </p:cNvPr>
          <p:cNvSpPr>
            <a:spLocks noGrp="1"/>
          </p:cNvSpPr>
          <p:nvPr>
            <p:ph idx="1"/>
          </p:nvPr>
        </p:nvSpPr>
        <p:spPr>
          <a:xfrm>
            <a:off x="628476" y="1465700"/>
            <a:ext cx="10515600" cy="4776480"/>
          </a:xfrm>
        </p:spPr>
        <p:txBody>
          <a:bodyPr>
            <a:normAutofit/>
          </a:bodyPr>
          <a:lstStyle/>
          <a:p>
            <a:r>
              <a:rPr lang="en-US" dirty="0"/>
              <a:t>Participant medical records including electronic medical records (EMR)</a:t>
            </a:r>
          </a:p>
          <a:p>
            <a:r>
              <a:rPr lang="en-US" dirty="0"/>
              <a:t>Phone encounters or notes</a:t>
            </a:r>
          </a:p>
          <a:p>
            <a:r>
              <a:rPr lang="en-US" dirty="0"/>
              <a:t>Lab and diagnostic test results</a:t>
            </a:r>
          </a:p>
          <a:p>
            <a:r>
              <a:rPr lang="en-US" dirty="0"/>
              <a:t>The paper or electronic informed consent document</a:t>
            </a:r>
          </a:p>
          <a:p>
            <a:r>
              <a:rPr lang="en-US" dirty="0"/>
              <a:t>If data are directly observed and directly entered into an electronic system (e.g., WebDCU), the electronic record is considered the source.</a:t>
            </a:r>
          </a:p>
          <a:p>
            <a:r>
              <a:rPr lang="en-US" dirty="0"/>
              <a:t>Specific research worksheets (CRFs) used to document key research data elements</a:t>
            </a:r>
          </a:p>
          <a:p>
            <a:endParaRPr lang="en-US" dirty="0"/>
          </a:p>
        </p:txBody>
      </p:sp>
    </p:spTree>
    <p:extLst>
      <p:ext uri="{BB962C8B-B14F-4D97-AF65-F5344CB8AC3E}">
        <p14:creationId xmlns:p14="http://schemas.microsoft.com/office/powerpoint/2010/main" val="411311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Types</a:t>
            </a:r>
          </a:p>
        </p:txBody>
      </p:sp>
      <p:sp>
        <p:nvSpPr>
          <p:cNvPr id="3" name="Content Placeholder 2"/>
          <p:cNvSpPr>
            <a:spLocks noGrp="1"/>
          </p:cNvSpPr>
          <p:nvPr>
            <p:ph idx="1"/>
          </p:nvPr>
        </p:nvSpPr>
        <p:spPr>
          <a:xfrm>
            <a:off x="628476" y="1465700"/>
            <a:ext cx="10515600" cy="5149704"/>
          </a:xfrm>
        </p:spPr>
        <p:txBody>
          <a:bodyPr>
            <a:normAutofit fontScale="77500" lnSpcReduction="20000"/>
          </a:bodyPr>
          <a:lstStyle/>
          <a:p>
            <a:r>
              <a:rPr lang="en-US" sz="2600" b="1" dirty="0"/>
              <a:t>Electronic Medical Record (EMR) </a:t>
            </a:r>
            <a:r>
              <a:rPr lang="en-US" sz="2600" dirty="0"/>
              <a:t>as source</a:t>
            </a:r>
          </a:p>
          <a:p>
            <a:pPr lvl="1"/>
            <a:r>
              <a:rPr lang="en-US" sz="2000" dirty="0"/>
              <a:t>No need for paper source document if monitor can access EMR to verify information</a:t>
            </a:r>
          </a:p>
          <a:p>
            <a:pPr lvl="1"/>
            <a:r>
              <a:rPr lang="en-US" sz="2000" dirty="0"/>
              <a:t>Over the shoulder EMR verification is allowed (coordinator should be available for the entirety of the visit)</a:t>
            </a:r>
          </a:p>
          <a:p>
            <a:r>
              <a:rPr lang="en-US" sz="2400" b="1" dirty="0"/>
              <a:t>Paper Medical Record </a:t>
            </a:r>
            <a:r>
              <a:rPr lang="en-US" sz="2400" dirty="0"/>
              <a:t>as source</a:t>
            </a:r>
          </a:p>
          <a:p>
            <a:pPr lvl="1"/>
            <a:r>
              <a:rPr lang="en-US" sz="2000" dirty="0"/>
              <a:t>If EMR access is not available to monitors, print information from EMR and file in subject binder (</a:t>
            </a:r>
            <a:r>
              <a:rPr lang="en-US" sz="2000" dirty="0" err="1"/>
              <a:t>eBinder</a:t>
            </a:r>
            <a:r>
              <a:rPr lang="en-US" sz="2000" dirty="0"/>
              <a:t> should follow the same flow as a physical binder)</a:t>
            </a:r>
          </a:p>
          <a:p>
            <a:r>
              <a:rPr lang="en-US" sz="2600" b="1" dirty="0"/>
              <a:t>Paper Case Report Forms (CRFs) </a:t>
            </a:r>
            <a:r>
              <a:rPr lang="en-US" sz="2600" dirty="0"/>
              <a:t>as source </a:t>
            </a:r>
            <a:r>
              <a:rPr lang="en-US" sz="2600" dirty="0">
                <a:solidFill>
                  <a:schemeClr val="accent5"/>
                </a:solidFill>
              </a:rPr>
              <a:t>(most common)</a:t>
            </a:r>
          </a:p>
          <a:p>
            <a:pPr lvl="1"/>
            <a:r>
              <a:rPr lang="en-US" sz="2000" dirty="0"/>
              <a:t>Paper document is used to collect information that gets entered to WebDCU</a:t>
            </a:r>
          </a:p>
          <a:p>
            <a:pPr lvl="1"/>
            <a:r>
              <a:rPr lang="en-US" sz="2000" dirty="0"/>
              <a:t>File paper source in subject binder</a:t>
            </a:r>
          </a:p>
          <a:p>
            <a:pPr lvl="1"/>
            <a:r>
              <a:rPr lang="en-US" sz="2000" i="1" dirty="0"/>
              <a:t>Example:</a:t>
            </a:r>
            <a:r>
              <a:rPr lang="en-US" sz="2000" dirty="0"/>
              <a:t> Printed CRF from WebDCU </a:t>
            </a:r>
          </a:p>
          <a:p>
            <a:r>
              <a:rPr lang="en-US" sz="2600" b="1" dirty="0"/>
              <a:t>Electronic Case Report Forms </a:t>
            </a:r>
            <a:r>
              <a:rPr lang="en-US" sz="2600" dirty="0"/>
              <a:t>(</a:t>
            </a:r>
            <a:r>
              <a:rPr lang="en-US" sz="2600" dirty="0" err="1"/>
              <a:t>eCRF</a:t>
            </a:r>
            <a:r>
              <a:rPr lang="en-US" sz="2600" dirty="0"/>
              <a:t>)</a:t>
            </a:r>
          </a:p>
          <a:p>
            <a:pPr lvl="1"/>
            <a:r>
              <a:rPr lang="en-US" sz="2000" dirty="0"/>
              <a:t>Information obtained in </a:t>
            </a:r>
            <a:r>
              <a:rPr lang="en-US" sz="2000" b="1" u="sng" dirty="0"/>
              <a:t>real time </a:t>
            </a:r>
            <a:r>
              <a:rPr lang="en-US" sz="2000" dirty="0"/>
              <a:t>and entered directly to WebDCU</a:t>
            </a:r>
          </a:p>
          <a:p>
            <a:pPr lvl="2"/>
            <a:r>
              <a:rPr lang="en-US" sz="1600" dirty="0"/>
              <a:t>Should </a:t>
            </a:r>
            <a:r>
              <a:rPr lang="en-US" sz="1600" b="1" i="1" u="sng" dirty="0"/>
              <a:t>ONLY</a:t>
            </a:r>
            <a:r>
              <a:rPr lang="en-US" sz="1600" dirty="0"/>
              <a:t> be used as source from a </a:t>
            </a:r>
            <a:r>
              <a:rPr lang="en-US" sz="1600" b="1" i="1" u="sng" dirty="0"/>
              <a:t>contemporaneous observation</a:t>
            </a:r>
            <a:endParaRPr lang="en-US" sz="1600" dirty="0"/>
          </a:p>
          <a:p>
            <a:pPr lvl="1"/>
            <a:r>
              <a:rPr lang="en-US" sz="2000" dirty="0"/>
              <a:t>Add “direct data entry” to general comments section</a:t>
            </a:r>
          </a:p>
          <a:p>
            <a:pPr lvl="1"/>
            <a:r>
              <a:rPr lang="en-US" sz="2000" dirty="0"/>
              <a:t>This practice may reduce DCRs</a:t>
            </a:r>
          </a:p>
          <a:p>
            <a:pPr lvl="1"/>
            <a:r>
              <a:rPr lang="en-US" sz="2000" dirty="0"/>
              <a:t>There will be no other source</a:t>
            </a:r>
          </a:p>
          <a:p>
            <a:pPr lvl="1"/>
            <a:r>
              <a:rPr lang="en-US" sz="2000" dirty="0"/>
              <a:t>Check local institutional policy to ensure direct data entry is permitted</a:t>
            </a:r>
          </a:p>
          <a:p>
            <a:r>
              <a:rPr lang="en-US" sz="2400" b="1" dirty="0"/>
              <a:t>Note To Files (NTF) </a:t>
            </a:r>
            <a:r>
              <a:rPr lang="en-US" sz="2400" dirty="0"/>
              <a:t>can be used</a:t>
            </a:r>
            <a:r>
              <a:rPr lang="en-US" sz="2400" b="1" dirty="0"/>
              <a:t> </a:t>
            </a:r>
            <a:r>
              <a:rPr lang="en-US" sz="2400" dirty="0"/>
              <a:t>for documentation of out of ordinary occurrences that need further clarification and file with source documentation.</a:t>
            </a:r>
          </a:p>
          <a:p>
            <a:pPr lvl="1"/>
            <a:r>
              <a:rPr lang="en-US" sz="2000" dirty="0"/>
              <a:t>Can be paper (stored in subject research binder) or electronic (stored in the subject’s EMR)</a:t>
            </a:r>
          </a:p>
        </p:txBody>
      </p:sp>
    </p:spTree>
    <p:extLst>
      <p:ext uri="{BB962C8B-B14F-4D97-AF65-F5344CB8AC3E}">
        <p14:creationId xmlns:p14="http://schemas.microsoft.com/office/powerpoint/2010/main" val="387292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05DF-615E-520B-AE95-FBD7CF2857C5}"/>
              </a:ext>
            </a:extLst>
          </p:cNvPr>
          <p:cNvSpPr>
            <a:spLocks noGrp="1"/>
          </p:cNvSpPr>
          <p:nvPr>
            <p:ph type="title"/>
          </p:nvPr>
        </p:nvSpPr>
        <p:spPr/>
        <p:txBody>
          <a:bodyPr/>
          <a:lstStyle/>
          <a:p>
            <a:r>
              <a:rPr lang="en-US" dirty="0"/>
              <a:t>Example of Note to File</a:t>
            </a:r>
          </a:p>
        </p:txBody>
      </p:sp>
      <p:graphicFrame>
        <p:nvGraphicFramePr>
          <p:cNvPr id="4" name="Object 3">
            <a:extLst>
              <a:ext uri="{FF2B5EF4-FFF2-40B4-BE49-F238E27FC236}">
                <a16:creationId xmlns:a16="http://schemas.microsoft.com/office/drawing/2014/main" id="{01EFA391-6141-D25A-5B89-F5B4BB6794DF}"/>
              </a:ext>
            </a:extLst>
          </p:cNvPr>
          <p:cNvGraphicFramePr>
            <a:graphicFrameLocks noChangeAspect="1"/>
          </p:cNvGraphicFramePr>
          <p:nvPr>
            <p:extLst>
              <p:ext uri="{D42A27DB-BD31-4B8C-83A1-F6EECF244321}">
                <p14:modId xmlns:p14="http://schemas.microsoft.com/office/powerpoint/2010/main" val="2615921647"/>
              </p:ext>
            </p:extLst>
          </p:nvPr>
        </p:nvGraphicFramePr>
        <p:xfrm>
          <a:off x="3002464" y="1066800"/>
          <a:ext cx="4656987" cy="5630610"/>
        </p:xfrm>
        <a:graphic>
          <a:graphicData uri="http://schemas.openxmlformats.org/presentationml/2006/ole">
            <mc:AlternateContent xmlns:mc="http://schemas.openxmlformats.org/markup-compatibility/2006">
              <mc:Choice xmlns:v="urn:schemas-microsoft-com:vml" Requires="v">
                <p:oleObj name="Document" r:id="rId2" imgW="5497885" imgH="6646537" progId="Word.Document.8">
                  <p:embed/>
                </p:oleObj>
              </mc:Choice>
              <mc:Fallback>
                <p:oleObj name="Document" r:id="rId2" imgW="5497885" imgH="6646537" progId="Word.Document.8">
                  <p:embed/>
                  <p:pic>
                    <p:nvPicPr>
                      <p:cNvPr id="0" name=""/>
                      <p:cNvPicPr/>
                      <p:nvPr/>
                    </p:nvPicPr>
                    <p:blipFill>
                      <a:blip r:embed="rId3"/>
                      <a:stretch>
                        <a:fillRect/>
                      </a:stretch>
                    </p:blipFill>
                    <p:spPr>
                      <a:xfrm>
                        <a:off x="3002464" y="1066800"/>
                        <a:ext cx="4656987" cy="5630610"/>
                      </a:xfrm>
                      <a:prstGeom prst="rect">
                        <a:avLst/>
                      </a:prstGeom>
                    </p:spPr>
                  </p:pic>
                </p:oleObj>
              </mc:Fallback>
            </mc:AlternateContent>
          </a:graphicData>
        </a:graphic>
      </p:graphicFrame>
    </p:spTree>
    <p:extLst>
      <p:ext uri="{BB962C8B-B14F-4D97-AF65-F5344CB8AC3E}">
        <p14:creationId xmlns:p14="http://schemas.microsoft.com/office/powerpoint/2010/main" val="103760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493C-A3E3-BC65-A879-25A99BC0EBE3}"/>
              </a:ext>
            </a:extLst>
          </p:cNvPr>
          <p:cNvSpPr>
            <a:spLocks noGrp="1"/>
          </p:cNvSpPr>
          <p:nvPr>
            <p:ph type="title"/>
          </p:nvPr>
        </p:nvSpPr>
        <p:spPr>
          <a:xfrm>
            <a:off x="191353" y="-79508"/>
            <a:ext cx="10790777" cy="1325563"/>
          </a:xfrm>
        </p:spPr>
        <p:txBody>
          <a:bodyPr>
            <a:normAutofit/>
          </a:bodyPr>
          <a:lstStyle/>
          <a:p>
            <a:r>
              <a:rPr kumimoji="0" lang="en-US" sz="3600" b="0" i="0" u="none" strike="noStrike" kern="1200" cap="none" spc="0" normalizeH="0" baseline="0" noProof="0" dirty="0">
                <a:ln>
                  <a:noFill/>
                </a:ln>
                <a:solidFill>
                  <a:schemeClr val="tx2"/>
                </a:solidFill>
                <a:effectLst/>
                <a:uLnTx/>
                <a:uFillTx/>
              </a:rPr>
              <a:t>Important things to note about Source Documents/Data</a:t>
            </a:r>
            <a:endParaRPr lang="en-US" sz="3600" dirty="0">
              <a:solidFill>
                <a:schemeClr val="tx2"/>
              </a:solidFill>
            </a:endParaRPr>
          </a:p>
        </p:txBody>
      </p:sp>
      <p:sp>
        <p:nvSpPr>
          <p:cNvPr id="3" name="Content Placeholder 2">
            <a:extLst>
              <a:ext uri="{FF2B5EF4-FFF2-40B4-BE49-F238E27FC236}">
                <a16:creationId xmlns:a16="http://schemas.microsoft.com/office/drawing/2014/main" id="{94600FB6-4EC7-4746-E534-2B34671BC5BF}"/>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rPr>
              <a:t>All data reported in WebDCU should match the source.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rPr>
              <a:t>Source documents should be retained, and the site should make records available to monitors, auditors, </a:t>
            </a:r>
            <a:r>
              <a:rPr lang="en-US" dirty="0">
                <a:solidFill>
                  <a:prstClr val="black"/>
                </a:solidFill>
              </a:rPr>
              <a:t>and</a:t>
            </a:r>
            <a:r>
              <a:rPr kumimoji="0" lang="en-US" sz="2800" b="0" i="0" u="none" strike="noStrike" kern="1200" cap="none" spc="0" normalizeH="0" baseline="0" noProof="0" dirty="0">
                <a:ln>
                  <a:noFill/>
                </a:ln>
                <a:solidFill>
                  <a:prstClr val="black"/>
                </a:solidFill>
                <a:effectLst/>
                <a:uLnTx/>
                <a:uFillTx/>
              </a:rPr>
              <a:t> inspectors.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rPr>
              <a:t>When multiple valid sources for a data item are available, the decision regarding which values will be considered as source must be documented.</a:t>
            </a:r>
          </a:p>
          <a:p>
            <a:pPr lvl="1">
              <a:spcBef>
                <a:spcPts val="1000"/>
              </a:spcBef>
              <a:defRPr/>
            </a:pPr>
            <a:r>
              <a:rPr kumimoji="0" lang="en-US" b="0" i="1" u="none" strike="noStrike" kern="1200" cap="none" spc="0" normalizeH="0" baseline="0" noProof="0" dirty="0">
                <a:ln>
                  <a:noFill/>
                </a:ln>
                <a:solidFill>
                  <a:prstClr val="black"/>
                </a:solidFill>
                <a:effectLst/>
                <a:uLnTx/>
                <a:uFillTx/>
              </a:rPr>
              <a:t>Example:</a:t>
            </a:r>
            <a:r>
              <a:rPr kumimoji="0" lang="en-US" b="0" u="none" strike="noStrike" kern="1200" cap="none" spc="0" normalizeH="0" baseline="0" noProof="0" dirty="0">
                <a:ln>
                  <a:noFill/>
                </a:ln>
                <a:solidFill>
                  <a:prstClr val="black"/>
                </a:solidFill>
                <a:effectLst/>
                <a:uLnTx/>
                <a:uFillTx/>
              </a:rPr>
              <a:t> If multiple labs are drawn in a day and the protocol does not specify, the PI could circle and date the source. The site could also compose a memo to specify what the source is for that site in particular circumstances.</a:t>
            </a:r>
            <a:endParaRPr kumimoji="0" lang="en-US" b="0" i="1"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rPr>
              <a:t>Know if your StrokeNet trial requires the use of the Study book, or if using CRFs alone will suffice (e.g. VERIFY requires study </a:t>
            </a:r>
            <a:r>
              <a:rPr lang="en-US">
                <a:solidFill>
                  <a:prstClr val="black"/>
                </a:solidFill>
              </a:rPr>
              <a:t>book).</a:t>
            </a:r>
            <a:endParaRPr lang="en-US" dirty="0">
              <a:solidFill>
                <a:prstClr val="black"/>
              </a:solidFill>
            </a:endParaRPr>
          </a:p>
        </p:txBody>
      </p:sp>
    </p:spTree>
    <p:extLst>
      <p:ext uri="{BB962C8B-B14F-4D97-AF65-F5344CB8AC3E}">
        <p14:creationId xmlns:p14="http://schemas.microsoft.com/office/powerpoint/2010/main" val="152735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F32DB-0703-127D-C72C-3ED14F3CAE23}"/>
              </a:ext>
            </a:extLst>
          </p:cNvPr>
          <p:cNvSpPr>
            <a:spLocks noGrp="1"/>
          </p:cNvSpPr>
          <p:nvPr>
            <p:ph idx="1"/>
          </p:nvPr>
        </p:nvSpPr>
        <p:spPr/>
        <p:txBody>
          <a:bodyPr>
            <a:normAutofit/>
          </a:bodyPr>
          <a:lstStyle/>
          <a:p>
            <a:pPr marL="0" indent="0">
              <a:buNone/>
            </a:pPr>
            <a:r>
              <a:rPr lang="en-US" sz="6000" dirty="0"/>
              <a:t>Tips for Source Documentation for StrokeNet Trials</a:t>
            </a:r>
          </a:p>
        </p:txBody>
      </p:sp>
    </p:spTree>
    <p:extLst>
      <p:ext uri="{BB962C8B-B14F-4D97-AF65-F5344CB8AC3E}">
        <p14:creationId xmlns:p14="http://schemas.microsoft.com/office/powerpoint/2010/main" val="2394977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_template_Toronto 2023" id="{13EFE987-A6EA-48AB-BDA6-4069E6A4EAD2}" vid="{EB84827F-145D-47A3-9CE1-2F2E671CA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SN_template_Toronto 2023</Template>
  <TotalTime>2196</TotalTime>
  <Words>1642</Words>
  <Application>Microsoft Office PowerPoint</Application>
  <PresentationFormat>Widescreen</PresentationFormat>
  <Paragraphs>148</Paragraphs>
  <Slides>31</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Aptos</vt:lpstr>
      <vt:lpstr>Arial</vt:lpstr>
      <vt:lpstr>Calibri</vt:lpstr>
      <vt:lpstr>Calibri Light</vt:lpstr>
      <vt:lpstr>Wingdings</vt:lpstr>
      <vt:lpstr>Office Theme</vt:lpstr>
      <vt:lpstr>Document</vt:lpstr>
      <vt:lpstr>Source Documentation: Helpful Tips and Tricks</vt:lpstr>
      <vt:lpstr>What is Source Data?</vt:lpstr>
      <vt:lpstr> Source Documentation </vt:lpstr>
      <vt:lpstr>Good Clinical Practice for Documentation</vt:lpstr>
      <vt:lpstr>Examples of Source Documents</vt:lpstr>
      <vt:lpstr>Source Types</vt:lpstr>
      <vt:lpstr>Example of Note to File</vt:lpstr>
      <vt:lpstr>Important things to note about Source Documents/Data</vt:lpstr>
      <vt:lpstr>PowerPoint Presentation</vt:lpstr>
      <vt:lpstr>Study Books and CRFs in WebDCU</vt:lpstr>
      <vt:lpstr>Accessing Study Books and CRFs in WebDCU</vt:lpstr>
      <vt:lpstr>Study Books and CRFs in WebDCU</vt:lpstr>
      <vt:lpstr>Study Books and CRFs in WebDCU</vt:lpstr>
      <vt:lpstr>Study Books and CRFs in WebDCU</vt:lpstr>
      <vt:lpstr>Study Books and CRFs in WebDCU</vt:lpstr>
      <vt:lpstr>PowerPoint Presentation</vt:lpstr>
      <vt:lpstr>EMR Documentation</vt:lpstr>
      <vt:lpstr>How to create a template note in the EMR: EPIC</vt:lpstr>
      <vt:lpstr>How to create a template note in the EMR: EPIC</vt:lpstr>
      <vt:lpstr>Example of a template note</vt:lpstr>
      <vt:lpstr>Example of a template note</vt:lpstr>
      <vt:lpstr>Example of a template note</vt:lpstr>
      <vt:lpstr>PowerPoint Presentation</vt:lpstr>
      <vt:lpstr>Source documents and signature requirements</vt:lpstr>
      <vt:lpstr>F126 Requires Wet Ink Signature</vt:lpstr>
      <vt:lpstr>F101 and F104- Signature Expectations</vt:lpstr>
      <vt:lpstr>Q&amp;A Source Documentation</vt:lpstr>
      <vt:lpstr>Q&amp;A Source Documentation</vt:lpstr>
      <vt:lpstr>Monitoring Resources</vt:lpstr>
      <vt:lpstr>Monitoring 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StrokeNet Clinical Research Professional Education Core</dc:title>
  <dc:creator>Olalde, Heena M</dc:creator>
  <cp:lastModifiedBy>Sester, Regina (sesterrj)</cp:lastModifiedBy>
  <cp:revision>124</cp:revision>
  <dcterms:created xsi:type="dcterms:W3CDTF">2023-10-06T18:41:02Z</dcterms:created>
  <dcterms:modified xsi:type="dcterms:W3CDTF">2024-05-22T18:00:47Z</dcterms:modified>
</cp:coreProperties>
</file>