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sldIdLst>
    <p:sldId id="257" r:id="rId2"/>
    <p:sldId id="264" r:id="rId3"/>
    <p:sldId id="269" r:id="rId4"/>
    <p:sldId id="597" r:id="rId5"/>
    <p:sldId id="598" r:id="rId6"/>
    <p:sldId id="533" r:id="rId7"/>
    <p:sldId id="258" r:id="rId8"/>
    <p:sldId id="259" r:id="rId9"/>
    <p:sldId id="261" r:id="rId10"/>
    <p:sldId id="262" r:id="rId11"/>
    <p:sldId id="267" r:id="rId12"/>
    <p:sldId id="266" r:id="rId13"/>
    <p:sldId id="263" r:id="rId14"/>
    <p:sldId id="270" r:id="rId15"/>
    <p:sldId id="278" r:id="rId16"/>
    <p:sldId id="279" r:id="rId17"/>
    <p:sldId id="492" r:id="rId18"/>
    <p:sldId id="476" r:id="rId19"/>
    <p:sldId id="600" r:id="rId20"/>
    <p:sldId id="599" r:id="rId21"/>
    <p:sldId id="504" r:id="rId22"/>
    <p:sldId id="499" r:id="rId23"/>
    <p:sldId id="557" r:id="rId24"/>
    <p:sldId id="601" r:id="rId25"/>
    <p:sldId id="260" r:id="rId26"/>
    <p:sldId id="469" r:id="rId27"/>
    <p:sldId id="559" r:id="rId28"/>
    <p:sldId id="481" r:id="rId29"/>
    <p:sldId id="486" r:id="rId30"/>
    <p:sldId id="479" r:id="rId31"/>
    <p:sldId id="584" r:id="rId32"/>
    <p:sldId id="406" r:id="rId33"/>
    <p:sldId id="510" r:id="rId34"/>
    <p:sldId id="522" r:id="rId35"/>
    <p:sldId id="525" r:id="rId36"/>
    <p:sldId id="579" r:id="rId37"/>
    <p:sldId id="555" r:id="rId38"/>
    <p:sldId id="602"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BE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9006" autoAdjust="0"/>
  </p:normalViewPr>
  <p:slideViewPr>
    <p:cSldViewPr snapToGrid="0" snapToObjects="1">
      <p:cViewPr varScale="1">
        <p:scale>
          <a:sx n="67" d="100"/>
          <a:sy n="67" d="100"/>
        </p:scale>
        <p:origin x="1834" y="5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87F4AE-CB37-CC47-8F30-23928A6DCAB5}" type="doc">
      <dgm:prSet loTypeId="urn:microsoft.com/office/officeart/2008/layout/PictureStrips" loCatId="" qsTypeId="urn:microsoft.com/office/officeart/2005/8/quickstyle/simple4" qsCatId="simple" csTypeId="urn:microsoft.com/office/officeart/2005/8/colors/accent1_2" csCatId="accent1" phldr="1"/>
      <dgm:spPr/>
      <dgm:t>
        <a:bodyPr/>
        <a:lstStyle/>
        <a:p>
          <a:endParaRPr lang="en-US"/>
        </a:p>
      </dgm:t>
    </dgm:pt>
    <dgm:pt modelId="{273BBC8E-23A7-5B47-8893-1B52052BA346}">
      <dgm:prSet phldrT="[Text]" custT="1"/>
      <dgm:spPr>
        <a:ln>
          <a:solidFill>
            <a:srgbClr val="EBEBEB"/>
          </a:solidFill>
        </a:ln>
      </dgm:spPr>
      <dgm:t>
        <a:bodyPr/>
        <a:lstStyle/>
        <a:p>
          <a:r>
            <a:rPr lang="en-US" sz="2900" dirty="0">
              <a:solidFill>
                <a:srgbClr val="EBEBEB"/>
              </a:solidFill>
            </a:rPr>
            <a:t>YOUNG ADULTS        </a:t>
          </a:r>
        </a:p>
      </dgm:t>
    </dgm:pt>
    <dgm:pt modelId="{794F6818-E4A8-5C47-9919-E7E9FD87DC83}" type="parTrans" cxnId="{4D3C112B-027F-DB44-8629-C9248599862E}">
      <dgm:prSet/>
      <dgm:spPr/>
      <dgm:t>
        <a:bodyPr/>
        <a:lstStyle/>
        <a:p>
          <a:endParaRPr lang="en-US"/>
        </a:p>
      </dgm:t>
    </dgm:pt>
    <dgm:pt modelId="{F1AA1620-2A2A-3D4E-9BF4-22996C2BF3E2}" type="sibTrans" cxnId="{4D3C112B-027F-DB44-8629-C9248599862E}">
      <dgm:prSet/>
      <dgm:spPr/>
      <dgm:t>
        <a:bodyPr/>
        <a:lstStyle/>
        <a:p>
          <a:endParaRPr lang="en-US"/>
        </a:p>
      </dgm:t>
    </dgm:pt>
    <dgm:pt modelId="{E9D993DE-1803-454C-BBA9-7E048BB66A1B}">
      <dgm:prSet phldrT="[Text]" custT="1"/>
      <dgm:spPr>
        <a:ln>
          <a:solidFill>
            <a:srgbClr val="EBEBEB"/>
          </a:solidFill>
        </a:ln>
      </dgm:spPr>
      <dgm:t>
        <a:bodyPr/>
        <a:lstStyle/>
        <a:p>
          <a:r>
            <a:rPr lang="en-US" sz="2900" dirty="0">
              <a:solidFill>
                <a:srgbClr val="EBEBEB"/>
              </a:solidFill>
            </a:rPr>
            <a:t>CHILDREN</a:t>
          </a:r>
        </a:p>
      </dgm:t>
    </dgm:pt>
    <dgm:pt modelId="{F8954FC3-A49F-D043-807D-AE0FB98B691F}" type="parTrans" cxnId="{83F888D4-1D7C-AC47-A701-FFF4F7F985CE}">
      <dgm:prSet/>
      <dgm:spPr/>
      <dgm:t>
        <a:bodyPr/>
        <a:lstStyle/>
        <a:p>
          <a:endParaRPr lang="en-US"/>
        </a:p>
      </dgm:t>
    </dgm:pt>
    <dgm:pt modelId="{92D96DA2-8DE9-324B-8073-C615674610CF}" type="sibTrans" cxnId="{83F888D4-1D7C-AC47-A701-FFF4F7F985CE}">
      <dgm:prSet/>
      <dgm:spPr/>
      <dgm:t>
        <a:bodyPr/>
        <a:lstStyle/>
        <a:p>
          <a:endParaRPr lang="en-US"/>
        </a:p>
      </dgm:t>
    </dgm:pt>
    <dgm:pt modelId="{8375AB9C-1076-FE46-A16E-012A1CEEBAA8}">
      <dgm:prSet custT="1"/>
      <dgm:spPr>
        <a:ln>
          <a:solidFill>
            <a:srgbClr val="EBEBEB"/>
          </a:solidFill>
        </a:ln>
      </dgm:spPr>
      <dgm:t>
        <a:bodyPr/>
        <a:lstStyle/>
        <a:p>
          <a:pPr algn="ctr">
            <a:lnSpc>
              <a:spcPts val="3840"/>
            </a:lnSpc>
            <a:spcAft>
              <a:spcPts val="0"/>
            </a:spcAft>
          </a:pPr>
          <a:r>
            <a:rPr lang="en-US" sz="3200" dirty="0">
              <a:solidFill>
                <a:schemeClr val="tx2">
                  <a:lumMod val="20000"/>
                  <a:lumOff val="80000"/>
                </a:schemeClr>
              </a:solidFill>
            </a:rPr>
            <a:t>OLDER </a:t>
          </a:r>
        </a:p>
        <a:p>
          <a:pPr algn="ctr">
            <a:lnSpc>
              <a:spcPts val="3840"/>
            </a:lnSpc>
            <a:spcAft>
              <a:spcPts val="0"/>
            </a:spcAft>
          </a:pPr>
          <a:r>
            <a:rPr lang="en-US" sz="3200" dirty="0">
              <a:solidFill>
                <a:schemeClr val="tx2">
                  <a:lumMod val="20000"/>
                  <a:lumOff val="80000"/>
                </a:schemeClr>
              </a:solidFill>
            </a:rPr>
            <a:t>ADULTS</a:t>
          </a:r>
        </a:p>
      </dgm:t>
    </dgm:pt>
    <dgm:pt modelId="{C0B5859F-EFA3-B74D-ACC3-32841684A870}" type="parTrans" cxnId="{1F8FD8C8-F567-9A41-B226-47DEC3244D60}">
      <dgm:prSet/>
      <dgm:spPr/>
      <dgm:t>
        <a:bodyPr/>
        <a:lstStyle/>
        <a:p>
          <a:endParaRPr lang="en-US"/>
        </a:p>
      </dgm:t>
    </dgm:pt>
    <dgm:pt modelId="{FC395654-2F33-BF41-8F13-9D35AE3530C1}" type="sibTrans" cxnId="{1F8FD8C8-F567-9A41-B226-47DEC3244D60}">
      <dgm:prSet/>
      <dgm:spPr/>
      <dgm:t>
        <a:bodyPr/>
        <a:lstStyle/>
        <a:p>
          <a:endParaRPr lang="en-US"/>
        </a:p>
      </dgm:t>
    </dgm:pt>
    <dgm:pt modelId="{E160D12D-6815-FE4E-93CE-1D48DCEEAA3A}" type="pres">
      <dgm:prSet presAssocID="{9787F4AE-CB37-CC47-8F30-23928A6DCAB5}" presName="Name0" presStyleCnt="0">
        <dgm:presLayoutVars>
          <dgm:dir/>
          <dgm:resizeHandles val="exact"/>
        </dgm:presLayoutVars>
      </dgm:prSet>
      <dgm:spPr/>
      <dgm:t>
        <a:bodyPr/>
        <a:lstStyle/>
        <a:p>
          <a:endParaRPr lang="en-US"/>
        </a:p>
      </dgm:t>
    </dgm:pt>
    <dgm:pt modelId="{B781078B-9A32-6E4F-873E-3963B50D6C83}" type="pres">
      <dgm:prSet presAssocID="{E9D993DE-1803-454C-BBA9-7E048BB66A1B}" presName="composite" presStyleCnt="0"/>
      <dgm:spPr/>
    </dgm:pt>
    <dgm:pt modelId="{AB2D4B14-D566-E042-8F0D-FD5FCC599E88}" type="pres">
      <dgm:prSet presAssocID="{E9D993DE-1803-454C-BBA9-7E048BB66A1B}" presName="rect1" presStyleLbl="trAlignAcc1" presStyleIdx="0" presStyleCnt="3" custLinFactNeighborX="19669" custLinFactNeighborY="-667">
        <dgm:presLayoutVars>
          <dgm:bulletEnabled val="1"/>
        </dgm:presLayoutVars>
      </dgm:prSet>
      <dgm:spPr/>
      <dgm:t>
        <a:bodyPr/>
        <a:lstStyle/>
        <a:p>
          <a:endParaRPr lang="en-US"/>
        </a:p>
      </dgm:t>
    </dgm:pt>
    <dgm:pt modelId="{F6D597AC-92EC-A241-9802-92C22F999C38}" type="pres">
      <dgm:prSet presAssocID="{E9D993DE-1803-454C-BBA9-7E048BB66A1B}" presName="rect2" presStyleLbl="fgImgPlace1" presStyleIdx="0" presStyleCnt="3" custScaleX="199947" custScaleY="97961"/>
      <dgm:spPr>
        <a:blipFill rotWithShape="1">
          <a:blip xmlns:r="http://schemas.openxmlformats.org/officeDocument/2006/relationships" r:embed="rId1"/>
          <a:stretch>
            <a:fillRect/>
          </a:stretch>
        </a:blipFill>
        <a:ln>
          <a:solidFill>
            <a:schemeClr val="tx1"/>
          </a:solidFill>
        </a:ln>
      </dgm:spPr>
    </dgm:pt>
    <dgm:pt modelId="{F1AB7AD5-F56B-B74D-807B-34865BCB3EEB}" type="pres">
      <dgm:prSet presAssocID="{92D96DA2-8DE9-324B-8073-C615674610CF}" presName="sibTrans" presStyleCnt="0"/>
      <dgm:spPr/>
    </dgm:pt>
    <dgm:pt modelId="{4258C5C0-F615-1341-AECC-E70D18864FC8}" type="pres">
      <dgm:prSet presAssocID="{273BBC8E-23A7-5B47-8893-1B52052BA346}" presName="composite" presStyleCnt="0"/>
      <dgm:spPr/>
    </dgm:pt>
    <dgm:pt modelId="{1085B2A1-4BB6-2546-90B4-9FAB92D08CCD}" type="pres">
      <dgm:prSet presAssocID="{273BBC8E-23A7-5B47-8893-1B52052BA346}" presName="rect1" presStyleLbl="trAlignAcc1" presStyleIdx="1" presStyleCnt="3" custLinFactNeighborX="19456" custLinFactNeighborY="1706">
        <dgm:presLayoutVars>
          <dgm:bulletEnabled val="1"/>
        </dgm:presLayoutVars>
      </dgm:prSet>
      <dgm:spPr/>
      <dgm:t>
        <a:bodyPr/>
        <a:lstStyle/>
        <a:p>
          <a:endParaRPr lang="en-US"/>
        </a:p>
      </dgm:t>
    </dgm:pt>
    <dgm:pt modelId="{A89EB0F7-5841-BB46-A145-FFE1171E2692}" type="pres">
      <dgm:prSet presAssocID="{273BBC8E-23A7-5B47-8893-1B52052BA346}" presName="rect2" presStyleLbl="fgImgPlace1" presStyleIdx="1" presStyleCnt="3" custScaleX="209113" custLinFactNeighborX="11815" custLinFactNeighborY="5007"/>
      <dgm:spPr>
        <a:blipFill rotWithShape="1">
          <a:blip xmlns:r="http://schemas.openxmlformats.org/officeDocument/2006/relationships" r:embed="rId2"/>
          <a:stretch>
            <a:fillRect/>
          </a:stretch>
        </a:blipFill>
        <a:ln>
          <a:solidFill>
            <a:schemeClr val="tx1"/>
          </a:solidFill>
        </a:ln>
      </dgm:spPr>
    </dgm:pt>
    <dgm:pt modelId="{F2226B1D-8363-D44A-9C3A-3EE09B57DFE0}" type="pres">
      <dgm:prSet presAssocID="{F1AA1620-2A2A-3D4E-9BF4-22996C2BF3E2}" presName="sibTrans" presStyleCnt="0"/>
      <dgm:spPr/>
    </dgm:pt>
    <dgm:pt modelId="{C91B63A1-D871-5044-9E43-863F0E89E112}" type="pres">
      <dgm:prSet presAssocID="{8375AB9C-1076-FE46-A16E-012A1CEEBAA8}" presName="composite" presStyleCnt="0"/>
      <dgm:spPr/>
    </dgm:pt>
    <dgm:pt modelId="{8AFE186F-5872-174C-A244-F5AB0F443046}" type="pres">
      <dgm:prSet presAssocID="{8375AB9C-1076-FE46-A16E-012A1CEEBAA8}" presName="rect1" presStyleLbl="trAlignAcc1" presStyleIdx="2" presStyleCnt="3" custScaleX="109010" custLinFactNeighborX="16564" custLinFactNeighborY="40">
        <dgm:presLayoutVars>
          <dgm:bulletEnabled val="1"/>
        </dgm:presLayoutVars>
      </dgm:prSet>
      <dgm:spPr/>
      <dgm:t>
        <a:bodyPr/>
        <a:lstStyle/>
        <a:p>
          <a:endParaRPr lang="en-US"/>
        </a:p>
      </dgm:t>
    </dgm:pt>
    <dgm:pt modelId="{913C2E7A-9DC9-DD49-BC93-AF87FD11670B}" type="pres">
      <dgm:prSet presAssocID="{8375AB9C-1076-FE46-A16E-012A1CEEBAA8}" presName="rect2" presStyleLbl="fgImgPlace1" presStyleIdx="2" presStyleCnt="3" custScaleX="212636" custLinFactNeighborX="13556" custLinFactNeighborY="3874"/>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51000" b="-51000"/>
          </a:stretch>
        </a:blipFill>
      </dgm:spPr>
    </dgm:pt>
  </dgm:ptLst>
  <dgm:cxnLst>
    <dgm:cxn modelId="{83F888D4-1D7C-AC47-A701-FFF4F7F985CE}" srcId="{9787F4AE-CB37-CC47-8F30-23928A6DCAB5}" destId="{E9D993DE-1803-454C-BBA9-7E048BB66A1B}" srcOrd="0" destOrd="0" parTransId="{F8954FC3-A49F-D043-807D-AE0FB98B691F}" sibTransId="{92D96DA2-8DE9-324B-8073-C615674610CF}"/>
    <dgm:cxn modelId="{CBDC4405-126E-D744-BC2B-BA6666327821}" type="presOf" srcId="{8375AB9C-1076-FE46-A16E-012A1CEEBAA8}" destId="{8AFE186F-5872-174C-A244-F5AB0F443046}" srcOrd="0" destOrd="0" presId="urn:microsoft.com/office/officeart/2008/layout/PictureStrips"/>
    <dgm:cxn modelId="{5034F21B-7C01-834C-BB00-E2A4E0743717}" type="presOf" srcId="{9787F4AE-CB37-CC47-8F30-23928A6DCAB5}" destId="{E160D12D-6815-FE4E-93CE-1D48DCEEAA3A}" srcOrd="0" destOrd="0" presId="urn:microsoft.com/office/officeart/2008/layout/PictureStrips"/>
    <dgm:cxn modelId="{1F8FD8C8-F567-9A41-B226-47DEC3244D60}" srcId="{9787F4AE-CB37-CC47-8F30-23928A6DCAB5}" destId="{8375AB9C-1076-FE46-A16E-012A1CEEBAA8}" srcOrd="2" destOrd="0" parTransId="{C0B5859F-EFA3-B74D-ACC3-32841684A870}" sibTransId="{FC395654-2F33-BF41-8F13-9D35AE3530C1}"/>
    <dgm:cxn modelId="{4D3C112B-027F-DB44-8629-C9248599862E}" srcId="{9787F4AE-CB37-CC47-8F30-23928A6DCAB5}" destId="{273BBC8E-23A7-5B47-8893-1B52052BA346}" srcOrd="1" destOrd="0" parTransId="{794F6818-E4A8-5C47-9919-E7E9FD87DC83}" sibTransId="{F1AA1620-2A2A-3D4E-9BF4-22996C2BF3E2}"/>
    <dgm:cxn modelId="{0FE71E4A-C439-E74C-9F00-1FF1E6A365A4}" type="presOf" srcId="{273BBC8E-23A7-5B47-8893-1B52052BA346}" destId="{1085B2A1-4BB6-2546-90B4-9FAB92D08CCD}" srcOrd="0" destOrd="0" presId="urn:microsoft.com/office/officeart/2008/layout/PictureStrips"/>
    <dgm:cxn modelId="{A41FA9EE-D270-E245-98B0-A05A34E7970D}" type="presOf" srcId="{E9D993DE-1803-454C-BBA9-7E048BB66A1B}" destId="{AB2D4B14-D566-E042-8F0D-FD5FCC599E88}" srcOrd="0" destOrd="0" presId="urn:microsoft.com/office/officeart/2008/layout/PictureStrips"/>
    <dgm:cxn modelId="{9403D4A4-D008-6E4A-B36A-3E1B3F9697E9}" type="presParOf" srcId="{E160D12D-6815-FE4E-93CE-1D48DCEEAA3A}" destId="{B781078B-9A32-6E4F-873E-3963B50D6C83}" srcOrd="0" destOrd="0" presId="urn:microsoft.com/office/officeart/2008/layout/PictureStrips"/>
    <dgm:cxn modelId="{96A6F51B-C276-AC48-8BB4-02A517137D36}" type="presParOf" srcId="{B781078B-9A32-6E4F-873E-3963B50D6C83}" destId="{AB2D4B14-D566-E042-8F0D-FD5FCC599E88}" srcOrd="0" destOrd="0" presId="urn:microsoft.com/office/officeart/2008/layout/PictureStrips"/>
    <dgm:cxn modelId="{F5E583B6-C54A-414E-8A24-7789C5BF2CC6}" type="presParOf" srcId="{B781078B-9A32-6E4F-873E-3963B50D6C83}" destId="{F6D597AC-92EC-A241-9802-92C22F999C38}" srcOrd="1" destOrd="0" presId="urn:microsoft.com/office/officeart/2008/layout/PictureStrips"/>
    <dgm:cxn modelId="{7CDEC201-A793-3648-848C-D5EBD5CBB703}" type="presParOf" srcId="{E160D12D-6815-FE4E-93CE-1D48DCEEAA3A}" destId="{F1AB7AD5-F56B-B74D-807B-34865BCB3EEB}" srcOrd="1" destOrd="0" presId="urn:microsoft.com/office/officeart/2008/layout/PictureStrips"/>
    <dgm:cxn modelId="{9760F7E3-3E2E-D54A-B71C-72CF51DE87EB}" type="presParOf" srcId="{E160D12D-6815-FE4E-93CE-1D48DCEEAA3A}" destId="{4258C5C0-F615-1341-AECC-E70D18864FC8}" srcOrd="2" destOrd="0" presId="urn:microsoft.com/office/officeart/2008/layout/PictureStrips"/>
    <dgm:cxn modelId="{A4D0AF10-1D81-C841-8576-B0500091B6F0}" type="presParOf" srcId="{4258C5C0-F615-1341-AECC-E70D18864FC8}" destId="{1085B2A1-4BB6-2546-90B4-9FAB92D08CCD}" srcOrd="0" destOrd="0" presId="urn:microsoft.com/office/officeart/2008/layout/PictureStrips"/>
    <dgm:cxn modelId="{F36E9783-2305-FC4E-B0BD-EA104A324AA1}" type="presParOf" srcId="{4258C5C0-F615-1341-AECC-E70D18864FC8}" destId="{A89EB0F7-5841-BB46-A145-FFE1171E2692}" srcOrd="1" destOrd="0" presId="urn:microsoft.com/office/officeart/2008/layout/PictureStrips"/>
    <dgm:cxn modelId="{1750B4B3-3765-8F4F-8510-34526F503A6F}" type="presParOf" srcId="{E160D12D-6815-FE4E-93CE-1D48DCEEAA3A}" destId="{F2226B1D-8363-D44A-9C3A-3EE09B57DFE0}" srcOrd="3" destOrd="0" presId="urn:microsoft.com/office/officeart/2008/layout/PictureStrips"/>
    <dgm:cxn modelId="{13CBA145-E663-F847-B34F-6DCCE0F19F0D}" type="presParOf" srcId="{E160D12D-6815-FE4E-93CE-1D48DCEEAA3A}" destId="{C91B63A1-D871-5044-9E43-863F0E89E112}" srcOrd="4" destOrd="0" presId="urn:microsoft.com/office/officeart/2008/layout/PictureStrips"/>
    <dgm:cxn modelId="{18BC6127-5F9D-3E45-B598-ED1D65467C06}" type="presParOf" srcId="{C91B63A1-D871-5044-9E43-863F0E89E112}" destId="{8AFE186F-5872-174C-A244-F5AB0F443046}" srcOrd="0" destOrd="0" presId="urn:microsoft.com/office/officeart/2008/layout/PictureStrips"/>
    <dgm:cxn modelId="{8B074B34-CF43-F549-9E4E-5F651633051C}" type="presParOf" srcId="{C91B63A1-D871-5044-9E43-863F0E89E112}" destId="{913C2E7A-9DC9-DD49-BC93-AF87FD11670B}"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87F4AE-CB37-CC47-8F30-23928A6DCAB5}" type="doc">
      <dgm:prSet loTypeId="urn:microsoft.com/office/officeart/2008/layout/PictureStrips" loCatId="" qsTypeId="urn:microsoft.com/office/officeart/2005/8/quickstyle/simple4" qsCatId="simple" csTypeId="urn:microsoft.com/office/officeart/2005/8/colors/accent1_2" csCatId="accent1" phldr="1"/>
      <dgm:spPr/>
      <dgm:t>
        <a:bodyPr/>
        <a:lstStyle/>
        <a:p>
          <a:endParaRPr lang="en-US"/>
        </a:p>
      </dgm:t>
    </dgm:pt>
    <dgm:pt modelId="{273BBC8E-23A7-5B47-8893-1B52052BA346}">
      <dgm:prSet phldrT="[Text]" custT="1"/>
      <dgm:spPr>
        <a:ln>
          <a:solidFill>
            <a:srgbClr val="EBEBEB"/>
          </a:solidFill>
        </a:ln>
      </dgm:spPr>
      <dgm:t>
        <a:bodyPr/>
        <a:lstStyle/>
        <a:p>
          <a:r>
            <a:rPr lang="en-US" sz="1800" dirty="0">
              <a:solidFill>
                <a:srgbClr val="EBEBEB"/>
              </a:solidFill>
            </a:rPr>
            <a:t> YOUNG ADULTS </a:t>
          </a:r>
          <a:r>
            <a:rPr lang="en-US" sz="1050" dirty="0">
              <a:solidFill>
                <a:srgbClr val="EBEBEB"/>
              </a:solidFill>
            </a:rPr>
            <a:t>Hard to Reach:     </a:t>
          </a:r>
          <a:endParaRPr lang="en-US" sz="1800" dirty="0">
            <a:solidFill>
              <a:srgbClr val="EBEBEB"/>
            </a:solidFill>
          </a:endParaRPr>
        </a:p>
        <a:p>
          <a:r>
            <a:rPr lang="en-US" sz="1200" dirty="0">
              <a:solidFill>
                <a:srgbClr val="EBEBEB"/>
              </a:solidFill>
              <a:latin typeface="+mn-lt"/>
              <a:ea typeface="Helvetica Neue Light" panose="02000403000000020004" pitchFamily="2" charset="0"/>
              <a:cs typeface="Arial Unicode MS"/>
            </a:rPr>
            <a:t> Highest incidence (3-4-fold higher      incidence of first-ever stroke among aged   34-55 years) </a:t>
          </a:r>
          <a:r>
            <a:rPr lang="en-US" sz="1200" u="sng" dirty="0">
              <a:solidFill>
                <a:srgbClr val="EBEBEB"/>
              </a:solidFill>
              <a:latin typeface="+mn-lt"/>
              <a:ea typeface="Helvetica Neue Light" panose="02000403000000020004" pitchFamily="2" charset="0"/>
              <a:cs typeface="Arial Unicode MS"/>
            </a:rPr>
            <a:t> </a:t>
          </a:r>
          <a:r>
            <a:rPr lang="en-US" sz="1200" u="none" dirty="0">
              <a:solidFill>
                <a:srgbClr val="EBEBEB"/>
              </a:solidFill>
              <a:latin typeface="+mn-lt"/>
              <a:ea typeface="Helvetica Neue Light" panose="02000403000000020004" pitchFamily="2" charset="0"/>
              <a:cs typeface="Arial Unicode MS"/>
            </a:rPr>
            <a:t>mirrors mortality</a:t>
          </a:r>
          <a:endParaRPr lang="en-US" sz="2800" u="none" dirty="0">
            <a:solidFill>
              <a:srgbClr val="EBEBEB"/>
            </a:solidFill>
          </a:endParaRPr>
        </a:p>
      </dgm:t>
    </dgm:pt>
    <dgm:pt modelId="{794F6818-E4A8-5C47-9919-E7E9FD87DC83}" type="parTrans" cxnId="{4D3C112B-027F-DB44-8629-C9248599862E}">
      <dgm:prSet/>
      <dgm:spPr/>
      <dgm:t>
        <a:bodyPr/>
        <a:lstStyle/>
        <a:p>
          <a:endParaRPr lang="en-US"/>
        </a:p>
      </dgm:t>
    </dgm:pt>
    <dgm:pt modelId="{F1AA1620-2A2A-3D4E-9BF4-22996C2BF3E2}" type="sibTrans" cxnId="{4D3C112B-027F-DB44-8629-C9248599862E}">
      <dgm:prSet/>
      <dgm:spPr/>
      <dgm:t>
        <a:bodyPr/>
        <a:lstStyle/>
        <a:p>
          <a:endParaRPr lang="en-US"/>
        </a:p>
      </dgm:t>
    </dgm:pt>
    <dgm:pt modelId="{E9D993DE-1803-454C-BBA9-7E048BB66A1B}">
      <dgm:prSet phldrT="[Text]" custT="1"/>
      <dgm:spPr>
        <a:ln>
          <a:solidFill>
            <a:srgbClr val="EBEBEB"/>
          </a:solidFill>
        </a:ln>
      </dgm:spPr>
      <dgm:t>
        <a:bodyPr/>
        <a:lstStyle/>
        <a:p>
          <a:r>
            <a:rPr lang="en-US" sz="1800" dirty="0">
              <a:solidFill>
                <a:srgbClr val="EBEBEB"/>
              </a:solidFill>
            </a:rPr>
            <a:t>CHILDREN</a:t>
          </a:r>
        </a:p>
      </dgm:t>
    </dgm:pt>
    <dgm:pt modelId="{F8954FC3-A49F-D043-807D-AE0FB98B691F}" type="parTrans" cxnId="{83F888D4-1D7C-AC47-A701-FFF4F7F985CE}">
      <dgm:prSet/>
      <dgm:spPr/>
      <dgm:t>
        <a:bodyPr/>
        <a:lstStyle/>
        <a:p>
          <a:endParaRPr lang="en-US"/>
        </a:p>
      </dgm:t>
    </dgm:pt>
    <dgm:pt modelId="{92D96DA2-8DE9-324B-8073-C615674610CF}" type="sibTrans" cxnId="{83F888D4-1D7C-AC47-A701-FFF4F7F985CE}">
      <dgm:prSet/>
      <dgm:spPr/>
      <dgm:t>
        <a:bodyPr/>
        <a:lstStyle/>
        <a:p>
          <a:endParaRPr lang="en-US"/>
        </a:p>
      </dgm:t>
    </dgm:pt>
    <dgm:pt modelId="{8375AB9C-1076-FE46-A16E-012A1CEEBAA8}">
      <dgm:prSet custT="1"/>
      <dgm:spPr>
        <a:ln>
          <a:solidFill>
            <a:srgbClr val="EBEBEB"/>
          </a:solidFill>
        </a:ln>
      </dgm:spPr>
      <dgm:t>
        <a:bodyPr/>
        <a:lstStyle/>
        <a:p>
          <a:pPr algn="ctr">
            <a:lnSpc>
              <a:spcPct val="100000"/>
            </a:lnSpc>
            <a:spcAft>
              <a:spcPts val="0"/>
            </a:spcAft>
          </a:pPr>
          <a:r>
            <a:rPr lang="en-US" sz="1800" dirty="0">
              <a:solidFill>
                <a:schemeClr val="tx2"/>
              </a:solidFill>
            </a:rPr>
            <a:t>OLDER  </a:t>
          </a:r>
        </a:p>
        <a:p>
          <a:pPr algn="ctr">
            <a:lnSpc>
              <a:spcPct val="100000"/>
            </a:lnSpc>
            <a:spcAft>
              <a:spcPts val="0"/>
            </a:spcAft>
          </a:pPr>
          <a:r>
            <a:rPr lang="en-US" sz="1800" dirty="0">
              <a:solidFill>
                <a:schemeClr val="tx2"/>
              </a:solidFill>
            </a:rPr>
            <a:t>ADULTS</a:t>
          </a:r>
        </a:p>
      </dgm:t>
    </dgm:pt>
    <dgm:pt modelId="{C0B5859F-EFA3-B74D-ACC3-32841684A870}" type="parTrans" cxnId="{1F8FD8C8-F567-9A41-B226-47DEC3244D60}">
      <dgm:prSet/>
      <dgm:spPr/>
      <dgm:t>
        <a:bodyPr/>
        <a:lstStyle/>
        <a:p>
          <a:endParaRPr lang="en-US"/>
        </a:p>
      </dgm:t>
    </dgm:pt>
    <dgm:pt modelId="{FC395654-2F33-BF41-8F13-9D35AE3530C1}" type="sibTrans" cxnId="{1F8FD8C8-F567-9A41-B226-47DEC3244D60}">
      <dgm:prSet/>
      <dgm:spPr/>
      <dgm:t>
        <a:bodyPr/>
        <a:lstStyle/>
        <a:p>
          <a:endParaRPr lang="en-US"/>
        </a:p>
      </dgm:t>
    </dgm:pt>
    <dgm:pt modelId="{E160D12D-6815-FE4E-93CE-1D48DCEEAA3A}" type="pres">
      <dgm:prSet presAssocID="{9787F4AE-CB37-CC47-8F30-23928A6DCAB5}" presName="Name0" presStyleCnt="0">
        <dgm:presLayoutVars>
          <dgm:dir/>
          <dgm:resizeHandles val="exact"/>
        </dgm:presLayoutVars>
      </dgm:prSet>
      <dgm:spPr/>
      <dgm:t>
        <a:bodyPr/>
        <a:lstStyle/>
        <a:p>
          <a:endParaRPr lang="en-US"/>
        </a:p>
      </dgm:t>
    </dgm:pt>
    <dgm:pt modelId="{B781078B-9A32-6E4F-873E-3963B50D6C83}" type="pres">
      <dgm:prSet presAssocID="{E9D993DE-1803-454C-BBA9-7E048BB66A1B}" presName="composite" presStyleCnt="0"/>
      <dgm:spPr/>
    </dgm:pt>
    <dgm:pt modelId="{AB2D4B14-D566-E042-8F0D-FD5FCC599E88}" type="pres">
      <dgm:prSet presAssocID="{E9D993DE-1803-454C-BBA9-7E048BB66A1B}" presName="rect1" presStyleLbl="trAlignAcc1" presStyleIdx="0" presStyleCnt="3" custScaleX="103891" custLinFactNeighborX="10406" custLinFactNeighborY="-2014">
        <dgm:presLayoutVars>
          <dgm:bulletEnabled val="1"/>
        </dgm:presLayoutVars>
      </dgm:prSet>
      <dgm:spPr/>
      <dgm:t>
        <a:bodyPr/>
        <a:lstStyle/>
        <a:p>
          <a:endParaRPr lang="en-US"/>
        </a:p>
      </dgm:t>
    </dgm:pt>
    <dgm:pt modelId="{F6D597AC-92EC-A241-9802-92C22F999C38}" type="pres">
      <dgm:prSet presAssocID="{E9D993DE-1803-454C-BBA9-7E048BB66A1B}" presName="rect2" presStyleLbl="fgImgPlace1" presStyleIdx="0" presStyleCnt="3" custScaleX="199947" custScaleY="97961"/>
      <dgm:spPr>
        <a:blipFill rotWithShape="1">
          <a:blip xmlns:r="http://schemas.openxmlformats.org/officeDocument/2006/relationships" r:embed="rId1"/>
          <a:stretch>
            <a:fillRect/>
          </a:stretch>
        </a:blipFill>
        <a:ln>
          <a:solidFill>
            <a:schemeClr val="tx1"/>
          </a:solidFill>
        </a:ln>
      </dgm:spPr>
    </dgm:pt>
    <dgm:pt modelId="{F1AB7AD5-F56B-B74D-807B-34865BCB3EEB}" type="pres">
      <dgm:prSet presAssocID="{92D96DA2-8DE9-324B-8073-C615674610CF}" presName="sibTrans" presStyleCnt="0"/>
      <dgm:spPr/>
    </dgm:pt>
    <dgm:pt modelId="{4258C5C0-F615-1341-AECC-E70D18864FC8}" type="pres">
      <dgm:prSet presAssocID="{273BBC8E-23A7-5B47-8893-1B52052BA346}" presName="composite" presStyleCnt="0"/>
      <dgm:spPr/>
    </dgm:pt>
    <dgm:pt modelId="{1085B2A1-4BB6-2546-90B4-9FAB92D08CCD}" type="pres">
      <dgm:prSet presAssocID="{273BBC8E-23A7-5B47-8893-1B52052BA346}" presName="rect1" presStyleLbl="trAlignAcc1" presStyleIdx="1" presStyleCnt="3" custScaleX="108877" custLinFactNeighborX="10193" custLinFactNeighborY="3053">
        <dgm:presLayoutVars>
          <dgm:bulletEnabled val="1"/>
        </dgm:presLayoutVars>
      </dgm:prSet>
      <dgm:spPr/>
      <dgm:t>
        <a:bodyPr/>
        <a:lstStyle/>
        <a:p>
          <a:endParaRPr lang="en-US"/>
        </a:p>
      </dgm:t>
    </dgm:pt>
    <dgm:pt modelId="{A89EB0F7-5841-BB46-A145-FFE1171E2692}" type="pres">
      <dgm:prSet presAssocID="{273BBC8E-23A7-5B47-8893-1B52052BA346}" presName="rect2" presStyleLbl="fgImgPlace1" presStyleIdx="1" presStyleCnt="3" custScaleX="209113" custLinFactNeighborX="-17430" custLinFactNeighborY="-1291"/>
      <dgm:spPr>
        <a:blipFill rotWithShape="1">
          <a:blip xmlns:r="http://schemas.openxmlformats.org/officeDocument/2006/relationships" r:embed="rId2"/>
          <a:stretch>
            <a:fillRect/>
          </a:stretch>
        </a:blipFill>
        <a:ln>
          <a:solidFill>
            <a:schemeClr val="tx1"/>
          </a:solidFill>
        </a:ln>
      </dgm:spPr>
    </dgm:pt>
    <dgm:pt modelId="{F2226B1D-8363-D44A-9C3A-3EE09B57DFE0}" type="pres">
      <dgm:prSet presAssocID="{F1AA1620-2A2A-3D4E-9BF4-22996C2BF3E2}" presName="sibTrans" presStyleCnt="0"/>
      <dgm:spPr/>
    </dgm:pt>
    <dgm:pt modelId="{C91B63A1-D871-5044-9E43-863F0E89E112}" type="pres">
      <dgm:prSet presAssocID="{8375AB9C-1076-FE46-A16E-012A1CEEBAA8}" presName="composite" presStyleCnt="0"/>
      <dgm:spPr/>
    </dgm:pt>
    <dgm:pt modelId="{8AFE186F-5872-174C-A244-F5AB0F443046}" type="pres">
      <dgm:prSet presAssocID="{8375AB9C-1076-FE46-A16E-012A1CEEBAA8}" presName="rect1" presStyleLbl="trAlignAcc1" presStyleIdx="2" presStyleCnt="3" custScaleX="109010" custLinFactNeighborX="8986" custLinFactNeighborY="-1307">
        <dgm:presLayoutVars>
          <dgm:bulletEnabled val="1"/>
        </dgm:presLayoutVars>
      </dgm:prSet>
      <dgm:spPr/>
      <dgm:t>
        <a:bodyPr/>
        <a:lstStyle/>
        <a:p>
          <a:endParaRPr lang="en-US"/>
        </a:p>
      </dgm:t>
    </dgm:pt>
    <dgm:pt modelId="{913C2E7A-9DC9-DD49-BC93-AF87FD11670B}" type="pres">
      <dgm:prSet presAssocID="{8375AB9C-1076-FE46-A16E-012A1CEEBAA8}" presName="rect2" presStyleLbl="fgImgPlace1" presStyleIdx="2" presStyleCnt="3" custScaleX="212636" custLinFactNeighborX="13556" custLinFactNeighborY="3874"/>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51000" b="-51000"/>
          </a:stretch>
        </a:blipFill>
      </dgm:spPr>
    </dgm:pt>
  </dgm:ptLst>
  <dgm:cxnLst>
    <dgm:cxn modelId="{83F888D4-1D7C-AC47-A701-FFF4F7F985CE}" srcId="{9787F4AE-CB37-CC47-8F30-23928A6DCAB5}" destId="{E9D993DE-1803-454C-BBA9-7E048BB66A1B}" srcOrd="0" destOrd="0" parTransId="{F8954FC3-A49F-D043-807D-AE0FB98B691F}" sibTransId="{92D96DA2-8DE9-324B-8073-C615674610CF}"/>
    <dgm:cxn modelId="{CBDC4405-126E-D744-BC2B-BA6666327821}" type="presOf" srcId="{8375AB9C-1076-FE46-A16E-012A1CEEBAA8}" destId="{8AFE186F-5872-174C-A244-F5AB0F443046}" srcOrd="0" destOrd="0" presId="urn:microsoft.com/office/officeart/2008/layout/PictureStrips"/>
    <dgm:cxn modelId="{5034F21B-7C01-834C-BB00-E2A4E0743717}" type="presOf" srcId="{9787F4AE-CB37-CC47-8F30-23928A6DCAB5}" destId="{E160D12D-6815-FE4E-93CE-1D48DCEEAA3A}" srcOrd="0" destOrd="0" presId="urn:microsoft.com/office/officeart/2008/layout/PictureStrips"/>
    <dgm:cxn modelId="{1F8FD8C8-F567-9A41-B226-47DEC3244D60}" srcId="{9787F4AE-CB37-CC47-8F30-23928A6DCAB5}" destId="{8375AB9C-1076-FE46-A16E-012A1CEEBAA8}" srcOrd="2" destOrd="0" parTransId="{C0B5859F-EFA3-B74D-ACC3-32841684A870}" sibTransId="{FC395654-2F33-BF41-8F13-9D35AE3530C1}"/>
    <dgm:cxn modelId="{4D3C112B-027F-DB44-8629-C9248599862E}" srcId="{9787F4AE-CB37-CC47-8F30-23928A6DCAB5}" destId="{273BBC8E-23A7-5B47-8893-1B52052BA346}" srcOrd="1" destOrd="0" parTransId="{794F6818-E4A8-5C47-9919-E7E9FD87DC83}" sibTransId="{F1AA1620-2A2A-3D4E-9BF4-22996C2BF3E2}"/>
    <dgm:cxn modelId="{0FE71E4A-C439-E74C-9F00-1FF1E6A365A4}" type="presOf" srcId="{273BBC8E-23A7-5B47-8893-1B52052BA346}" destId="{1085B2A1-4BB6-2546-90B4-9FAB92D08CCD}" srcOrd="0" destOrd="0" presId="urn:microsoft.com/office/officeart/2008/layout/PictureStrips"/>
    <dgm:cxn modelId="{A41FA9EE-D270-E245-98B0-A05A34E7970D}" type="presOf" srcId="{E9D993DE-1803-454C-BBA9-7E048BB66A1B}" destId="{AB2D4B14-D566-E042-8F0D-FD5FCC599E88}" srcOrd="0" destOrd="0" presId="urn:microsoft.com/office/officeart/2008/layout/PictureStrips"/>
    <dgm:cxn modelId="{9403D4A4-D008-6E4A-B36A-3E1B3F9697E9}" type="presParOf" srcId="{E160D12D-6815-FE4E-93CE-1D48DCEEAA3A}" destId="{B781078B-9A32-6E4F-873E-3963B50D6C83}" srcOrd="0" destOrd="0" presId="urn:microsoft.com/office/officeart/2008/layout/PictureStrips"/>
    <dgm:cxn modelId="{96A6F51B-C276-AC48-8BB4-02A517137D36}" type="presParOf" srcId="{B781078B-9A32-6E4F-873E-3963B50D6C83}" destId="{AB2D4B14-D566-E042-8F0D-FD5FCC599E88}" srcOrd="0" destOrd="0" presId="urn:microsoft.com/office/officeart/2008/layout/PictureStrips"/>
    <dgm:cxn modelId="{F5E583B6-C54A-414E-8A24-7789C5BF2CC6}" type="presParOf" srcId="{B781078B-9A32-6E4F-873E-3963B50D6C83}" destId="{F6D597AC-92EC-A241-9802-92C22F999C38}" srcOrd="1" destOrd="0" presId="urn:microsoft.com/office/officeart/2008/layout/PictureStrips"/>
    <dgm:cxn modelId="{7CDEC201-A793-3648-848C-D5EBD5CBB703}" type="presParOf" srcId="{E160D12D-6815-FE4E-93CE-1D48DCEEAA3A}" destId="{F1AB7AD5-F56B-B74D-807B-34865BCB3EEB}" srcOrd="1" destOrd="0" presId="urn:microsoft.com/office/officeart/2008/layout/PictureStrips"/>
    <dgm:cxn modelId="{9760F7E3-3E2E-D54A-B71C-72CF51DE87EB}" type="presParOf" srcId="{E160D12D-6815-FE4E-93CE-1D48DCEEAA3A}" destId="{4258C5C0-F615-1341-AECC-E70D18864FC8}" srcOrd="2" destOrd="0" presId="urn:microsoft.com/office/officeart/2008/layout/PictureStrips"/>
    <dgm:cxn modelId="{A4D0AF10-1D81-C841-8576-B0500091B6F0}" type="presParOf" srcId="{4258C5C0-F615-1341-AECC-E70D18864FC8}" destId="{1085B2A1-4BB6-2546-90B4-9FAB92D08CCD}" srcOrd="0" destOrd="0" presId="urn:microsoft.com/office/officeart/2008/layout/PictureStrips"/>
    <dgm:cxn modelId="{F36E9783-2305-FC4E-B0BD-EA104A324AA1}" type="presParOf" srcId="{4258C5C0-F615-1341-AECC-E70D18864FC8}" destId="{A89EB0F7-5841-BB46-A145-FFE1171E2692}" srcOrd="1" destOrd="0" presId="urn:microsoft.com/office/officeart/2008/layout/PictureStrips"/>
    <dgm:cxn modelId="{1750B4B3-3765-8F4F-8510-34526F503A6F}" type="presParOf" srcId="{E160D12D-6815-FE4E-93CE-1D48DCEEAA3A}" destId="{F2226B1D-8363-D44A-9C3A-3EE09B57DFE0}" srcOrd="3" destOrd="0" presId="urn:microsoft.com/office/officeart/2008/layout/PictureStrips"/>
    <dgm:cxn modelId="{13CBA145-E663-F847-B34F-6DCCE0F19F0D}" type="presParOf" srcId="{E160D12D-6815-FE4E-93CE-1D48DCEEAA3A}" destId="{C91B63A1-D871-5044-9E43-863F0E89E112}" srcOrd="4" destOrd="0" presId="urn:microsoft.com/office/officeart/2008/layout/PictureStrips"/>
    <dgm:cxn modelId="{18BC6127-5F9D-3E45-B598-ED1D65467C06}" type="presParOf" srcId="{C91B63A1-D871-5044-9E43-863F0E89E112}" destId="{8AFE186F-5872-174C-A244-F5AB0F443046}" srcOrd="0" destOrd="0" presId="urn:microsoft.com/office/officeart/2008/layout/PictureStrips"/>
    <dgm:cxn modelId="{8B074B34-CF43-F549-9E4E-5F651633051C}" type="presParOf" srcId="{C91B63A1-D871-5044-9E43-863F0E89E112}" destId="{913C2E7A-9DC9-DD49-BC93-AF87FD11670B}"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6610EA-6F22-4E42-BFC3-E4C2511C45BD}"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US"/>
        </a:p>
      </dgm:t>
    </dgm:pt>
    <dgm:pt modelId="{6D08A026-447B-334C-A202-CDA88ADCCCA8}">
      <dgm:prSet phldrT="[Text]"/>
      <dgm:spPr/>
      <dgm:t>
        <a:bodyPr/>
        <a:lstStyle/>
        <a:p>
          <a:r>
            <a:rPr lang="en-US" b="1" dirty="0">
              <a:solidFill>
                <a:schemeClr val="tx2">
                  <a:lumMod val="20000"/>
                  <a:lumOff val="80000"/>
                </a:schemeClr>
              </a:solidFill>
            </a:rPr>
            <a:t>TRANSDISCIPLINARY TEAM</a:t>
          </a:r>
        </a:p>
      </dgm:t>
    </dgm:pt>
    <dgm:pt modelId="{175A450A-2196-7F46-A78C-DEF9CEF7D177}" type="parTrans" cxnId="{5462D395-FD0C-D048-96A4-EECCD1D894E3}">
      <dgm:prSet/>
      <dgm:spPr/>
      <dgm:t>
        <a:bodyPr/>
        <a:lstStyle/>
        <a:p>
          <a:endParaRPr lang="en-US"/>
        </a:p>
      </dgm:t>
    </dgm:pt>
    <dgm:pt modelId="{0E2EF29F-45C5-B840-A489-0B5F9E47CFE4}" type="sibTrans" cxnId="{5462D395-FD0C-D048-96A4-EECCD1D894E3}">
      <dgm:prSet/>
      <dgm:spPr/>
      <dgm:t>
        <a:bodyPr/>
        <a:lstStyle/>
        <a:p>
          <a:endParaRPr lang="en-US"/>
        </a:p>
      </dgm:t>
    </dgm:pt>
    <dgm:pt modelId="{E4F7D55A-206A-D246-8438-F25CCA8C848B}">
      <dgm:prSet phldrT="[Text]"/>
      <dgm:spPr/>
      <dgm:t>
        <a:bodyPr/>
        <a:lstStyle/>
        <a:p>
          <a:r>
            <a:rPr lang="en-US" dirty="0"/>
            <a:t>PUBLIC HEALTH  SCIENTISTS (SMS) COMMUNICATION EXPERTS</a:t>
          </a:r>
        </a:p>
        <a:p>
          <a:r>
            <a:rPr lang="en-US" dirty="0">
              <a:solidFill>
                <a:schemeClr val="accent1">
                  <a:lumMod val="50000"/>
                </a:schemeClr>
              </a:solidFill>
            </a:rPr>
            <a:t>Science</a:t>
          </a:r>
        </a:p>
      </dgm:t>
    </dgm:pt>
    <dgm:pt modelId="{C4071DCD-AF74-BB49-B75B-F93756C7C05E}" type="parTrans" cxnId="{5AF46745-F8EC-7A4B-A1A5-888C53994B16}">
      <dgm:prSet/>
      <dgm:spPr/>
      <dgm:t>
        <a:bodyPr/>
        <a:lstStyle/>
        <a:p>
          <a:endParaRPr lang="en-US"/>
        </a:p>
      </dgm:t>
    </dgm:pt>
    <dgm:pt modelId="{84B04BFC-FC5D-F047-ADBC-6979A67A8082}" type="sibTrans" cxnId="{5AF46745-F8EC-7A4B-A1A5-888C53994B16}">
      <dgm:prSet/>
      <dgm:spPr/>
      <dgm:t>
        <a:bodyPr/>
        <a:lstStyle/>
        <a:p>
          <a:endParaRPr lang="en-US"/>
        </a:p>
      </dgm:t>
    </dgm:pt>
    <dgm:pt modelId="{88A352A9-AF3D-E242-B0FE-84877E4E46D4}">
      <dgm:prSet phldrT="[Text]"/>
      <dgm:spPr/>
      <dgm:t>
        <a:bodyPr/>
        <a:lstStyle/>
        <a:p>
          <a:r>
            <a:rPr lang="en-US" dirty="0"/>
            <a:t>HEALTHCARE PROFESSIONALS</a:t>
          </a:r>
        </a:p>
        <a:p>
          <a:r>
            <a:rPr lang="en-US" dirty="0">
              <a:solidFill>
                <a:schemeClr val="accent1">
                  <a:lumMod val="50000"/>
                </a:schemeClr>
              </a:solidFill>
            </a:rPr>
            <a:t>Science</a:t>
          </a:r>
        </a:p>
      </dgm:t>
    </dgm:pt>
    <dgm:pt modelId="{AB928CC1-D8F2-DC47-B05F-C58B73C7DA04}" type="parTrans" cxnId="{B2451116-FBFA-374C-93EB-42E0E580B603}">
      <dgm:prSet/>
      <dgm:spPr/>
      <dgm:t>
        <a:bodyPr/>
        <a:lstStyle/>
        <a:p>
          <a:endParaRPr lang="en-US"/>
        </a:p>
      </dgm:t>
    </dgm:pt>
    <dgm:pt modelId="{AEF97C25-846C-6A45-8A62-EFD1A4D32632}" type="sibTrans" cxnId="{B2451116-FBFA-374C-93EB-42E0E580B603}">
      <dgm:prSet/>
      <dgm:spPr/>
      <dgm:t>
        <a:bodyPr/>
        <a:lstStyle/>
        <a:p>
          <a:endParaRPr lang="en-US"/>
        </a:p>
      </dgm:t>
    </dgm:pt>
    <dgm:pt modelId="{3515C90A-25D3-214A-BBDF-195C2133269D}">
      <dgm:prSet phldrT="[Text]" custT="1"/>
      <dgm:spPr/>
      <dgm:t>
        <a:bodyPr/>
        <a:lstStyle/>
        <a:p>
          <a:r>
            <a:rPr lang="en-US" sz="1200" b="0" dirty="0">
              <a:solidFill>
                <a:schemeClr val="tx2">
                  <a:lumMod val="20000"/>
                  <a:lumOff val="80000"/>
                </a:schemeClr>
              </a:solidFill>
            </a:rPr>
            <a:t>ARTISTS MUSICIANS PRODUCERS STORYBOARD WRITERS</a:t>
          </a:r>
        </a:p>
        <a:p>
          <a:r>
            <a:rPr lang="en-US" sz="1200" b="0" dirty="0">
              <a:solidFill>
                <a:schemeClr val="accent1">
                  <a:lumMod val="50000"/>
                </a:schemeClr>
              </a:solidFill>
            </a:rPr>
            <a:t>Art &amp; Culture</a:t>
          </a:r>
        </a:p>
      </dgm:t>
    </dgm:pt>
    <dgm:pt modelId="{27F0089E-74B8-0445-B196-BFC92E76A21E}" type="parTrans" cxnId="{EC8757AB-3F26-CD41-844A-3443FA340225}">
      <dgm:prSet/>
      <dgm:spPr/>
      <dgm:t>
        <a:bodyPr/>
        <a:lstStyle/>
        <a:p>
          <a:endParaRPr lang="en-US"/>
        </a:p>
      </dgm:t>
    </dgm:pt>
    <dgm:pt modelId="{73B4DF94-456C-804C-9600-9CFC64610787}" type="sibTrans" cxnId="{EC8757AB-3F26-CD41-844A-3443FA340225}">
      <dgm:prSet/>
      <dgm:spPr/>
      <dgm:t>
        <a:bodyPr/>
        <a:lstStyle/>
        <a:p>
          <a:endParaRPr lang="en-US"/>
        </a:p>
      </dgm:t>
    </dgm:pt>
    <dgm:pt modelId="{B65FC4F0-1A0E-2B44-880A-ED8D73AB242A}">
      <dgm:prSet phldrT="[Text]"/>
      <dgm:spPr/>
      <dgm:t>
        <a:bodyPr/>
        <a:lstStyle/>
        <a:p>
          <a:r>
            <a:rPr lang="en-US" dirty="0"/>
            <a:t>REPRESENTATIVES OF TARGET GROUP</a:t>
          </a:r>
        </a:p>
        <a:p>
          <a:r>
            <a:rPr lang="en-US" dirty="0">
              <a:solidFill>
                <a:schemeClr val="accent1">
                  <a:lumMod val="50000"/>
                </a:schemeClr>
              </a:solidFill>
            </a:rPr>
            <a:t>Culture</a:t>
          </a:r>
        </a:p>
      </dgm:t>
    </dgm:pt>
    <dgm:pt modelId="{B9CC3936-29F9-2642-BAB9-E7AAD0CF3BB2}" type="parTrans" cxnId="{5A84BC5E-F8D1-2947-A3AA-2EAF714560EF}">
      <dgm:prSet/>
      <dgm:spPr/>
      <dgm:t>
        <a:bodyPr/>
        <a:lstStyle/>
        <a:p>
          <a:endParaRPr lang="en-US"/>
        </a:p>
      </dgm:t>
    </dgm:pt>
    <dgm:pt modelId="{3EDAB179-4D80-D74B-BE4C-C56968C25C34}" type="sibTrans" cxnId="{5A84BC5E-F8D1-2947-A3AA-2EAF714560EF}">
      <dgm:prSet/>
      <dgm:spPr/>
      <dgm:t>
        <a:bodyPr/>
        <a:lstStyle/>
        <a:p>
          <a:endParaRPr lang="en-US"/>
        </a:p>
      </dgm:t>
    </dgm:pt>
    <dgm:pt modelId="{DEA9155C-DEA5-2845-8CFC-EDE16D643321}" type="pres">
      <dgm:prSet presAssocID="{A56610EA-6F22-4E42-BFC3-E4C2511C45BD}" presName="diagram" presStyleCnt="0">
        <dgm:presLayoutVars>
          <dgm:chMax val="1"/>
          <dgm:dir/>
          <dgm:animLvl val="ctr"/>
          <dgm:resizeHandles val="exact"/>
        </dgm:presLayoutVars>
      </dgm:prSet>
      <dgm:spPr/>
      <dgm:t>
        <a:bodyPr/>
        <a:lstStyle/>
        <a:p>
          <a:endParaRPr lang="en-US"/>
        </a:p>
      </dgm:t>
    </dgm:pt>
    <dgm:pt modelId="{3A1A6D94-54C8-F64F-8866-20FF783BEB17}" type="pres">
      <dgm:prSet presAssocID="{A56610EA-6F22-4E42-BFC3-E4C2511C45BD}" presName="matrix" presStyleCnt="0"/>
      <dgm:spPr/>
    </dgm:pt>
    <dgm:pt modelId="{A35FFA74-A28F-6340-A948-C0DF1CD73EE0}" type="pres">
      <dgm:prSet presAssocID="{A56610EA-6F22-4E42-BFC3-E4C2511C45BD}" presName="tile1" presStyleLbl="node1" presStyleIdx="0" presStyleCnt="4"/>
      <dgm:spPr/>
      <dgm:t>
        <a:bodyPr/>
        <a:lstStyle/>
        <a:p>
          <a:endParaRPr lang="en-US"/>
        </a:p>
      </dgm:t>
    </dgm:pt>
    <dgm:pt modelId="{F75D1BD9-827D-9745-9268-59652AF6A4D6}" type="pres">
      <dgm:prSet presAssocID="{A56610EA-6F22-4E42-BFC3-E4C2511C45BD}" presName="tile1text" presStyleLbl="node1" presStyleIdx="0" presStyleCnt="4">
        <dgm:presLayoutVars>
          <dgm:chMax val="0"/>
          <dgm:chPref val="0"/>
          <dgm:bulletEnabled val="1"/>
        </dgm:presLayoutVars>
      </dgm:prSet>
      <dgm:spPr/>
      <dgm:t>
        <a:bodyPr/>
        <a:lstStyle/>
        <a:p>
          <a:endParaRPr lang="en-US"/>
        </a:p>
      </dgm:t>
    </dgm:pt>
    <dgm:pt modelId="{95C39324-1A0A-3F47-ADF2-679E3DD9E841}" type="pres">
      <dgm:prSet presAssocID="{A56610EA-6F22-4E42-BFC3-E4C2511C45BD}" presName="tile2" presStyleLbl="node1" presStyleIdx="1" presStyleCnt="4"/>
      <dgm:spPr/>
      <dgm:t>
        <a:bodyPr/>
        <a:lstStyle/>
        <a:p>
          <a:endParaRPr lang="en-US"/>
        </a:p>
      </dgm:t>
    </dgm:pt>
    <dgm:pt modelId="{C8A9DB94-0F72-BF42-AF65-75627D3D033A}" type="pres">
      <dgm:prSet presAssocID="{A56610EA-6F22-4E42-BFC3-E4C2511C45BD}" presName="tile2text" presStyleLbl="node1" presStyleIdx="1" presStyleCnt="4">
        <dgm:presLayoutVars>
          <dgm:chMax val="0"/>
          <dgm:chPref val="0"/>
          <dgm:bulletEnabled val="1"/>
        </dgm:presLayoutVars>
      </dgm:prSet>
      <dgm:spPr/>
      <dgm:t>
        <a:bodyPr/>
        <a:lstStyle/>
        <a:p>
          <a:endParaRPr lang="en-US"/>
        </a:p>
      </dgm:t>
    </dgm:pt>
    <dgm:pt modelId="{23A8C07C-24AB-1B49-83D7-046B6C5A8A9F}" type="pres">
      <dgm:prSet presAssocID="{A56610EA-6F22-4E42-BFC3-E4C2511C45BD}" presName="tile3" presStyleLbl="node1" presStyleIdx="2" presStyleCnt="4"/>
      <dgm:spPr/>
      <dgm:t>
        <a:bodyPr/>
        <a:lstStyle/>
        <a:p>
          <a:endParaRPr lang="en-US"/>
        </a:p>
      </dgm:t>
    </dgm:pt>
    <dgm:pt modelId="{89AE1D01-8429-1E4D-942E-5763C6E4D22F}" type="pres">
      <dgm:prSet presAssocID="{A56610EA-6F22-4E42-BFC3-E4C2511C45BD}" presName="tile3text" presStyleLbl="node1" presStyleIdx="2" presStyleCnt="4">
        <dgm:presLayoutVars>
          <dgm:chMax val="0"/>
          <dgm:chPref val="0"/>
          <dgm:bulletEnabled val="1"/>
        </dgm:presLayoutVars>
      </dgm:prSet>
      <dgm:spPr/>
      <dgm:t>
        <a:bodyPr/>
        <a:lstStyle/>
        <a:p>
          <a:endParaRPr lang="en-US"/>
        </a:p>
      </dgm:t>
    </dgm:pt>
    <dgm:pt modelId="{36088709-89D1-AF40-99BF-B75EBD3CB922}" type="pres">
      <dgm:prSet presAssocID="{A56610EA-6F22-4E42-BFC3-E4C2511C45BD}" presName="tile4" presStyleLbl="node1" presStyleIdx="3" presStyleCnt="4"/>
      <dgm:spPr/>
      <dgm:t>
        <a:bodyPr/>
        <a:lstStyle/>
        <a:p>
          <a:endParaRPr lang="en-US"/>
        </a:p>
      </dgm:t>
    </dgm:pt>
    <dgm:pt modelId="{408CB220-9102-BD44-A817-46538755977C}" type="pres">
      <dgm:prSet presAssocID="{A56610EA-6F22-4E42-BFC3-E4C2511C45BD}" presName="tile4text" presStyleLbl="node1" presStyleIdx="3" presStyleCnt="4">
        <dgm:presLayoutVars>
          <dgm:chMax val="0"/>
          <dgm:chPref val="0"/>
          <dgm:bulletEnabled val="1"/>
        </dgm:presLayoutVars>
      </dgm:prSet>
      <dgm:spPr/>
      <dgm:t>
        <a:bodyPr/>
        <a:lstStyle/>
        <a:p>
          <a:endParaRPr lang="en-US"/>
        </a:p>
      </dgm:t>
    </dgm:pt>
    <dgm:pt modelId="{D851892A-524F-B347-BE7D-8C26ACD7EA07}" type="pres">
      <dgm:prSet presAssocID="{A56610EA-6F22-4E42-BFC3-E4C2511C45BD}" presName="centerTile" presStyleLbl="fgShp" presStyleIdx="0" presStyleCnt="1">
        <dgm:presLayoutVars>
          <dgm:chMax val="0"/>
          <dgm:chPref val="0"/>
        </dgm:presLayoutVars>
      </dgm:prSet>
      <dgm:spPr/>
      <dgm:t>
        <a:bodyPr/>
        <a:lstStyle/>
        <a:p>
          <a:endParaRPr lang="en-US"/>
        </a:p>
      </dgm:t>
    </dgm:pt>
  </dgm:ptLst>
  <dgm:cxnLst>
    <dgm:cxn modelId="{B2451116-FBFA-374C-93EB-42E0E580B603}" srcId="{6D08A026-447B-334C-A202-CDA88ADCCCA8}" destId="{88A352A9-AF3D-E242-B0FE-84877E4E46D4}" srcOrd="1" destOrd="0" parTransId="{AB928CC1-D8F2-DC47-B05F-C58B73C7DA04}" sibTransId="{AEF97C25-846C-6A45-8A62-EFD1A4D32632}"/>
    <dgm:cxn modelId="{5462D395-FD0C-D048-96A4-EECCD1D894E3}" srcId="{A56610EA-6F22-4E42-BFC3-E4C2511C45BD}" destId="{6D08A026-447B-334C-A202-CDA88ADCCCA8}" srcOrd="0" destOrd="0" parTransId="{175A450A-2196-7F46-A78C-DEF9CEF7D177}" sibTransId="{0E2EF29F-45C5-B840-A489-0B5F9E47CFE4}"/>
    <dgm:cxn modelId="{F013E9D3-11D8-FB4C-A5FF-DF2759926844}" type="presOf" srcId="{3515C90A-25D3-214A-BBDF-195C2133269D}" destId="{23A8C07C-24AB-1B49-83D7-046B6C5A8A9F}" srcOrd="0" destOrd="0" presId="urn:microsoft.com/office/officeart/2005/8/layout/matrix1"/>
    <dgm:cxn modelId="{85D28114-4AA6-CA48-A124-E800D9D46BC1}" type="presOf" srcId="{3515C90A-25D3-214A-BBDF-195C2133269D}" destId="{89AE1D01-8429-1E4D-942E-5763C6E4D22F}" srcOrd="1" destOrd="0" presId="urn:microsoft.com/office/officeart/2005/8/layout/matrix1"/>
    <dgm:cxn modelId="{08861F77-B0C5-2C4A-9C7F-48036C864FAC}" type="presOf" srcId="{E4F7D55A-206A-D246-8438-F25CCA8C848B}" destId="{A35FFA74-A28F-6340-A948-C0DF1CD73EE0}" srcOrd="0" destOrd="0" presId="urn:microsoft.com/office/officeart/2005/8/layout/matrix1"/>
    <dgm:cxn modelId="{38D8B07A-984E-E74D-BAB1-1184B315AC22}" type="presOf" srcId="{E4F7D55A-206A-D246-8438-F25CCA8C848B}" destId="{F75D1BD9-827D-9745-9268-59652AF6A4D6}" srcOrd="1" destOrd="0" presId="urn:microsoft.com/office/officeart/2005/8/layout/matrix1"/>
    <dgm:cxn modelId="{BCC2973A-0B6C-D542-8373-E8F2E63A97B1}" type="presOf" srcId="{B65FC4F0-1A0E-2B44-880A-ED8D73AB242A}" destId="{36088709-89D1-AF40-99BF-B75EBD3CB922}" srcOrd="0" destOrd="0" presId="urn:microsoft.com/office/officeart/2005/8/layout/matrix1"/>
    <dgm:cxn modelId="{EC8757AB-3F26-CD41-844A-3443FA340225}" srcId="{6D08A026-447B-334C-A202-CDA88ADCCCA8}" destId="{3515C90A-25D3-214A-BBDF-195C2133269D}" srcOrd="2" destOrd="0" parTransId="{27F0089E-74B8-0445-B196-BFC92E76A21E}" sibTransId="{73B4DF94-456C-804C-9600-9CFC64610787}"/>
    <dgm:cxn modelId="{84E6E96F-A642-E04B-BCE7-41D17CC44515}" type="presOf" srcId="{88A352A9-AF3D-E242-B0FE-84877E4E46D4}" destId="{95C39324-1A0A-3F47-ADF2-679E3DD9E841}" srcOrd="0" destOrd="0" presId="urn:microsoft.com/office/officeart/2005/8/layout/matrix1"/>
    <dgm:cxn modelId="{80366402-8044-C94F-AF9D-21F25B913D0C}" type="presOf" srcId="{B65FC4F0-1A0E-2B44-880A-ED8D73AB242A}" destId="{408CB220-9102-BD44-A817-46538755977C}" srcOrd="1" destOrd="0" presId="urn:microsoft.com/office/officeart/2005/8/layout/matrix1"/>
    <dgm:cxn modelId="{78942D8E-4F59-0E43-B762-090BFE7E59FF}" type="presOf" srcId="{6D08A026-447B-334C-A202-CDA88ADCCCA8}" destId="{D851892A-524F-B347-BE7D-8C26ACD7EA07}" srcOrd="0" destOrd="0" presId="urn:microsoft.com/office/officeart/2005/8/layout/matrix1"/>
    <dgm:cxn modelId="{73C8F19E-B882-7C4B-8FB3-36D1AECCCC8F}" type="presOf" srcId="{88A352A9-AF3D-E242-B0FE-84877E4E46D4}" destId="{C8A9DB94-0F72-BF42-AF65-75627D3D033A}" srcOrd="1" destOrd="0" presId="urn:microsoft.com/office/officeart/2005/8/layout/matrix1"/>
    <dgm:cxn modelId="{5AF46745-F8EC-7A4B-A1A5-888C53994B16}" srcId="{6D08A026-447B-334C-A202-CDA88ADCCCA8}" destId="{E4F7D55A-206A-D246-8438-F25CCA8C848B}" srcOrd="0" destOrd="0" parTransId="{C4071DCD-AF74-BB49-B75B-F93756C7C05E}" sibTransId="{84B04BFC-FC5D-F047-ADBC-6979A67A8082}"/>
    <dgm:cxn modelId="{9D0569C2-F26C-0C49-A37D-55B992FFC650}" type="presOf" srcId="{A56610EA-6F22-4E42-BFC3-E4C2511C45BD}" destId="{DEA9155C-DEA5-2845-8CFC-EDE16D643321}" srcOrd="0" destOrd="0" presId="urn:microsoft.com/office/officeart/2005/8/layout/matrix1"/>
    <dgm:cxn modelId="{5A84BC5E-F8D1-2947-A3AA-2EAF714560EF}" srcId="{6D08A026-447B-334C-A202-CDA88ADCCCA8}" destId="{B65FC4F0-1A0E-2B44-880A-ED8D73AB242A}" srcOrd="3" destOrd="0" parTransId="{B9CC3936-29F9-2642-BAB9-E7AAD0CF3BB2}" sibTransId="{3EDAB179-4D80-D74B-BE4C-C56968C25C34}"/>
    <dgm:cxn modelId="{8A6AE2B1-DAFE-7D45-957E-900F526A404A}" type="presParOf" srcId="{DEA9155C-DEA5-2845-8CFC-EDE16D643321}" destId="{3A1A6D94-54C8-F64F-8866-20FF783BEB17}" srcOrd="0" destOrd="0" presId="urn:microsoft.com/office/officeart/2005/8/layout/matrix1"/>
    <dgm:cxn modelId="{E49D9A28-E833-5543-B4E0-D21EDB7A51A2}" type="presParOf" srcId="{3A1A6D94-54C8-F64F-8866-20FF783BEB17}" destId="{A35FFA74-A28F-6340-A948-C0DF1CD73EE0}" srcOrd="0" destOrd="0" presId="urn:microsoft.com/office/officeart/2005/8/layout/matrix1"/>
    <dgm:cxn modelId="{082901E1-9969-FA48-B613-0D4A8038AF72}" type="presParOf" srcId="{3A1A6D94-54C8-F64F-8866-20FF783BEB17}" destId="{F75D1BD9-827D-9745-9268-59652AF6A4D6}" srcOrd="1" destOrd="0" presId="urn:microsoft.com/office/officeart/2005/8/layout/matrix1"/>
    <dgm:cxn modelId="{37B40176-6AD9-DF49-90BA-E6E792F4DD9D}" type="presParOf" srcId="{3A1A6D94-54C8-F64F-8866-20FF783BEB17}" destId="{95C39324-1A0A-3F47-ADF2-679E3DD9E841}" srcOrd="2" destOrd="0" presId="urn:microsoft.com/office/officeart/2005/8/layout/matrix1"/>
    <dgm:cxn modelId="{39224FB7-EB20-EA4A-8FD3-CE6574A297E1}" type="presParOf" srcId="{3A1A6D94-54C8-F64F-8866-20FF783BEB17}" destId="{C8A9DB94-0F72-BF42-AF65-75627D3D033A}" srcOrd="3" destOrd="0" presId="urn:microsoft.com/office/officeart/2005/8/layout/matrix1"/>
    <dgm:cxn modelId="{1421266C-B116-184A-8CAB-1AD74F7B4161}" type="presParOf" srcId="{3A1A6D94-54C8-F64F-8866-20FF783BEB17}" destId="{23A8C07C-24AB-1B49-83D7-046B6C5A8A9F}" srcOrd="4" destOrd="0" presId="urn:microsoft.com/office/officeart/2005/8/layout/matrix1"/>
    <dgm:cxn modelId="{86B2E652-9D0B-954E-A88F-DCF7C2F3A0C9}" type="presParOf" srcId="{3A1A6D94-54C8-F64F-8866-20FF783BEB17}" destId="{89AE1D01-8429-1E4D-942E-5763C6E4D22F}" srcOrd="5" destOrd="0" presId="urn:microsoft.com/office/officeart/2005/8/layout/matrix1"/>
    <dgm:cxn modelId="{746267D4-33EE-7841-9325-87BE004EC302}" type="presParOf" srcId="{3A1A6D94-54C8-F64F-8866-20FF783BEB17}" destId="{36088709-89D1-AF40-99BF-B75EBD3CB922}" srcOrd="6" destOrd="0" presId="urn:microsoft.com/office/officeart/2005/8/layout/matrix1"/>
    <dgm:cxn modelId="{B9C53DFC-3107-184B-88AE-DB5106052526}" type="presParOf" srcId="{3A1A6D94-54C8-F64F-8866-20FF783BEB17}" destId="{408CB220-9102-BD44-A817-46538755977C}" srcOrd="7" destOrd="0" presId="urn:microsoft.com/office/officeart/2005/8/layout/matrix1"/>
    <dgm:cxn modelId="{2214709B-9D5B-E440-AE54-E0B6C591FD23}" type="presParOf" srcId="{DEA9155C-DEA5-2845-8CFC-EDE16D643321}" destId="{D851892A-524F-B347-BE7D-8C26ACD7EA07}"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D4B14-D566-E042-8F0D-FD5FCC599E88}">
      <dsp:nvSpPr>
        <dsp:cNvPr id="0" name=""/>
        <dsp:cNvSpPr/>
      </dsp:nvSpPr>
      <dsp:spPr>
        <a:xfrm>
          <a:off x="2432372" y="232535"/>
          <a:ext cx="3341278" cy="1044149"/>
        </a:xfrm>
        <a:prstGeom prst="rect">
          <a:avLst/>
        </a:prstGeom>
        <a:solidFill>
          <a:schemeClr val="lt1">
            <a:alpha val="40000"/>
            <a:hueOff val="0"/>
            <a:satOff val="0"/>
            <a:lumOff val="0"/>
            <a:alphaOff val="0"/>
          </a:schemeClr>
        </a:solidFill>
        <a:ln w="9525" cap="flat" cmpd="sng" algn="ctr">
          <a:solidFill>
            <a:srgbClr val="EBEBEB"/>
          </a:solidFill>
          <a:prstDash val="solid"/>
        </a:ln>
        <a:effectLst/>
      </dsp:spPr>
      <dsp:style>
        <a:lnRef idx="1">
          <a:scrgbClr r="0" g="0" b="0"/>
        </a:lnRef>
        <a:fillRef idx="1">
          <a:scrgbClr r="0" g="0" b="0"/>
        </a:fillRef>
        <a:effectRef idx="0">
          <a:scrgbClr r="0" g="0" b="0"/>
        </a:effectRef>
        <a:fontRef idx="minor"/>
      </dsp:style>
      <dsp:txBody>
        <a:bodyPr spcFirstLastPara="0" vert="horz" wrap="square" lIns="707237" tIns="110490" rIns="110490" bIns="110490" numCol="1" spcCol="1270" anchor="ctr" anchorCtr="0">
          <a:noAutofit/>
        </a:bodyPr>
        <a:lstStyle/>
        <a:p>
          <a:pPr lvl="0" algn="l" defTabSz="1289050">
            <a:lnSpc>
              <a:spcPct val="90000"/>
            </a:lnSpc>
            <a:spcBef>
              <a:spcPct val="0"/>
            </a:spcBef>
            <a:spcAft>
              <a:spcPct val="35000"/>
            </a:spcAft>
          </a:pPr>
          <a:r>
            <a:rPr lang="en-US" sz="2900" kern="1200" dirty="0">
              <a:solidFill>
                <a:srgbClr val="EBEBEB"/>
              </a:solidFill>
            </a:rPr>
            <a:t>CHILDREN</a:t>
          </a:r>
        </a:p>
      </dsp:txBody>
      <dsp:txXfrm>
        <a:off x="2432372" y="232535"/>
        <a:ext cx="3341278" cy="1044149"/>
      </dsp:txXfrm>
    </dsp:sp>
    <dsp:sp modelId="{F6D597AC-92EC-A241-9802-92C22F999C38}">
      <dsp:nvSpPr>
        <dsp:cNvPr id="0" name=""/>
        <dsp:cNvSpPr/>
      </dsp:nvSpPr>
      <dsp:spPr>
        <a:xfrm>
          <a:off x="1270697" y="99855"/>
          <a:ext cx="1461422" cy="1074002"/>
        </a:xfrm>
        <a:prstGeom prst="rect">
          <a:avLst/>
        </a:prstGeom>
        <a:blipFill rotWithShape="1">
          <a:blip xmlns:r="http://schemas.openxmlformats.org/officeDocument/2006/relationships" r:embed="rId1"/>
          <a:stretch>
            <a:fillRect/>
          </a:stretch>
        </a:blipFill>
        <a:ln>
          <a:solidFill>
            <a:schemeClr val="tx1"/>
          </a:solidFill>
        </a:ln>
        <a:effectLst>
          <a:outerShdw blurRad="50800" dist="25400" dir="5400000" rotWithShape="0">
            <a:srgbClr val="000000">
              <a:alpha val="50000"/>
            </a:srgbClr>
          </a:outerShdw>
        </a:effectLst>
      </dsp:spPr>
      <dsp:style>
        <a:lnRef idx="0">
          <a:scrgbClr r="0" g="0" b="0"/>
        </a:lnRef>
        <a:fillRef idx="1">
          <a:scrgbClr r="0" g="0" b="0"/>
        </a:fillRef>
        <a:effectRef idx="2">
          <a:scrgbClr r="0" g="0" b="0"/>
        </a:effectRef>
        <a:fontRef idx="minor"/>
      </dsp:style>
    </dsp:sp>
    <dsp:sp modelId="{1085B2A1-4BB6-2546-90B4-9FAB92D08CCD}">
      <dsp:nvSpPr>
        <dsp:cNvPr id="0" name=""/>
        <dsp:cNvSpPr/>
      </dsp:nvSpPr>
      <dsp:spPr>
        <a:xfrm>
          <a:off x="2442003" y="1571781"/>
          <a:ext cx="3341278" cy="1044149"/>
        </a:xfrm>
        <a:prstGeom prst="rect">
          <a:avLst/>
        </a:prstGeom>
        <a:solidFill>
          <a:schemeClr val="lt1">
            <a:alpha val="40000"/>
            <a:hueOff val="0"/>
            <a:satOff val="0"/>
            <a:lumOff val="0"/>
            <a:alphaOff val="0"/>
          </a:schemeClr>
        </a:solidFill>
        <a:ln w="9525" cap="flat" cmpd="sng" algn="ctr">
          <a:solidFill>
            <a:srgbClr val="EBEBEB"/>
          </a:solidFill>
          <a:prstDash val="solid"/>
        </a:ln>
        <a:effectLst/>
      </dsp:spPr>
      <dsp:style>
        <a:lnRef idx="1">
          <a:scrgbClr r="0" g="0" b="0"/>
        </a:lnRef>
        <a:fillRef idx="1">
          <a:scrgbClr r="0" g="0" b="0"/>
        </a:fillRef>
        <a:effectRef idx="0">
          <a:scrgbClr r="0" g="0" b="0"/>
        </a:effectRef>
        <a:fontRef idx="minor"/>
      </dsp:style>
      <dsp:txBody>
        <a:bodyPr spcFirstLastPara="0" vert="horz" wrap="square" lIns="707237" tIns="110490" rIns="110490" bIns="110490" numCol="1" spcCol="1270" anchor="ctr" anchorCtr="0">
          <a:noAutofit/>
        </a:bodyPr>
        <a:lstStyle/>
        <a:p>
          <a:pPr lvl="0" algn="l" defTabSz="1289050">
            <a:lnSpc>
              <a:spcPct val="90000"/>
            </a:lnSpc>
            <a:spcBef>
              <a:spcPct val="0"/>
            </a:spcBef>
            <a:spcAft>
              <a:spcPct val="35000"/>
            </a:spcAft>
          </a:pPr>
          <a:r>
            <a:rPr lang="en-US" sz="2900" kern="1200" dirty="0">
              <a:solidFill>
                <a:srgbClr val="EBEBEB"/>
              </a:solidFill>
            </a:rPr>
            <a:t>YOUNG ADULTS        </a:t>
          </a:r>
        </a:p>
      </dsp:txBody>
      <dsp:txXfrm>
        <a:off x="2442003" y="1571781"/>
        <a:ext cx="3341278" cy="1044149"/>
      </dsp:txXfrm>
    </dsp:sp>
    <dsp:sp modelId="{A89EB0F7-5841-BB46-A145-FFE1171E2692}">
      <dsp:nvSpPr>
        <dsp:cNvPr id="0" name=""/>
        <dsp:cNvSpPr/>
      </dsp:nvSpPr>
      <dsp:spPr>
        <a:xfrm>
          <a:off x="1340304" y="1458041"/>
          <a:ext cx="1528416" cy="1096357"/>
        </a:xfrm>
        <a:prstGeom prst="rect">
          <a:avLst/>
        </a:prstGeom>
        <a:blipFill rotWithShape="1">
          <a:blip xmlns:r="http://schemas.openxmlformats.org/officeDocument/2006/relationships" r:embed="rId2"/>
          <a:stretch>
            <a:fillRect/>
          </a:stretch>
        </a:blipFill>
        <a:ln>
          <a:solidFill>
            <a:schemeClr val="tx1"/>
          </a:solidFill>
        </a:ln>
        <a:effectLst>
          <a:outerShdw blurRad="50800" dist="25400" dir="5400000" rotWithShape="0">
            <a:srgbClr val="000000">
              <a:alpha val="50000"/>
            </a:srgbClr>
          </a:outerShdw>
        </a:effectLst>
      </dsp:spPr>
      <dsp:style>
        <a:lnRef idx="0">
          <a:scrgbClr r="0" g="0" b="0"/>
        </a:lnRef>
        <a:fillRef idx="1">
          <a:scrgbClr r="0" g="0" b="0"/>
        </a:fillRef>
        <a:effectRef idx="2">
          <a:scrgbClr r="0" g="0" b="0"/>
        </a:effectRef>
        <a:fontRef idx="minor"/>
      </dsp:style>
    </dsp:sp>
    <dsp:sp modelId="{8AFE186F-5872-174C-A244-F5AB0F443046}">
      <dsp:nvSpPr>
        <dsp:cNvPr id="0" name=""/>
        <dsp:cNvSpPr/>
      </dsp:nvSpPr>
      <dsp:spPr>
        <a:xfrm>
          <a:off x="2126024" y="2868854"/>
          <a:ext cx="3642328" cy="1044149"/>
        </a:xfrm>
        <a:prstGeom prst="rect">
          <a:avLst/>
        </a:prstGeom>
        <a:solidFill>
          <a:schemeClr val="lt1">
            <a:alpha val="40000"/>
            <a:hueOff val="0"/>
            <a:satOff val="0"/>
            <a:lumOff val="0"/>
            <a:alphaOff val="0"/>
          </a:schemeClr>
        </a:solidFill>
        <a:ln w="9525" cap="flat" cmpd="sng" algn="ctr">
          <a:solidFill>
            <a:srgbClr val="EBEBEB"/>
          </a:solidFill>
          <a:prstDash val="solid"/>
        </a:ln>
        <a:effectLst/>
      </dsp:spPr>
      <dsp:style>
        <a:lnRef idx="1">
          <a:scrgbClr r="0" g="0" b="0"/>
        </a:lnRef>
        <a:fillRef idx="1">
          <a:scrgbClr r="0" g="0" b="0"/>
        </a:fillRef>
        <a:effectRef idx="0">
          <a:scrgbClr r="0" g="0" b="0"/>
        </a:effectRef>
        <a:fontRef idx="minor"/>
      </dsp:style>
      <dsp:txBody>
        <a:bodyPr spcFirstLastPara="0" vert="horz" wrap="square" lIns="707237" tIns="121920" rIns="121920" bIns="121920" numCol="1" spcCol="1270" anchor="ctr" anchorCtr="0">
          <a:noAutofit/>
        </a:bodyPr>
        <a:lstStyle/>
        <a:p>
          <a:pPr lvl="0" algn="ctr" defTabSz="1422400">
            <a:lnSpc>
              <a:spcPts val="3840"/>
            </a:lnSpc>
            <a:spcBef>
              <a:spcPct val="0"/>
            </a:spcBef>
            <a:spcAft>
              <a:spcPts val="0"/>
            </a:spcAft>
          </a:pPr>
          <a:r>
            <a:rPr lang="en-US" sz="3200" kern="1200" dirty="0">
              <a:solidFill>
                <a:schemeClr val="tx2">
                  <a:lumMod val="20000"/>
                  <a:lumOff val="80000"/>
                </a:schemeClr>
              </a:solidFill>
            </a:rPr>
            <a:t>OLDER </a:t>
          </a:r>
        </a:p>
        <a:p>
          <a:pPr lvl="0" algn="ctr" defTabSz="1422400">
            <a:lnSpc>
              <a:spcPts val="3840"/>
            </a:lnSpc>
            <a:spcBef>
              <a:spcPct val="0"/>
            </a:spcBef>
            <a:spcAft>
              <a:spcPts val="0"/>
            </a:spcAft>
          </a:pPr>
          <a:r>
            <a:rPr lang="en-US" sz="3200" kern="1200" dirty="0">
              <a:solidFill>
                <a:schemeClr val="tx2">
                  <a:lumMod val="20000"/>
                  <a:lumOff val="80000"/>
                </a:schemeClr>
              </a:solidFill>
            </a:rPr>
            <a:t>ADULTS</a:t>
          </a:r>
        </a:p>
      </dsp:txBody>
      <dsp:txXfrm>
        <a:off x="2126024" y="2868854"/>
        <a:ext cx="3642328" cy="1044149"/>
      </dsp:txXfrm>
    </dsp:sp>
    <dsp:sp modelId="{913C2E7A-9DC9-DD49-BC93-AF87FD11670B}">
      <dsp:nvSpPr>
        <dsp:cNvPr id="0" name=""/>
        <dsp:cNvSpPr/>
      </dsp:nvSpPr>
      <dsp:spPr>
        <a:xfrm>
          <a:off x="1271330" y="2760087"/>
          <a:ext cx="1554166" cy="1096357"/>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51000" b="-51000"/>
          </a:stretch>
        </a:blipFill>
        <a:ln>
          <a:noFill/>
        </a:ln>
        <a:effectLst>
          <a:outerShdw blurRad="50800" dist="25400" dir="5400000" rotWithShape="0">
            <a:srgbClr val="000000">
              <a:alpha val="50000"/>
            </a:srgbClr>
          </a:outerShdw>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2D4B14-D566-E042-8F0D-FD5FCC599E88}">
      <dsp:nvSpPr>
        <dsp:cNvPr id="0" name=""/>
        <dsp:cNvSpPr/>
      </dsp:nvSpPr>
      <dsp:spPr>
        <a:xfrm>
          <a:off x="2381605" y="208787"/>
          <a:ext cx="3596417" cy="1081788"/>
        </a:xfrm>
        <a:prstGeom prst="rect">
          <a:avLst/>
        </a:prstGeom>
        <a:solidFill>
          <a:schemeClr val="lt1">
            <a:alpha val="40000"/>
            <a:hueOff val="0"/>
            <a:satOff val="0"/>
            <a:lumOff val="0"/>
            <a:alphaOff val="0"/>
          </a:schemeClr>
        </a:solidFill>
        <a:ln w="9525" cap="flat" cmpd="sng" algn="ctr">
          <a:solidFill>
            <a:srgbClr val="EBEBEB"/>
          </a:solidFill>
          <a:prstDash val="solid"/>
        </a:ln>
        <a:effectLst/>
      </dsp:spPr>
      <dsp:style>
        <a:lnRef idx="1">
          <a:scrgbClr r="0" g="0" b="0"/>
        </a:lnRef>
        <a:fillRef idx="1">
          <a:scrgbClr r="0" g="0" b="0"/>
        </a:fillRef>
        <a:effectRef idx="0">
          <a:scrgbClr r="0" g="0" b="0"/>
        </a:effectRef>
        <a:fontRef idx="minor"/>
      </dsp:style>
      <dsp:txBody>
        <a:bodyPr spcFirstLastPara="0" vert="horz" wrap="square" lIns="732731" tIns="68580" rIns="68580" bIns="68580" numCol="1" spcCol="1270" anchor="ctr" anchorCtr="0">
          <a:noAutofit/>
        </a:bodyPr>
        <a:lstStyle/>
        <a:p>
          <a:pPr lvl="0" algn="l" defTabSz="800100">
            <a:lnSpc>
              <a:spcPct val="90000"/>
            </a:lnSpc>
            <a:spcBef>
              <a:spcPct val="0"/>
            </a:spcBef>
            <a:spcAft>
              <a:spcPct val="35000"/>
            </a:spcAft>
          </a:pPr>
          <a:r>
            <a:rPr lang="en-US" sz="1800" kern="1200" dirty="0">
              <a:solidFill>
                <a:srgbClr val="EBEBEB"/>
              </a:solidFill>
            </a:rPr>
            <a:t>CHILDREN</a:t>
          </a:r>
        </a:p>
      </dsp:txBody>
      <dsp:txXfrm>
        <a:off x="2381605" y="208787"/>
        <a:ext cx="3596417" cy="1081788"/>
      </dsp:txXfrm>
    </dsp:sp>
    <dsp:sp modelId="{F6D597AC-92EC-A241-9802-92C22F999C38}">
      <dsp:nvSpPr>
        <dsp:cNvPr id="0" name=""/>
        <dsp:cNvSpPr/>
      </dsp:nvSpPr>
      <dsp:spPr>
        <a:xfrm>
          <a:off x="1566062" y="85896"/>
          <a:ext cx="1514102" cy="1112717"/>
        </a:xfrm>
        <a:prstGeom prst="rect">
          <a:avLst/>
        </a:prstGeom>
        <a:blipFill rotWithShape="1">
          <a:blip xmlns:r="http://schemas.openxmlformats.org/officeDocument/2006/relationships" r:embed="rId1"/>
          <a:stretch>
            <a:fillRect/>
          </a:stretch>
        </a:blipFill>
        <a:ln>
          <a:solidFill>
            <a:schemeClr val="tx1"/>
          </a:solidFill>
        </a:ln>
        <a:effectLst>
          <a:outerShdw blurRad="50800" dist="25400" dir="5400000" rotWithShape="0">
            <a:srgbClr val="000000">
              <a:alpha val="50000"/>
            </a:srgbClr>
          </a:outerShdw>
        </a:effectLst>
      </dsp:spPr>
      <dsp:style>
        <a:lnRef idx="0">
          <a:scrgbClr r="0" g="0" b="0"/>
        </a:lnRef>
        <a:fillRef idx="1">
          <a:scrgbClr r="0" g="0" b="0"/>
        </a:fillRef>
        <a:effectRef idx="2">
          <a:scrgbClr r="0" g="0" b="0"/>
        </a:effectRef>
        <a:fontRef idx="minor"/>
      </dsp:style>
    </dsp:sp>
    <dsp:sp modelId="{1085B2A1-4BB6-2546-90B4-9FAB92D08CCD}">
      <dsp:nvSpPr>
        <dsp:cNvPr id="0" name=""/>
        <dsp:cNvSpPr/>
      </dsp:nvSpPr>
      <dsp:spPr>
        <a:xfrm>
          <a:off x="2262133" y="1625452"/>
          <a:ext cx="3769019" cy="1081788"/>
        </a:xfrm>
        <a:prstGeom prst="rect">
          <a:avLst/>
        </a:prstGeom>
        <a:solidFill>
          <a:schemeClr val="lt1">
            <a:alpha val="40000"/>
            <a:hueOff val="0"/>
            <a:satOff val="0"/>
            <a:lumOff val="0"/>
            <a:alphaOff val="0"/>
          </a:schemeClr>
        </a:solidFill>
        <a:ln w="9525" cap="flat" cmpd="sng" algn="ctr">
          <a:solidFill>
            <a:srgbClr val="EBEBEB"/>
          </a:solidFill>
          <a:prstDash val="solid"/>
        </a:ln>
        <a:effectLst/>
      </dsp:spPr>
      <dsp:style>
        <a:lnRef idx="1">
          <a:scrgbClr r="0" g="0" b="0"/>
        </a:lnRef>
        <a:fillRef idx="1">
          <a:scrgbClr r="0" g="0" b="0"/>
        </a:fillRef>
        <a:effectRef idx="0">
          <a:scrgbClr r="0" g="0" b="0"/>
        </a:effectRef>
        <a:fontRef idx="minor"/>
      </dsp:style>
      <dsp:txBody>
        <a:bodyPr spcFirstLastPara="0" vert="horz" wrap="square" lIns="732731" tIns="68580" rIns="68580" bIns="68580" numCol="1" spcCol="1270" anchor="ctr" anchorCtr="0">
          <a:noAutofit/>
        </a:bodyPr>
        <a:lstStyle/>
        <a:p>
          <a:pPr lvl="0" algn="l" defTabSz="800100">
            <a:lnSpc>
              <a:spcPct val="90000"/>
            </a:lnSpc>
            <a:spcBef>
              <a:spcPct val="0"/>
            </a:spcBef>
            <a:spcAft>
              <a:spcPct val="35000"/>
            </a:spcAft>
          </a:pPr>
          <a:r>
            <a:rPr lang="en-US" sz="1800" kern="1200" dirty="0">
              <a:solidFill>
                <a:srgbClr val="EBEBEB"/>
              </a:solidFill>
            </a:rPr>
            <a:t> YOUNG ADULTS </a:t>
          </a:r>
          <a:r>
            <a:rPr lang="en-US" sz="1050" kern="1200" dirty="0">
              <a:solidFill>
                <a:srgbClr val="EBEBEB"/>
              </a:solidFill>
            </a:rPr>
            <a:t>Hard to Reach:     </a:t>
          </a:r>
          <a:endParaRPr lang="en-US" sz="1800" kern="1200" dirty="0">
            <a:solidFill>
              <a:srgbClr val="EBEBEB"/>
            </a:solidFill>
          </a:endParaRPr>
        </a:p>
        <a:p>
          <a:pPr lvl="0" algn="l" defTabSz="800100">
            <a:lnSpc>
              <a:spcPct val="90000"/>
            </a:lnSpc>
            <a:spcBef>
              <a:spcPct val="0"/>
            </a:spcBef>
            <a:spcAft>
              <a:spcPct val="35000"/>
            </a:spcAft>
          </a:pPr>
          <a:r>
            <a:rPr lang="en-US" sz="1200" kern="1200" dirty="0">
              <a:solidFill>
                <a:srgbClr val="EBEBEB"/>
              </a:solidFill>
              <a:latin typeface="+mn-lt"/>
              <a:ea typeface="Helvetica Neue Light" panose="02000403000000020004" pitchFamily="2" charset="0"/>
              <a:cs typeface="Arial Unicode MS"/>
            </a:rPr>
            <a:t> Highest incidence (3-4-fold higher      incidence of first-ever stroke among aged   34-55 years) </a:t>
          </a:r>
          <a:r>
            <a:rPr lang="en-US" sz="1200" u="sng" kern="1200" dirty="0">
              <a:solidFill>
                <a:srgbClr val="EBEBEB"/>
              </a:solidFill>
              <a:latin typeface="+mn-lt"/>
              <a:ea typeface="Helvetica Neue Light" panose="02000403000000020004" pitchFamily="2" charset="0"/>
              <a:cs typeface="Arial Unicode MS"/>
            </a:rPr>
            <a:t> </a:t>
          </a:r>
          <a:r>
            <a:rPr lang="en-US" sz="1200" u="none" kern="1200" dirty="0">
              <a:solidFill>
                <a:srgbClr val="EBEBEB"/>
              </a:solidFill>
              <a:latin typeface="+mn-lt"/>
              <a:ea typeface="Helvetica Neue Light" panose="02000403000000020004" pitchFamily="2" charset="0"/>
              <a:cs typeface="Arial Unicode MS"/>
            </a:rPr>
            <a:t>mirrors mortality</a:t>
          </a:r>
          <a:endParaRPr lang="en-US" sz="2800" u="none" kern="1200" dirty="0">
            <a:solidFill>
              <a:srgbClr val="EBEBEB"/>
            </a:solidFill>
          </a:endParaRPr>
        </a:p>
      </dsp:txBody>
      <dsp:txXfrm>
        <a:off x="2262133" y="1625452"/>
        <a:ext cx="3769019" cy="1081788"/>
      </dsp:txXfrm>
    </dsp:sp>
    <dsp:sp modelId="{A89EB0F7-5841-BB46-A145-FFE1171E2692}">
      <dsp:nvSpPr>
        <dsp:cNvPr id="0" name=""/>
        <dsp:cNvSpPr/>
      </dsp:nvSpPr>
      <dsp:spPr>
        <a:xfrm>
          <a:off x="1373571" y="1421502"/>
          <a:ext cx="1583511" cy="1135877"/>
        </a:xfrm>
        <a:prstGeom prst="rect">
          <a:avLst/>
        </a:prstGeom>
        <a:blipFill rotWithShape="1">
          <a:blip xmlns:r="http://schemas.openxmlformats.org/officeDocument/2006/relationships" r:embed="rId2"/>
          <a:stretch>
            <a:fillRect/>
          </a:stretch>
        </a:blipFill>
        <a:ln>
          <a:solidFill>
            <a:schemeClr val="tx1"/>
          </a:solidFill>
        </a:ln>
        <a:effectLst>
          <a:outerShdw blurRad="50800" dist="25400" dir="5400000" rotWithShape="0">
            <a:srgbClr val="000000">
              <a:alpha val="50000"/>
            </a:srgbClr>
          </a:outerShdw>
        </a:effectLst>
      </dsp:spPr>
      <dsp:style>
        <a:lnRef idx="0">
          <a:scrgbClr r="0" g="0" b="0"/>
        </a:lnRef>
        <a:fillRef idx="1">
          <a:scrgbClr r="0" g="0" b="0"/>
        </a:fillRef>
        <a:effectRef idx="2">
          <a:scrgbClr r="0" g="0" b="0"/>
        </a:effectRef>
        <a:fontRef idx="minor"/>
      </dsp:style>
    </dsp:sp>
    <dsp:sp modelId="{8AFE186F-5872-174C-A244-F5AB0F443046}">
      <dsp:nvSpPr>
        <dsp:cNvPr id="0" name=""/>
        <dsp:cNvSpPr/>
      </dsp:nvSpPr>
      <dsp:spPr>
        <a:xfrm>
          <a:off x="2223566" y="2940137"/>
          <a:ext cx="3773623" cy="1081788"/>
        </a:xfrm>
        <a:prstGeom prst="rect">
          <a:avLst/>
        </a:prstGeom>
        <a:solidFill>
          <a:schemeClr val="lt1">
            <a:alpha val="40000"/>
            <a:hueOff val="0"/>
            <a:satOff val="0"/>
            <a:lumOff val="0"/>
            <a:alphaOff val="0"/>
          </a:schemeClr>
        </a:solidFill>
        <a:ln w="9525" cap="flat" cmpd="sng" algn="ctr">
          <a:solidFill>
            <a:srgbClr val="EBEBEB"/>
          </a:solidFill>
          <a:prstDash val="solid"/>
        </a:ln>
        <a:effectLst/>
      </dsp:spPr>
      <dsp:style>
        <a:lnRef idx="1">
          <a:scrgbClr r="0" g="0" b="0"/>
        </a:lnRef>
        <a:fillRef idx="1">
          <a:scrgbClr r="0" g="0" b="0"/>
        </a:fillRef>
        <a:effectRef idx="0">
          <a:scrgbClr r="0" g="0" b="0"/>
        </a:effectRef>
        <a:fontRef idx="minor"/>
      </dsp:style>
      <dsp:txBody>
        <a:bodyPr spcFirstLastPara="0" vert="horz" wrap="square" lIns="732731" tIns="68580" rIns="68580" bIns="68580" numCol="1" spcCol="1270" anchor="ctr" anchorCtr="0">
          <a:noAutofit/>
        </a:bodyPr>
        <a:lstStyle/>
        <a:p>
          <a:pPr lvl="0" algn="ctr" defTabSz="800100">
            <a:lnSpc>
              <a:spcPct val="100000"/>
            </a:lnSpc>
            <a:spcBef>
              <a:spcPct val="0"/>
            </a:spcBef>
            <a:spcAft>
              <a:spcPts val="0"/>
            </a:spcAft>
          </a:pPr>
          <a:r>
            <a:rPr lang="en-US" sz="1800" kern="1200" dirty="0">
              <a:solidFill>
                <a:schemeClr val="tx2"/>
              </a:solidFill>
            </a:rPr>
            <a:t>OLDER  </a:t>
          </a:r>
        </a:p>
        <a:p>
          <a:pPr lvl="0" algn="ctr" defTabSz="800100">
            <a:lnSpc>
              <a:spcPct val="100000"/>
            </a:lnSpc>
            <a:spcBef>
              <a:spcPct val="0"/>
            </a:spcBef>
            <a:spcAft>
              <a:spcPts val="0"/>
            </a:spcAft>
          </a:pPr>
          <a:r>
            <a:rPr lang="en-US" sz="1800" kern="1200" dirty="0">
              <a:solidFill>
                <a:schemeClr val="tx2"/>
              </a:solidFill>
            </a:rPr>
            <a:t>ADULTS</a:t>
          </a:r>
        </a:p>
      </dsp:txBody>
      <dsp:txXfrm>
        <a:off x="2223566" y="2940137"/>
        <a:ext cx="3773623" cy="1081788"/>
      </dsp:txXfrm>
    </dsp:sp>
    <dsp:sp modelId="{913C2E7A-9DC9-DD49-BC93-AF87FD11670B}">
      <dsp:nvSpPr>
        <dsp:cNvPr id="0" name=""/>
        <dsp:cNvSpPr/>
      </dsp:nvSpPr>
      <dsp:spPr>
        <a:xfrm>
          <a:off x="1600392" y="2842022"/>
          <a:ext cx="1610189" cy="1135877"/>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51000" b="-51000"/>
          </a:stretch>
        </a:blipFill>
        <a:ln>
          <a:noFill/>
        </a:ln>
        <a:effectLst>
          <a:outerShdw blurRad="50800" dist="25400" dir="5400000" rotWithShape="0">
            <a:srgbClr val="000000">
              <a:alpha val="50000"/>
            </a:srgbClr>
          </a:outerShdw>
        </a:effectLst>
      </dsp:spPr>
      <dsp:style>
        <a:lnRef idx="0">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FFA74-A28F-6340-A948-C0DF1CD73EE0}">
      <dsp:nvSpPr>
        <dsp:cNvPr id="0" name=""/>
        <dsp:cNvSpPr/>
      </dsp:nvSpPr>
      <dsp:spPr>
        <a:xfrm rot="16200000">
          <a:off x="508000" y="-508000"/>
          <a:ext cx="2032000" cy="3048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a:t>PUBLIC HEALTH  SCIENTISTS (SMS) COMMUNICATION EXPERTS</a:t>
          </a:r>
        </a:p>
        <a:p>
          <a:pPr lvl="0" algn="ctr" defTabSz="533400">
            <a:lnSpc>
              <a:spcPct val="90000"/>
            </a:lnSpc>
            <a:spcBef>
              <a:spcPct val="0"/>
            </a:spcBef>
            <a:spcAft>
              <a:spcPct val="35000"/>
            </a:spcAft>
          </a:pPr>
          <a:r>
            <a:rPr lang="en-US" sz="1200" kern="1200" dirty="0">
              <a:solidFill>
                <a:schemeClr val="accent1">
                  <a:lumMod val="50000"/>
                </a:schemeClr>
              </a:solidFill>
            </a:rPr>
            <a:t>Science</a:t>
          </a:r>
        </a:p>
      </dsp:txBody>
      <dsp:txXfrm rot="5400000">
        <a:off x="0" y="0"/>
        <a:ext cx="3048000" cy="1524000"/>
      </dsp:txXfrm>
    </dsp:sp>
    <dsp:sp modelId="{95C39324-1A0A-3F47-ADF2-679E3DD9E841}">
      <dsp:nvSpPr>
        <dsp:cNvPr id="0" name=""/>
        <dsp:cNvSpPr/>
      </dsp:nvSpPr>
      <dsp:spPr>
        <a:xfrm>
          <a:off x="3048000" y="0"/>
          <a:ext cx="3048000" cy="2032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a:t>HEALTHCARE PROFESSIONALS</a:t>
          </a:r>
        </a:p>
        <a:p>
          <a:pPr lvl="0" algn="ctr" defTabSz="533400">
            <a:lnSpc>
              <a:spcPct val="90000"/>
            </a:lnSpc>
            <a:spcBef>
              <a:spcPct val="0"/>
            </a:spcBef>
            <a:spcAft>
              <a:spcPct val="35000"/>
            </a:spcAft>
          </a:pPr>
          <a:r>
            <a:rPr lang="en-US" sz="1200" kern="1200" dirty="0">
              <a:solidFill>
                <a:schemeClr val="accent1">
                  <a:lumMod val="50000"/>
                </a:schemeClr>
              </a:solidFill>
            </a:rPr>
            <a:t>Science</a:t>
          </a:r>
        </a:p>
      </dsp:txBody>
      <dsp:txXfrm>
        <a:off x="3048000" y="0"/>
        <a:ext cx="3048000" cy="1524000"/>
      </dsp:txXfrm>
    </dsp:sp>
    <dsp:sp modelId="{23A8C07C-24AB-1B49-83D7-046B6C5A8A9F}">
      <dsp:nvSpPr>
        <dsp:cNvPr id="0" name=""/>
        <dsp:cNvSpPr/>
      </dsp:nvSpPr>
      <dsp:spPr>
        <a:xfrm rot="10800000">
          <a:off x="0" y="2032000"/>
          <a:ext cx="3048000" cy="2032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b="0" kern="1200" dirty="0">
              <a:solidFill>
                <a:schemeClr val="tx2">
                  <a:lumMod val="20000"/>
                  <a:lumOff val="80000"/>
                </a:schemeClr>
              </a:solidFill>
            </a:rPr>
            <a:t>ARTISTS MUSICIANS PRODUCERS STORYBOARD WRITERS</a:t>
          </a:r>
        </a:p>
        <a:p>
          <a:pPr lvl="0" algn="ctr" defTabSz="533400">
            <a:lnSpc>
              <a:spcPct val="90000"/>
            </a:lnSpc>
            <a:spcBef>
              <a:spcPct val="0"/>
            </a:spcBef>
            <a:spcAft>
              <a:spcPct val="35000"/>
            </a:spcAft>
          </a:pPr>
          <a:r>
            <a:rPr lang="en-US" sz="1200" b="0" kern="1200" dirty="0">
              <a:solidFill>
                <a:schemeClr val="accent1">
                  <a:lumMod val="50000"/>
                </a:schemeClr>
              </a:solidFill>
            </a:rPr>
            <a:t>Art &amp; Culture</a:t>
          </a:r>
        </a:p>
      </dsp:txBody>
      <dsp:txXfrm rot="10800000">
        <a:off x="0" y="2539999"/>
        <a:ext cx="3048000" cy="1524000"/>
      </dsp:txXfrm>
    </dsp:sp>
    <dsp:sp modelId="{36088709-89D1-AF40-99BF-B75EBD3CB922}">
      <dsp:nvSpPr>
        <dsp:cNvPr id="0" name=""/>
        <dsp:cNvSpPr/>
      </dsp:nvSpPr>
      <dsp:spPr>
        <a:xfrm rot="5400000">
          <a:off x="3556000" y="1523999"/>
          <a:ext cx="2032000" cy="3048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kern="1200" dirty="0"/>
            <a:t>REPRESENTATIVES OF TARGET GROUP</a:t>
          </a:r>
        </a:p>
        <a:p>
          <a:pPr lvl="0" algn="ctr" defTabSz="533400">
            <a:lnSpc>
              <a:spcPct val="90000"/>
            </a:lnSpc>
            <a:spcBef>
              <a:spcPct val="0"/>
            </a:spcBef>
            <a:spcAft>
              <a:spcPct val="35000"/>
            </a:spcAft>
          </a:pPr>
          <a:r>
            <a:rPr lang="en-US" sz="1200" kern="1200" dirty="0">
              <a:solidFill>
                <a:schemeClr val="accent1">
                  <a:lumMod val="50000"/>
                </a:schemeClr>
              </a:solidFill>
            </a:rPr>
            <a:t>Culture</a:t>
          </a:r>
        </a:p>
      </dsp:txBody>
      <dsp:txXfrm rot="-5400000">
        <a:off x="3048000" y="2539999"/>
        <a:ext cx="3048000" cy="1524000"/>
      </dsp:txXfrm>
    </dsp:sp>
    <dsp:sp modelId="{D851892A-524F-B347-BE7D-8C26ACD7EA07}">
      <dsp:nvSpPr>
        <dsp:cNvPr id="0" name=""/>
        <dsp:cNvSpPr/>
      </dsp:nvSpPr>
      <dsp:spPr>
        <a:xfrm>
          <a:off x="2133600" y="1523999"/>
          <a:ext cx="1828800" cy="1016000"/>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a:solidFill>
                <a:schemeClr val="tx2">
                  <a:lumMod val="20000"/>
                  <a:lumOff val="80000"/>
                </a:schemeClr>
              </a:solidFill>
            </a:rPr>
            <a:t>TRANSDISCIPLINARY TEAM</a:t>
          </a:r>
        </a:p>
      </dsp:txBody>
      <dsp:txXfrm>
        <a:off x="2183197" y="1573596"/>
        <a:ext cx="1729606" cy="916806"/>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638512-FAEE-5645-B37D-0B428DF2B136}" type="datetimeFigureOut">
              <a:rPr lang="en-US" smtClean="0"/>
              <a:t>2/26/2020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46C626-0688-DA4A-A4BB-A7A3A0D2EC7D}" type="slidenum">
              <a:rPr lang="en-US" smtClean="0"/>
              <a:t>‹#›</a:t>
            </a:fld>
            <a:endParaRPr lang="en-US"/>
          </a:p>
        </p:txBody>
      </p:sp>
    </p:spTree>
    <p:extLst>
      <p:ext uri="{BB962C8B-B14F-4D97-AF65-F5344CB8AC3E}">
        <p14:creationId xmlns:p14="http://schemas.microsoft.com/office/powerpoint/2010/main" val="17620184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ctr"/>
            <a:r>
              <a:rPr lang="en-US" sz="2400" b="1" dirty="0">
                <a:solidFill>
                  <a:schemeClr val="tx2">
                    <a:lumMod val="20000"/>
                    <a:lumOff val="80000"/>
                  </a:schemeClr>
                </a:solidFill>
              </a:rPr>
              <a:t>HEALTHCARE-BASED OUTREACH (Patients and their Families)</a:t>
            </a:r>
          </a:p>
          <a:p>
            <a:pPr lvl="4"/>
            <a:r>
              <a:rPr lang="en-US" sz="1600" dirty="0">
                <a:solidFill>
                  <a:schemeClr val="tx2">
                    <a:lumMod val="20000"/>
                    <a:lumOff val="80000"/>
                  </a:schemeClr>
                </a:solidFill>
              </a:rPr>
              <a:t>1. Excludes those with poor access to care</a:t>
            </a:r>
          </a:p>
          <a:p>
            <a:pPr lvl="4"/>
            <a:r>
              <a:rPr lang="en-US" sz="1600" dirty="0">
                <a:solidFill>
                  <a:schemeClr val="tx2">
                    <a:lumMod val="20000"/>
                    <a:lumOff val="80000"/>
                  </a:schemeClr>
                </a:solidFill>
              </a:rPr>
              <a:t>(selection bias)</a:t>
            </a:r>
          </a:p>
          <a:p>
            <a:pPr lvl="4"/>
            <a:r>
              <a:rPr lang="en-US" sz="1600" dirty="0">
                <a:solidFill>
                  <a:schemeClr val="tx2">
                    <a:lumMod val="20000"/>
                    <a:lumOff val="80000"/>
                  </a:schemeClr>
                </a:solidFill>
              </a:rPr>
              <a:t>2. Ignores social determinants of health, which are often beyond a person’s control.</a:t>
            </a:r>
          </a:p>
          <a:p>
            <a:pPr lvl="4"/>
            <a:r>
              <a:rPr lang="en-US" sz="1600" dirty="0">
                <a:solidFill>
                  <a:schemeClr val="tx2">
                    <a:lumMod val="20000"/>
                    <a:lumOff val="80000"/>
                  </a:schemeClr>
                </a:solidFill>
              </a:rPr>
              <a:t>3. Typically lacks culturally tailoring </a:t>
            </a:r>
          </a:p>
          <a:p>
            <a:pPr lvl="4"/>
            <a:r>
              <a:rPr lang="en-US" sz="1600" dirty="0">
                <a:solidFill>
                  <a:schemeClr val="tx2">
                    <a:lumMod val="20000"/>
                    <a:lumOff val="80000"/>
                  </a:schemeClr>
                </a:solidFill>
              </a:rPr>
              <a:t>5. Insufficient touches to maintain changes</a:t>
            </a:r>
          </a:p>
          <a:p>
            <a:pPr lvl="4"/>
            <a:r>
              <a:rPr lang="en-US" sz="1600" dirty="0">
                <a:solidFill>
                  <a:schemeClr val="tx2">
                    <a:lumMod val="20000"/>
                    <a:lumOff val="80000"/>
                  </a:schemeClr>
                </a:solidFill>
              </a:rPr>
              <a:t>6. Challenge of ecological validity</a:t>
            </a:r>
          </a:p>
          <a:p>
            <a:endParaRPr lang="en-US" dirty="0"/>
          </a:p>
        </p:txBody>
      </p:sp>
    </p:spTree>
    <p:extLst>
      <p:ext uri="{BB962C8B-B14F-4D97-AF65-F5344CB8AC3E}">
        <p14:creationId xmlns:p14="http://schemas.microsoft.com/office/powerpoint/2010/main" val="1875273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52a8a29a8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52a8a29a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Even the most powerful interventions with large effect sizes are subject to a triangular relapse pattern – a spike in the healthy behavior immediately following the intervention with a decline to baseline over time, and we could see the beginnings of this 2 weeks following our intervention.  But this should not be viewed as a failure of will power but a failure to create the desired habit. The key word is habit, which is a context response association in our memory that makes us repeat behaviors everyday (</a:t>
            </a:r>
            <a:r>
              <a:rPr lang="en-US" dirty="0" err="1"/>
              <a:t>e.g</a:t>
            </a:r>
            <a:r>
              <a:rPr lang="en-US" dirty="0"/>
              <a:t> taking your meds with breakfast). Indeed antismoking campaigns have not succeeded simply because of knowledge, will power and self control and habit forming components but also through habit breaking components targeting cigarette purchases, and environmental re-engineering that included smoking bans in public places.</a:t>
            </a:r>
          </a:p>
          <a:p>
            <a:pPr marL="0" lvl="0" indent="0" algn="l" rtl="0">
              <a:spcBef>
                <a:spcPts val="0"/>
              </a:spcBef>
              <a:spcAft>
                <a:spcPts val="0"/>
              </a:spcAft>
              <a:buNone/>
            </a:pPr>
            <a:r>
              <a:rPr lang="en-US" dirty="0"/>
              <a:t>Environmental re-engineering includes improving access to healthier options, making them affordable, and strategies such as choice architecture that helps make the healthy choice the default choice. Perceived barriers/benefits and SE correlate with stage.  High barrier, low SE in precontemplation, compared to contemplation and </a:t>
            </a:r>
            <a:r>
              <a:rPr lang="en-US" dirty="0" err="1"/>
              <a:t>prepartatory</a:t>
            </a:r>
            <a:r>
              <a:rPr lang="en-US" dirty="0"/>
              <a:t>, action, maintenance stages</a:t>
            </a:r>
            <a:endParaRPr dirty="0"/>
          </a:p>
        </p:txBody>
      </p:sp>
    </p:spTree>
    <p:extLst>
      <p:ext uri="{BB962C8B-B14F-4D97-AF65-F5344CB8AC3E}">
        <p14:creationId xmlns:p14="http://schemas.microsoft.com/office/powerpoint/2010/main" val="1256998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Efficacy can be defined as the performance of an intervention under ideal and controlled circumstances, which can overestimate the effect of the intervention, whereas effectiveness refers to its performance under ‘real-world' conditions. Therefor f</a:t>
            </a:r>
            <a:r>
              <a:rPr lang="en-US" dirty="0"/>
              <a:t>ollowing efficacy trials, it is important to demonstrate effectiveness and </a:t>
            </a:r>
            <a:r>
              <a:rPr lang="en-US" dirty="0">
                <a:solidFill>
                  <a:srgbClr val="629DD1"/>
                </a:solidFill>
              </a:rPr>
              <a:t>understand the barriers and facilitators that influence successful implementation of the </a:t>
            </a:r>
            <a:r>
              <a:rPr lang="en-US" i="1" dirty="0">
                <a:solidFill>
                  <a:srgbClr val="629DD1"/>
                </a:solidFill>
              </a:rPr>
              <a:t>effective</a:t>
            </a:r>
            <a:r>
              <a:rPr lang="en-US" dirty="0">
                <a:solidFill>
                  <a:srgbClr val="629DD1"/>
                </a:solidFill>
              </a:rPr>
              <a:t> interventions across a heterogeneous sample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solidFill>
                  <a:srgbClr val="629DD1"/>
                </a:solidFill>
              </a:rPr>
              <a:t>Implementation science enhances the extent to which the intervention is generalizable, representative, and comprehensive and includes a strong Strong focus on process measures and implementation fidelity. There are three broad types of Hybrid Effectiveness-Implementation designs.</a:t>
            </a:r>
          </a:p>
          <a:p>
            <a:r>
              <a:rPr lang="en-US" dirty="0">
                <a:solidFill>
                  <a:srgbClr val="629DD1"/>
                </a:solidFill>
              </a:rPr>
              <a:t>Type 1 = test effectiveness of intervention, observe/gather info on implementation</a:t>
            </a:r>
          </a:p>
          <a:p>
            <a:r>
              <a:rPr lang="en-US" dirty="0">
                <a:solidFill>
                  <a:srgbClr val="629DD1"/>
                </a:solidFill>
              </a:rPr>
              <a:t>Type 2 – test  effectiveness and test implementation</a:t>
            </a:r>
          </a:p>
          <a:p>
            <a:r>
              <a:rPr lang="en-US" dirty="0">
                <a:solidFill>
                  <a:srgbClr val="629DD1"/>
                </a:solidFill>
              </a:rPr>
              <a:t>Type 3 = test implementation, observe/gather info on intervention and outcomes</a:t>
            </a:r>
          </a:p>
          <a:p>
            <a:endParaRPr lang="en-US" dirty="0"/>
          </a:p>
        </p:txBody>
      </p:sp>
    </p:spTree>
    <p:extLst>
      <p:ext uri="{BB962C8B-B14F-4D97-AF65-F5344CB8AC3E}">
        <p14:creationId xmlns:p14="http://schemas.microsoft.com/office/powerpoint/2010/main" val="3174754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52a8a29a8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52a8a29a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90033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52a8a29a8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52a8a29a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47820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957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1CA5BDF-A8D1-6F4F-8BAB-7B44421AE5A0}" type="slidenum">
              <a:rPr lang="en-US" smtClean="0"/>
              <a:t>22</a:t>
            </a:fld>
            <a:endParaRPr lang="en-US"/>
          </a:p>
        </p:txBody>
      </p:sp>
    </p:spTree>
    <p:extLst>
      <p:ext uri="{BB962C8B-B14F-4D97-AF65-F5344CB8AC3E}">
        <p14:creationId xmlns:p14="http://schemas.microsoft.com/office/powerpoint/2010/main" val="1568340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I’’m</a:t>
            </a:r>
            <a:r>
              <a:rPr lang="en-US" dirty="0"/>
              <a:t> a Neurologist where will I find these folks to join my research team?</a:t>
            </a:r>
          </a:p>
        </p:txBody>
      </p:sp>
    </p:spTree>
    <p:extLst>
      <p:ext uri="{BB962C8B-B14F-4D97-AF65-F5344CB8AC3E}">
        <p14:creationId xmlns:p14="http://schemas.microsoft.com/office/powerpoint/2010/main" val="3956208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4061393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52a8a29a8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52a8a29a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5462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Conventionally, health education interventions are based on the assumption that communication and influence flows from parent to child and not the reverse. Our goal was to reverse this paradigm and demonstrate that children can educate and influence their parents health behaviors</a:t>
            </a:r>
            <a:endParaRPr lang="en-US" dirty="0"/>
          </a:p>
          <a:p>
            <a:r>
              <a:rPr lang="en-US" dirty="0"/>
              <a:t>CDC National Health Education Standards</a:t>
            </a:r>
          </a:p>
        </p:txBody>
      </p:sp>
    </p:spTree>
    <p:extLst>
      <p:ext uri="{BB962C8B-B14F-4D97-AF65-F5344CB8AC3E}">
        <p14:creationId xmlns:p14="http://schemas.microsoft.com/office/powerpoint/2010/main" val="998768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46C626-0688-DA4A-A4BB-A7A3A0D2EC7D}" type="slidenum">
              <a:rPr lang="en-US" smtClean="0"/>
              <a:t>7</a:t>
            </a:fld>
            <a:endParaRPr lang="en-US"/>
          </a:p>
        </p:txBody>
      </p:sp>
    </p:spTree>
    <p:extLst>
      <p:ext uri="{BB962C8B-B14F-4D97-AF65-F5344CB8AC3E}">
        <p14:creationId xmlns:p14="http://schemas.microsoft.com/office/powerpoint/2010/main" val="3159899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52a8a29a8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52a8a29a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REDCAP database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63035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1330376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52a8a29a8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52a8a29a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98039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4118731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Randomized 3070 children and 1144 parents from high need NYC public schools based on Peer Index scores into our HHS intervention vs an attentional control.</a:t>
            </a:r>
          </a:p>
        </p:txBody>
      </p:sp>
    </p:spTree>
    <p:extLst>
      <p:ext uri="{BB962C8B-B14F-4D97-AF65-F5344CB8AC3E}">
        <p14:creationId xmlns:p14="http://schemas.microsoft.com/office/powerpoint/2010/main" val="1044581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46C626-0688-DA4A-A4BB-A7A3A0D2EC7D}" type="slidenum">
              <a:rPr lang="en-US" smtClean="0"/>
              <a:t>33</a:t>
            </a:fld>
            <a:endParaRPr lang="en-US"/>
          </a:p>
        </p:txBody>
      </p:sp>
    </p:spTree>
    <p:extLst>
      <p:ext uri="{BB962C8B-B14F-4D97-AF65-F5344CB8AC3E}">
        <p14:creationId xmlns:p14="http://schemas.microsoft.com/office/powerpoint/2010/main" val="3475350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Goal was vertical and horizontal scaling using definitions from the Framework of Health Intervention Scale Up by Barker</a:t>
            </a:r>
          </a:p>
          <a:p>
            <a:r>
              <a:rPr lang="en-US" dirty="0"/>
              <a:t>Horizontal is replicating the intervention in different environments and vertical is when successful policy or health system changes needed to institutionalize the intervention is accomplished</a:t>
            </a:r>
          </a:p>
          <a:p>
            <a:r>
              <a:rPr lang="en-US" dirty="0"/>
              <a:t>HHS first to examine the scalability of a stroke preparedness intervention</a:t>
            </a:r>
          </a:p>
        </p:txBody>
      </p:sp>
    </p:spTree>
    <p:extLst>
      <p:ext uri="{BB962C8B-B14F-4D97-AF65-F5344CB8AC3E}">
        <p14:creationId xmlns:p14="http://schemas.microsoft.com/office/powerpoint/2010/main" val="2527602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8761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900" b="0" dirty="0">
              <a:solidFill>
                <a:schemeClr val="bg2"/>
              </a:solidFill>
            </a:endParaRPr>
          </a:p>
        </p:txBody>
      </p:sp>
    </p:spTree>
    <p:extLst>
      <p:ext uri="{BB962C8B-B14F-4D97-AF65-F5344CB8AC3E}">
        <p14:creationId xmlns:p14="http://schemas.microsoft.com/office/powerpoint/2010/main" val="9795940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8804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Begin to plan for logistical issues. These questions do not need to be answered before the group meets, but it is helpful to discuss these issues with senior leadership while planning for your CAB.</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How often will meetings be scheduled?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Where will they be held?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How long will they last?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How formally will the meetings be structured? Will you use Robert’s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Rules of Order (typical parliamentary</a:t>
            </a:r>
            <a:r>
              <a:rPr lang="en-US" sz="1200" kern="1200" baseline="0" dirty="0">
                <a:solidFill>
                  <a:schemeClr val="tx1"/>
                </a:solidFill>
                <a:effectLst/>
                <a:latin typeface="+mn-lt"/>
                <a:ea typeface="+mn-ea"/>
                <a:cs typeface="+mn-cs"/>
              </a:rPr>
              <a:t> procedure for running board meetings )</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Will you provide food, childcare, or cover transportation costs? Identify a specific individual to oversee the process of organizing the CAB.</a:t>
            </a:r>
            <a:r>
              <a:rPr lang="en-US" dirty="0">
                <a:effectLst/>
              </a:rPr>
              <a:t> </a:t>
            </a:r>
            <a:r>
              <a:rPr lang="en-US" sz="1200" kern="1200" dirty="0">
                <a:solidFill>
                  <a:schemeClr val="tx1"/>
                </a:solidFill>
                <a:effectLst/>
                <a:latin typeface="+mn-lt"/>
                <a:ea typeface="+mn-ea"/>
                <a:cs typeface="+mn-cs"/>
              </a:rPr>
              <a:t>Evaluate personality traits and interpersonal skills to assess suitability for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position. Cultural competence is particularly important. Protective time</a:t>
            </a:r>
            <a:r>
              <a:rPr lang="en-US" sz="1200" kern="1200" baseline="0" dirty="0">
                <a:solidFill>
                  <a:schemeClr val="tx1"/>
                </a:solidFill>
                <a:effectLst/>
                <a:latin typeface="+mn-lt"/>
                <a:ea typeface="+mn-ea"/>
                <a:cs typeface="+mn-cs"/>
              </a:rPr>
              <a:t> for point person. </a:t>
            </a:r>
            <a:r>
              <a:rPr lang="en-US" sz="1200" b="0" i="0" u="none" strike="noStrike" kern="1200" baseline="0" dirty="0">
                <a:solidFill>
                  <a:schemeClr val="tx1"/>
                </a:solidFill>
                <a:latin typeface="+mn-lt"/>
                <a:ea typeface="+mn-ea"/>
                <a:cs typeface="+mn-cs"/>
              </a:rPr>
              <a:t>Compensation for CAB members should be offered to offset legitimate costs of participation in the advisory process, such as reimbursement for transportation, meals and other reimbursements that are deemed appropriate at the local level but that do not include payment.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B46C626-0688-DA4A-A4BB-A7A3A0D2EC7D}" type="slidenum">
              <a:rPr lang="en-US" smtClean="0"/>
              <a:t>8</a:t>
            </a:fld>
            <a:endParaRPr lang="en-US"/>
          </a:p>
        </p:txBody>
      </p:sp>
    </p:spTree>
    <p:extLst>
      <p:ext uri="{BB962C8B-B14F-4D97-AF65-F5344CB8AC3E}">
        <p14:creationId xmlns:p14="http://schemas.microsoft.com/office/powerpoint/2010/main" val="3220628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Which</a:t>
            </a:r>
            <a:r>
              <a:rPr lang="en-US" baseline="0" dirty="0"/>
              <a:t> characteristics are essential - </a:t>
            </a:r>
            <a:r>
              <a:rPr lang="en-US" sz="1200" b="0" i="0" u="none" strike="noStrike" kern="1200" baseline="0" dirty="0">
                <a:solidFill>
                  <a:schemeClr val="tx1"/>
                </a:solidFill>
                <a:latin typeface="+mn-lt"/>
                <a:ea typeface="+mn-ea"/>
                <a:cs typeface="+mn-cs"/>
              </a:rPr>
              <a:t>consider race/ethnicity, sex, age, language. Is it important to have people who have any specific diagnoses? Plan for the inclusion of individuals with different levels of education, literacy and technological knowledge.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Helvetica Neue Light"/>
                <a:cs typeface="Helvetica Neue Light"/>
              </a:rPr>
              <a:t>Identify Health Care Organization members and discuss how the CAB's input will be incorporated into organization protocol.</a:t>
            </a:r>
          </a:p>
          <a:p>
            <a:endParaRPr lang="en-US" dirty="0"/>
          </a:p>
        </p:txBody>
      </p:sp>
      <p:sp>
        <p:nvSpPr>
          <p:cNvPr id="4" name="Slide Number Placeholder 3"/>
          <p:cNvSpPr>
            <a:spLocks noGrp="1"/>
          </p:cNvSpPr>
          <p:nvPr>
            <p:ph type="sldNum" sz="quarter" idx="10"/>
          </p:nvPr>
        </p:nvSpPr>
        <p:spPr/>
        <p:txBody>
          <a:bodyPr/>
          <a:lstStyle/>
          <a:p>
            <a:fld id="{6B46C626-0688-DA4A-A4BB-A7A3A0D2EC7D}" type="slidenum">
              <a:rPr lang="en-US" smtClean="0"/>
              <a:t>9</a:t>
            </a:fld>
            <a:endParaRPr lang="en-US"/>
          </a:p>
        </p:txBody>
      </p:sp>
    </p:spTree>
    <p:extLst>
      <p:ext uri="{BB962C8B-B14F-4D97-AF65-F5344CB8AC3E}">
        <p14:creationId xmlns:p14="http://schemas.microsoft.com/office/powerpoint/2010/main" val="3900143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document which outlines and codifies the board’s purpose, composition, tenure, selection, accountability, limitations, procedures, committees, time investments, responsibilities and outcomes</a:t>
            </a:r>
            <a:r>
              <a:rPr lang="en-US" dirty="0">
                <a:effectLst/>
              </a:rPr>
              <a:t>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Clarify that even though every idea will be heard, not every idea will be implemented.</a:t>
            </a:r>
          </a:p>
          <a:p>
            <a:r>
              <a:rPr lang="en-US" sz="1200" b="0" i="0" u="none" strike="noStrike" kern="1200" baseline="0" dirty="0">
                <a:solidFill>
                  <a:schemeClr val="tx1"/>
                </a:solidFill>
                <a:latin typeface="+mn-lt"/>
                <a:ea typeface="+mn-ea"/>
                <a:cs typeface="+mn-cs"/>
              </a:rPr>
              <a:t>Recognize that the individuals in the CAB may have social and political agendas that aren’t shared by the majority of the group. Keep the group focused on priorities that the group as a whole has identified as relevant.</a:t>
            </a:r>
            <a:endParaRPr lang="en-US" dirty="0"/>
          </a:p>
        </p:txBody>
      </p:sp>
      <p:sp>
        <p:nvSpPr>
          <p:cNvPr id="4" name="Slide Number Placeholder 3"/>
          <p:cNvSpPr>
            <a:spLocks noGrp="1"/>
          </p:cNvSpPr>
          <p:nvPr>
            <p:ph type="sldNum" sz="quarter" idx="10"/>
          </p:nvPr>
        </p:nvSpPr>
        <p:spPr/>
        <p:txBody>
          <a:bodyPr/>
          <a:lstStyle/>
          <a:p>
            <a:fld id="{6B46C626-0688-DA4A-A4BB-A7A3A0D2EC7D}" type="slidenum">
              <a:rPr lang="en-US" smtClean="0"/>
              <a:t>10</a:t>
            </a:fld>
            <a:endParaRPr lang="en-US"/>
          </a:p>
        </p:txBody>
      </p:sp>
    </p:spTree>
    <p:extLst>
      <p:ext uri="{BB962C8B-B14F-4D97-AF65-F5344CB8AC3E}">
        <p14:creationId xmlns:p14="http://schemas.microsoft.com/office/powerpoint/2010/main" val="3722409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Helvetica Neue Light"/>
                <a:cs typeface="Helvetica Neue Light"/>
              </a:rPr>
              <a:t>Suggest strategies to address ethical and operational aspects of study conduct. </a:t>
            </a:r>
          </a:p>
          <a:p>
            <a:r>
              <a:rPr lang="en-US" sz="1200" dirty="0">
                <a:latin typeface="Helvetica Neue Light"/>
                <a:cs typeface="Helvetica Neue Light"/>
              </a:rPr>
              <a:t>Inform research team about information, misinformation, and/or rumors circulating in the community about the study. </a:t>
            </a:r>
          </a:p>
          <a:p>
            <a:r>
              <a:rPr lang="en-US" sz="1200" dirty="0">
                <a:latin typeface="Helvetica Neue Light"/>
                <a:cs typeface="Helvetica Neue Light"/>
              </a:rPr>
              <a:t>Disseminate study information to local community. </a:t>
            </a:r>
          </a:p>
          <a:p>
            <a:endParaRPr lang="en-US" dirty="0"/>
          </a:p>
        </p:txBody>
      </p:sp>
      <p:sp>
        <p:nvSpPr>
          <p:cNvPr id="4" name="Slide Number Placeholder 3"/>
          <p:cNvSpPr>
            <a:spLocks noGrp="1"/>
          </p:cNvSpPr>
          <p:nvPr>
            <p:ph type="sldNum" sz="quarter" idx="5"/>
          </p:nvPr>
        </p:nvSpPr>
        <p:spPr/>
        <p:txBody>
          <a:bodyPr/>
          <a:lstStyle/>
          <a:p>
            <a:fld id="{6B46C626-0688-DA4A-A4BB-A7A3A0D2EC7D}" type="slidenum">
              <a:rPr lang="en-US" smtClean="0"/>
              <a:t>13</a:t>
            </a:fld>
            <a:endParaRPr lang="en-US"/>
          </a:p>
        </p:txBody>
      </p:sp>
    </p:spTree>
    <p:extLst>
      <p:ext uri="{BB962C8B-B14F-4D97-AF65-F5344CB8AC3E}">
        <p14:creationId xmlns:p14="http://schemas.microsoft.com/office/powerpoint/2010/main" val="2530853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52a8a29a8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52a8a29a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chemeClr val="bg1"/>
                </a:solidFill>
                <a:effectLst/>
                <a:latin typeface="+mj-lt"/>
                <a:ea typeface="Helvetica Neue Light" panose="02000403000000020004" pitchFamily="2" charset="0"/>
                <a:cs typeface="Arial"/>
                <a:sym typeface="Arial"/>
              </a:rPr>
              <a:t>Aristotle believed that persuasion occurs when 3 components are represented:  Ethos, which is credibility, Logos, which is persuasion through logic, data, and science, and Pathos, which is the act of appealing to emotions.</a:t>
            </a:r>
            <a:r>
              <a:rPr lang="en-US" sz="1100" b="0" i="1" u="none" strike="noStrike" cap="none" dirty="0">
                <a:solidFill>
                  <a:schemeClr val="bg1"/>
                </a:solidFill>
                <a:effectLst/>
                <a:latin typeface="+mj-lt"/>
                <a:ea typeface="Helvetica Neue Light" panose="02000403000000020004" pitchFamily="2" charset="0"/>
                <a:cs typeface="Arial"/>
                <a:sym typeface="Arial"/>
              </a:rPr>
              <a:t> Working with my associate research scientist, Dr ES, I developed the multisensory multilevel health education model that captures these 3 components . Our model does this by leveraging </a:t>
            </a:r>
            <a:r>
              <a:rPr lang="en-US" sz="1100" b="0" i="0" u="none" strike="noStrike" cap="none" dirty="0">
                <a:solidFill>
                  <a:srgbClr val="000000"/>
                </a:solidFill>
                <a:effectLst/>
                <a:latin typeface="+mj-lt"/>
                <a:ea typeface="Arial"/>
                <a:cs typeface="Arial"/>
                <a:sym typeface="Arial"/>
              </a:rPr>
              <a:t>art, which appeals to emotions, culture, which helps with credibility and acceptance, and science, across as many socio-ecological levels of behavioral influence as possible as outlined in the well established SEM. Our model is currently being used by a number of groups to guide the development of their behavioral interventions. </a:t>
            </a:r>
            <a:endParaRPr dirty="0">
              <a:latin typeface="+mj-lt"/>
            </a:endParaRPr>
          </a:p>
        </p:txBody>
      </p:sp>
    </p:spTree>
    <p:extLst>
      <p:ext uri="{BB962C8B-B14F-4D97-AF65-F5344CB8AC3E}">
        <p14:creationId xmlns:p14="http://schemas.microsoft.com/office/powerpoint/2010/main" val="2331218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52a8a29a8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52a8a29a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sz="1100" dirty="0">
                <a:solidFill>
                  <a:schemeClr val="bg1"/>
                </a:solidFill>
                <a:latin typeface="Helvetica Neue Light"/>
                <a:cs typeface="Helvetica Neue Light"/>
              </a:rPr>
              <a:t>Importance of cultural sensitivity frameworks that strengthen ecological validity. I use the ecological Validity Model for cultural adaptation (Bernal et al, 1995). This consists of 8 elements for adaptation, Language, Persons, Metaphors, Content, Concepts, Goals, Methods, Context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839513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52a8a29a8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52a8a29a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98661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535783" y="1732402"/>
            <a:ext cx="8072438" cy="1785937"/>
          </a:xfrm>
          <a:prstGeom prst="rect">
            <a:avLst/>
          </a:prstGeom>
        </p:spPr>
        <p:txBody>
          <a:bodyPr anchor="b"/>
          <a:lstStyle/>
          <a:p>
            <a:pPr lvl="0">
              <a:defRPr sz="1800" b="0">
                <a:solidFill>
                  <a:srgbClr val="000000"/>
                </a:solidFill>
                <a:effectLst/>
              </a:defRPr>
            </a:pPr>
            <a:r>
              <a:rPr sz="3400" b="1">
                <a:solidFill>
                  <a:srgbClr val="FFFFFF"/>
                </a:solidFill>
                <a:effectLst>
                  <a:outerShdw blurRad="50800" dist="25400" dir="5400000" rotWithShape="0">
                    <a:srgbClr val="000000"/>
                  </a:outerShdw>
                </a:effectLst>
              </a:rPr>
              <a:t>Title Text</a:t>
            </a:r>
          </a:p>
        </p:txBody>
      </p:sp>
      <p:sp>
        <p:nvSpPr>
          <p:cNvPr id="6" name="Shape 6"/>
          <p:cNvSpPr>
            <a:spLocks noGrp="1"/>
          </p:cNvSpPr>
          <p:nvPr>
            <p:ph type="body" idx="1"/>
          </p:nvPr>
        </p:nvSpPr>
        <p:spPr>
          <a:xfrm>
            <a:off x="535783" y="3625453"/>
            <a:ext cx="8072438" cy="607219"/>
          </a:xfrm>
          <a:prstGeom prst="rect">
            <a:avLst/>
          </a:prstGeom>
        </p:spPr>
        <p:txBody>
          <a:bodyPr anchor="t"/>
          <a:lstStyle>
            <a:lvl1pPr marL="0" indent="0" algn="ctr">
              <a:spcBef>
                <a:spcPts val="0"/>
              </a:spcBef>
              <a:buSzTx/>
              <a:buNone/>
              <a:defRPr sz="1300">
                <a:solidFill>
                  <a:srgbClr val="FFFFFF"/>
                </a:solidFill>
              </a:defRPr>
            </a:lvl1pPr>
            <a:lvl2pPr marL="0" indent="120532" algn="ctr">
              <a:spcBef>
                <a:spcPts val="0"/>
              </a:spcBef>
              <a:buSzTx/>
              <a:buNone/>
              <a:defRPr sz="1300">
                <a:solidFill>
                  <a:srgbClr val="FFFFFF"/>
                </a:solidFill>
              </a:defRPr>
            </a:lvl2pPr>
            <a:lvl3pPr marL="0" indent="241064" algn="ctr">
              <a:spcBef>
                <a:spcPts val="0"/>
              </a:spcBef>
              <a:buSzTx/>
              <a:buNone/>
              <a:defRPr sz="1300">
                <a:solidFill>
                  <a:srgbClr val="FFFFFF"/>
                </a:solidFill>
              </a:defRPr>
            </a:lvl3pPr>
            <a:lvl4pPr marL="0" indent="361595" algn="ctr">
              <a:spcBef>
                <a:spcPts val="0"/>
              </a:spcBef>
              <a:buSzTx/>
              <a:buNone/>
              <a:defRPr sz="1300">
                <a:solidFill>
                  <a:srgbClr val="FFFFFF"/>
                </a:solidFill>
              </a:defRPr>
            </a:lvl4pPr>
            <a:lvl5pPr marL="0" indent="482127" algn="ctr">
              <a:spcBef>
                <a:spcPts val="0"/>
              </a:spcBef>
              <a:buSzTx/>
              <a:buNone/>
              <a:defRPr sz="1300">
                <a:solidFill>
                  <a:srgbClr val="FFFFFF"/>
                </a:solidFill>
              </a:defRPr>
            </a:lvl5pPr>
          </a:lstStyle>
          <a:p>
            <a:pPr lvl="0">
              <a:defRPr sz="1800">
                <a:solidFill>
                  <a:srgbClr val="000000"/>
                </a:solidFill>
                <a:effectLst/>
              </a:defRPr>
            </a:pPr>
            <a:r>
              <a:rPr sz="1300">
                <a:solidFill>
                  <a:srgbClr val="FFFFFF"/>
                </a:solidFill>
                <a:effectLst>
                  <a:outerShdw blurRad="50800" dist="25400" dir="5400000" rotWithShape="0">
                    <a:srgbClr val="000000"/>
                  </a:outerShdw>
                </a:effectLst>
              </a:rPr>
              <a:t>Body Level One</a:t>
            </a:r>
          </a:p>
          <a:p>
            <a:pPr lvl="1">
              <a:defRPr sz="1800">
                <a:solidFill>
                  <a:srgbClr val="000000"/>
                </a:solidFill>
                <a:effectLst/>
              </a:defRPr>
            </a:pPr>
            <a:r>
              <a:rPr sz="1300">
                <a:solidFill>
                  <a:srgbClr val="FFFFFF"/>
                </a:solidFill>
                <a:effectLst>
                  <a:outerShdw blurRad="50800" dist="25400" dir="5400000" rotWithShape="0">
                    <a:srgbClr val="000000"/>
                  </a:outerShdw>
                </a:effectLst>
              </a:rPr>
              <a:t>Body Level Two</a:t>
            </a:r>
          </a:p>
          <a:p>
            <a:pPr lvl="2">
              <a:defRPr sz="1800">
                <a:solidFill>
                  <a:srgbClr val="000000"/>
                </a:solidFill>
                <a:effectLst/>
              </a:defRPr>
            </a:pPr>
            <a:r>
              <a:rPr sz="1300">
                <a:solidFill>
                  <a:srgbClr val="FFFFFF"/>
                </a:solidFill>
                <a:effectLst>
                  <a:outerShdw blurRad="50800" dist="25400" dir="5400000" rotWithShape="0">
                    <a:srgbClr val="000000"/>
                  </a:outerShdw>
                </a:effectLst>
              </a:rPr>
              <a:t>Body Level Three</a:t>
            </a:r>
          </a:p>
          <a:p>
            <a:pPr lvl="3">
              <a:defRPr sz="1800">
                <a:solidFill>
                  <a:srgbClr val="000000"/>
                </a:solidFill>
                <a:effectLst/>
              </a:defRPr>
            </a:pPr>
            <a:r>
              <a:rPr sz="1300">
                <a:solidFill>
                  <a:srgbClr val="FFFFFF"/>
                </a:solidFill>
                <a:effectLst>
                  <a:outerShdw blurRad="50800" dist="25400" dir="5400000" rotWithShape="0">
                    <a:srgbClr val="000000"/>
                  </a:outerShdw>
                </a:effectLst>
              </a:rPr>
              <a:t>Body Level Four</a:t>
            </a:r>
          </a:p>
          <a:p>
            <a:pPr lvl="4">
              <a:defRPr sz="1800">
                <a:solidFill>
                  <a:srgbClr val="000000"/>
                </a:solidFill>
                <a:effectLst/>
              </a:defRPr>
            </a:pPr>
            <a:r>
              <a:rPr sz="1300">
                <a:solidFill>
                  <a:srgbClr val="FFFFFF"/>
                </a:solidFill>
                <a:effectLst>
                  <a:outerShdw blurRad="50800" dist="25400" dir="5400000" rotWithShape="0">
                    <a:srgbClr val="000000"/>
                  </a:outerShdw>
                </a:effectLst>
              </a:rPr>
              <a:t>Body Level Five</a:t>
            </a:r>
          </a:p>
        </p:txBody>
      </p:sp>
    </p:spTree>
    <p:extLst>
      <p:ext uri="{BB962C8B-B14F-4D97-AF65-F5344CB8AC3E}">
        <p14:creationId xmlns:p14="http://schemas.microsoft.com/office/powerpoint/2010/main" val="2781312631"/>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Shape 32"/>
          <p:cNvSpPr/>
          <p:nvPr/>
        </p:nvSpPr>
        <p:spPr>
          <a:xfrm>
            <a:off x="0" y="0"/>
            <a:ext cx="4572000" cy="6858000"/>
          </a:xfrm>
          <a:prstGeom prst="rect">
            <a:avLst/>
          </a:prstGeom>
          <a:solidFill>
            <a:srgbClr val="000000"/>
          </a:solidFill>
          <a:ln>
            <a:noFill/>
          </a:ln>
        </p:spPr>
        <p:txBody>
          <a:bodyPr spcFirstLastPara="1" wrap="square" lIns="91419" tIns="91419" rIns="91419" bIns="91419" anchor="ctr" anchorCtr="0">
            <a:noAutofit/>
          </a:bodyPr>
          <a:lstStyle/>
          <a:p>
            <a:pPr defTabSz="914400">
              <a:buClr>
                <a:srgbClr val="000000"/>
              </a:buClr>
              <a:buFont typeface="Arial"/>
              <a:buNone/>
            </a:pPr>
            <a:endParaRPr sz="1400" kern="0">
              <a:solidFill>
                <a:srgbClr val="000000"/>
              </a:solidFill>
              <a:latin typeface="Arial"/>
              <a:ea typeface="Arial"/>
              <a:cs typeface="Arial"/>
              <a:sym typeface="Arial"/>
            </a:endParaRPr>
          </a:p>
        </p:txBody>
      </p:sp>
      <p:sp>
        <p:nvSpPr>
          <p:cNvPr id="33" name="Shape 33"/>
          <p:cNvSpPr txBox="1">
            <a:spLocks noGrp="1"/>
          </p:cNvSpPr>
          <p:nvPr>
            <p:ph type="title"/>
          </p:nvPr>
        </p:nvSpPr>
        <p:spPr>
          <a:xfrm>
            <a:off x="5283650" y="274633"/>
            <a:ext cx="3148800" cy="1143200"/>
          </a:xfrm>
          <a:prstGeom prst="rect">
            <a:avLst/>
          </a:prstGeom>
        </p:spPr>
        <p:txBody>
          <a:bodyPr spcFirstLastPara="1" wrap="square" lIns="91419" tIns="91419" rIns="91419" bIns="91419" anchor="b" anchorCtr="0"/>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Shape 34"/>
          <p:cNvSpPr txBox="1">
            <a:spLocks noGrp="1"/>
          </p:cNvSpPr>
          <p:nvPr>
            <p:ph type="sldNum" idx="12"/>
          </p:nvPr>
        </p:nvSpPr>
        <p:spPr>
          <a:xfrm>
            <a:off x="1188150" y="1593200"/>
            <a:ext cx="2195700" cy="3671600"/>
          </a:xfrm>
          <a:prstGeom prst="rect">
            <a:avLst/>
          </a:prstGeom>
        </p:spPr>
        <p:txBody>
          <a:bodyPr spcFirstLastPara="1" wrap="square" lIns="91419" tIns="91419" rIns="91419" bIns="91419"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pPr defTabSz="914400">
              <a:buClr>
                <a:srgbClr val="000000"/>
              </a:buClr>
              <a:buFont typeface="Arial"/>
              <a:buNone/>
            </a:pPr>
            <a:fld id="{00000000-1234-1234-1234-123412341234}" type="slidenum">
              <a:rPr lang="en" sz="1400" kern="0" smtClean="0">
                <a:solidFill>
                  <a:srgbClr val="000000"/>
                </a:solidFill>
                <a:latin typeface="Arial"/>
                <a:ea typeface="Arial"/>
                <a:cs typeface="Arial"/>
                <a:sym typeface="Arial"/>
              </a:rPr>
              <a:pPr defTabSz="914400">
                <a:buClr>
                  <a:srgbClr val="000000"/>
                </a:buClr>
                <a:buFont typeface="Arial"/>
                <a:buNone/>
              </a:pPr>
              <a:t>‹#›</a:t>
            </a:fld>
            <a:endParaRPr lang="en"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823798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1D1D1B"/>
        </a:solidFill>
        <a:effectLst/>
      </p:bgPr>
    </p:bg>
    <p:spTree>
      <p:nvGrpSpPr>
        <p:cNvPr id="1" name="Shape 9"/>
        <p:cNvGrpSpPr/>
        <p:nvPr/>
      </p:nvGrpSpPr>
      <p:grpSpPr>
        <a:xfrm>
          <a:off x="0" y="0"/>
          <a:ext cx="0" cy="0"/>
          <a:chOff x="0" y="0"/>
          <a:chExt cx="0" cy="0"/>
        </a:xfrm>
      </p:grpSpPr>
      <p:sp>
        <p:nvSpPr>
          <p:cNvPr id="10" name="Shape 10"/>
          <p:cNvSpPr/>
          <p:nvPr/>
        </p:nvSpPr>
        <p:spPr>
          <a:xfrm>
            <a:off x="3373200" y="1830867"/>
            <a:ext cx="2397300" cy="3196400"/>
          </a:xfrm>
          <a:prstGeom prst="rect">
            <a:avLst/>
          </a:prstGeom>
          <a:noFill/>
          <a:ln w="9525" cap="flat" cmpd="sng">
            <a:solidFill>
              <a:srgbClr val="FFFFFF"/>
            </a:solidFill>
            <a:prstDash val="solid"/>
            <a:miter lim="8000"/>
            <a:headEnd type="none" w="sm" len="sm"/>
            <a:tailEnd type="none" w="sm" len="sm"/>
          </a:ln>
        </p:spPr>
        <p:txBody>
          <a:bodyPr spcFirstLastPara="1" wrap="square" lIns="91419" tIns="91419" rIns="91419" bIns="91419" anchor="ctr" anchorCtr="0">
            <a:noAutofit/>
          </a:bodyPr>
          <a:lstStyle/>
          <a:p>
            <a:pPr defTabSz="914400">
              <a:buClr>
                <a:srgbClr val="000000"/>
              </a:buClr>
              <a:buFont typeface="Arial"/>
              <a:buNone/>
            </a:pPr>
            <a:endParaRPr sz="1400" kern="0">
              <a:solidFill>
                <a:srgbClr val="000000"/>
              </a:solidFill>
              <a:latin typeface="Arial"/>
              <a:ea typeface="Arial"/>
              <a:cs typeface="Arial"/>
              <a:sym typeface="Arial"/>
            </a:endParaRPr>
          </a:p>
        </p:txBody>
      </p:sp>
      <p:sp>
        <p:nvSpPr>
          <p:cNvPr id="11" name="Shape 11"/>
          <p:cNvSpPr txBox="1">
            <a:spLocks noGrp="1"/>
          </p:cNvSpPr>
          <p:nvPr>
            <p:ph type="ctrTitle"/>
          </p:nvPr>
        </p:nvSpPr>
        <p:spPr>
          <a:xfrm>
            <a:off x="3457500" y="1943000"/>
            <a:ext cx="2229000" cy="2972000"/>
          </a:xfrm>
          <a:prstGeom prst="rect">
            <a:avLst/>
          </a:prstGeom>
          <a:solidFill>
            <a:srgbClr val="FFFFFF"/>
          </a:solidFill>
        </p:spPr>
        <p:txBody>
          <a:bodyPr spcFirstLastPara="1" wrap="square" lIns="91419" tIns="91419" rIns="91419" bIns="91419"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3324994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lIns="91434" tIns="45717" rIns="91434" bIns="45717"/>
          <a:lstStyle/>
          <a:p>
            <a:pPr defTabSz="914400" fontAlgn="base">
              <a:spcBef>
                <a:spcPct val="0"/>
              </a:spcBef>
              <a:spcAft>
                <a:spcPct val="0"/>
              </a:spcAft>
            </a:pPr>
            <a:fld id="{04A9732C-3D00-2C40-B9A8-3A8957D17904}" type="datetimeFigureOut">
              <a:rPr lang="en-US" sz="2000">
                <a:solidFill>
                  <a:srgbClr val="EBEBEB"/>
                </a:solidFill>
                <a:latin typeface="Arial" charset="0"/>
                <a:ea typeface="ＭＳ Ｐゴシック" charset="0"/>
                <a:cs typeface="ＭＳ Ｐゴシック" charset="0"/>
              </a:rPr>
              <a:pPr defTabSz="914400" fontAlgn="base">
                <a:spcBef>
                  <a:spcPct val="0"/>
                </a:spcBef>
                <a:spcAft>
                  <a:spcPct val="0"/>
                </a:spcAft>
              </a:pPr>
              <a:t>2/26/2020</a:t>
            </a:fld>
            <a:endParaRPr lang="en-US" sz="2000">
              <a:solidFill>
                <a:srgbClr val="EBEBEB"/>
              </a:solidFill>
              <a:latin typeface="Arial" charset="0"/>
              <a:ea typeface="ＭＳ Ｐゴシック" charset="0"/>
              <a:cs typeface="ＭＳ Ｐゴシック" charset="0"/>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lIns="91434" tIns="45717" rIns="91434" bIns="45717"/>
          <a:lstStyle/>
          <a:p>
            <a:pPr defTabSz="914400" fontAlgn="base">
              <a:spcBef>
                <a:spcPct val="0"/>
              </a:spcBef>
              <a:spcAft>
                <a:spcPct val="0"/>
              </a:spcAft>
            </a:pPr>
            <a:endParaRPr lang="en-US" sz="2000">
              <a:solidFill>
                <a:srgbClr val="EBEBEB"/>
              </a:solidFill>
              <a:latin typeface="Arial" charset="0"/>
              <a:ea typeface="ＭＳ Ｐゴシック" charset="0"/>
              <a:cs typeface="ＭＳ Ｐゴシック" charset="0"/>
            </a:endParaRPr>
          </a:p>
        </p:txBody>
      </p:sp>
      <p:sp>
        <p:nvSpPr>
          <p:cNvPr id="4" name="Slide Number Placeholder 3"/>
          <p:cNvSpPr>
            <a:spLocks noGrp="1"/>
          </p:cNvSpPr>
          <p:nvPr>
            <p:ph type="sldNum" sz="quarter" idx="12"/>
          </p:nvPr>
        </p:nvSpPr>
        <p:spPr>
          <a:xfrm>
            <a:off x="1188150" y="1593200"/>
            <a:ext cx="2195700" cy="3671600"/>
          </a:xfrm>
          <a:prstGeom prst="rect">
            <a:avLst/>
          </a:prstGeom>
        </p:spPr>
        <p:txBody>
          <a:bodyPr/>
          <a:lstStyle/>
          <a:p>
            <a:pPr defTabSz="914400" fontAlgn="base">
              <a:spcBef>
                <a:spcPct val="0"/>
              </a:spcBef>
              <a:spcAft>
                <a:spcPct val="0"/>
              </a:spcAft>
            </a:pPr>
            <a:fld id="{08C910E4-08D5-7E4F-AD27-D026C43CDA08}" type="slidenum">
              <a:rPr lang="en-US" sz="2000">
                <a:solidFill>
                  <a:srgbClr val="EBEBEB"/>
                </a:solidFill>
                <a:latin typeface="Arial" charset="0"/>
                <a:ea typeface="ＭＳ Ｐゴシック" charset="0"/>
                <a:cs typeface="ＭＳ Ｐゴシック" charset="0"/>
              </a:rPr>
              <a:pPr defTabSz="914400" fontAlgn="base">
                <a:spcBef>
                  <a:spcPct val="0"/>
                </a:spcBef>
                <a:spcAft>
                  <a:spcPct val="0"/>
                </a:spcAft>
              </a:pPr>
              <a:t>‹#›</a:t>
            </a:fld>
            <a:endParaRPr lang="en-US" sz="2000">
              <a:solidFill>
                <a:srgbClr val="EBEBEB"/>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24476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848273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535783" y="294681"/>
            <a:ext cx="3786188" cy="3232547"/>
          </a:xfrm>
          <a:prstGeom prst="rect">
            <a:avLst/>
          </a:prstGeom>
        </p:spPr>
        <p:txBody>
          <a:bodyPr anchor="b"/>
          <a:lstStyle>
            <a:lvl1pPr>
              <a:defRPr sz="2800"/>
            </a:lvl1pPr>
          </a:lstStyle>
          <a:p>
            <a:pPr lvl="0">
              <a:defRPr sz="1800" b="0">
                <a:solidFill>
                  <a:srgbClr val="000000"/>
                </a:solidFill>
                <a:effectLst/>
              </a:defRPr>
            </a:pPr>
            <a:r>
              <a:rPr sz="2800" b="1">
                <a:solidFill>
                  <a:srgbClr val="FFFFFF"/>
                </a:solidFill>
                <a:effectLst>
                  <a:outerShdw blurRad="50800" dist="25400" dir="5400000" rotWithShape="0">
                    <a:srgbClr val="000000"/>
                  </a:outerShdw>
                </a:effectLst>
              </a:rPr>
              <a:t>Title Text</a:t>
            </a:r>
          </a:p>
        </p:txBody>
      </p:sp>
      <p:sp>
        <p:nvSpPr>
          <p:cNvPr id="14" name="Shape 14"/>
          <p:cNvSpPr>
            <a:spLocks noGrp="1"/>
          </p:cNvSpPr>
          <p:nvPr>
            <p:ph type="body" idx="1"/>
          </p:nvPr>
        </p:nvSpPr>
        <p:spPr>
          <a:xfrm>
            <a:off x="535783" y="3687961"/>
            <a:ext cx="3786188" cy="2678907"/>
          </a:xfrm>
          <a:prstGeom prst="rect">
            <a:avLst/>
          </a:prstGeom>
        </p:spPr>
        <p:txBody>
          <a:bodyPr anchor="t"/>
          <a:lstStyle>
            <a:lvl1pPr marL="0" indent="0" algn="ctr">
              <a:spcBef>
                <a:spcPts val="0"/>
              </a:spcBef>
              <a:buSzTx/>
              <a:buNone/>
              <a:defRPr sz="1300">
                <a:solidFill>
                  <a:srgbClr val="FFFFFF"/>
                </a:solidFill>
              </a:defRPr>
            </a:lvl1pPr>
            <a:lvl2pPr marL="0" indent="120532" algn="ctr">
              <a:spcBef>
                <a:spcPts val="0"/>
              </a:spcBef>
              <a:buSzTx/>
              <a:buNone/>
              <a:defRPr sz="1300">
                <a:solidFill>
                  <a:srgbClr val="FFFFFF"/>
                </a:solidFill>
              </a:defRPr>
            </a:lvl2pPr>
            <a:lvl3pPr marL="0" indent="241064" algn="ctr">
              <a:spcBef>
                <a:spcPts val="0"/>
              </a:spcBef>
              <a:buSzTx/>
              <a:buNone/>
              <a:defRPr sz="1300">
                <a:solidFill>
                  <a:srgbClr val="FFFFFF"/>
                </a:solidFill>
              </a:defRPr>
            </a:lvl3pPr>
            <a:lvl4pPr marL="0" indent="361595" algn="ctr">
              <a:spcBef>
                <a:spcPts val="0"/>
              </a:spcBef>
              <a:buSzTx/>
              <a:buNone/>
              <a:defRPr sz="1300">
                <a:solidFill>
                  <a:srgbClr val="FFFFFF"/>
                </a:solidFill>
              </a:defRPr>
            </a:lvl4pPr>
            <a:lvl5pPr marL="0" indent="482127" algn="ctr">
              <a:spcBef>
                <a:spcPts val="0"/>
              </a:spcBef>
              <a:buSzTx/>
              <a:buNone/>
              <a:defRPr sz="1300">
                <a:solidFill>
                  <a:srgbClr val="FFFFFF"/>
                </a:solidFill>
              </a:defRPr>
            </a:lvl5pPr>
          </a:lstStyle>
          <a:p>
            <a:pPr lvl="0">
              <a:defRPr sz="1800">
                <a:solidFill>
                  <a:srgbClr val="000000"/>
                </a:solidFill>
                <a:effectLst/>
              </a:defRPr>
            </a:pPr>
            <a:r>
              <a:rPr sz="1300">
                <a:solidFill>
                  <a:srgbClr val="FFFFFF"/>
                </a:solidFill>
                <a:effectLst>
                  <a:outerShdw blurRad="50800" dist="25400" dir="5400000" rotWithShape="0">
                    <a:srgbClr val="000000"/>
                  </a:outerShdw>
                </a:effectLst>
              </a:rPr>
              <a:t>Body Level One</a:t>
            </a:r>
          </a:p>
          <a:p>
            <a:pPr lvl="1">
              <a:defRPr sz="1800">
                <a:solidFill>
                  <a:srgbClr val="000000"/>
                </a:solidFill>
                <a:effectLst/>
              </a:defRPr>
            </a:pPr>
            <a:r>
              <a:rPr sz="1300">
                <a:solidFill>
                  <a:srgbClr val="FFFFFF"/>
                </a:solidFill>
                <a:effectLst>
                  <a:outerShdw blurRad="50800" dist="25400" dir="5400000" rotWithShape="0">
                    <a:srgbClr val="000000"/>
                  </a:outerShdw>
                </a:effectLst>
              </a:rPr>
              <a:t>Body Level Two</a:t>
            </a:r>
          </a:p>
          <a:p>
            <a:pPr lvl="2">
              <a:defRPr sz="1800">
                <a:solidFill>
                  <a:srgbClr val="000000"/>
                </a:solidFill>
                <a:effectLst/>
              </a:defRPr>
            </a:pPr>
            <a:r>
              <a:rPr sz="1300">
                <a:solidFill>
                  <a:srgbClr val="FFFFFF"/>
                </a:solidFill>
                <a:effectLst>
                  <a:outerShdw blurRad="50800" dist="25400" dir="5400000" rotWithShape="0">
                    <a:srgbClr val="000000"/>
                  </a:outerShdw>
                </a:effectLst>
              </a:rPr>
              <a:t>Body Level Three</a:t>
            </a:r>
          </a:p>
          <a:p>
            <a:pPr lvl="3">
              <a:defRPr sz="1800">
                <a:solidFill>
                  <a:srgbClr val="000000"/>
                </a:solidFill>
                <a:effectLst/>
              </a:defRPr>
            </a:pPr>
            <a:r>
              <a:rPr sz="1300">
                <a:solidFill>
                  <a:srgbClr val="FFFFFF"/>
                </a:solidFill>
                <a:effectLst>
                  <a:outerShdw blurRad="50800" dist="25400" dir="5400000" rotWithShape="0">
                    <a:srgbClr val="000000"/>
                  </a:outerShdw>
                </a:effectLst>
              </a:rPr>
              <a:t>Body Level Four</a:t>
            </a:r>
          </a:p>
          <a:p>
            <a:pPr lvl="4">
              <a:defRPr sz="1800">
                <a:solidFill>
                  <a:srgbClr val="000000"/>
                </a:solidFill>
                <a:effectLst/>
              </a:defRPr>
            </a:pPr>
            <a:r>
              <a:rPr sz="1300">
                <a:solidFill>
                  <a:srgbClr val="FFFFFF"/>
                </a:solidFill>
                <a:effectLst>
                  <a:outerShdw blurRad="50800" dist="25400" dir="5400000" rotWithShape="0">
                    <a:srgbClr val="000000"/>
                  </a:outerShdw>
                </a:effectLst>
              </a:rPr>
              <a:t>Body Level Five</a:t>
            </a:r>
          </a:p>
        </p:txBody>
      </p:sp>
    </p:spTree>
    <p:extLst>
      <p:ext uri="{BB962C8B-B14F-4D97-AF65-F5344CB8AC3E}">
        <p14:creationId xmlns:p14="http://schemas.microsoft.com/office/powerpoint/2010/main" val="246788939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b="0">
                <a:solidFill>
                  <a:srgbClr val="000000"/>
                </a:solidFill>
                <a:effectLst/>
              </a:defRPr>
            </a:pPr>
            <a:r>
              <a:rPr sz="3400" b="1">
                <a:solidFill>
                  <a:srgbClr val="FFFFFF"/>
                </a:solidFill>
                <a:effectLst>
                  <a:outerShdw blurRad="50800" dist="25400" dir="5400000" rotWithShape="0">
                    <a:srgbClr val="000000"/>
                  </a:outerShdw>
                </a:effectLst>
              </a:rPr>
              <a:t>Title Text</a:t>
            </a:r>
          </a:p>
        </p:txBody>
      </p:sp>
    </p:spTree>
    <p:extLst>
      <p:ext uri="{BB962C8B-B14F-4D97-AF65-F5344CB8AC3E}">
        <p14:creationId xmlns:p14="http://schemas.microsoft.com/office/powerpoint/2010/main" val="145436555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b="0">
                <a:solidFill>
                  <a:srgbClr val="000000"/>
                </a:solidFill>
                <a:effectLst/>
              </a:defRPr>
            </a:pPr>
            <a:r>
              <a:rPr sz="3400" b="1">
                <a:solidFill>
                  <a:srgbClr val="FFFFFF"/>
                </a:solidFill>
                <a:effectLst>
                  <a:outerShdw blurRad="50800" dist="25400" dir="5400000" rotWithShape="0">
                    <a:srgbClr val="000000"/>
                  </a:outerShdw>
                </a:effectLst>
              </a:rPr>
              <a:t>Title Text</a:t>
            </a:r>
          </a:p>
        </p:txBody>
      </p:sp>
      <p:sp>
        <p:nvSpPr>
          <p:cNvPr id="19" name="Shape 19"/>
          <p:cNvSpPr>
            <a:spLocks noGrp="1"/>
          </p:cNvSpPr>
          <p:nvPr>
            <p:ph type="body" idx="1"/>
          </p:nvPr>
        </p:nvSpPr>
        <p:spPr>
          <a:prstGeom prst="rect">
            <a:avLst/>
          </a:prstGeom>
        </p:spPr>
        <p:txBody>
          <a:bodyPr/>
          <a:lstStyle/>
          <a:p>
            <a:pPr lvl="0">
              <a:defRPr sz="1800">
                <a:solidFill>
                  <a:srgbClr val="000000"/>
                </a:solidFill>
                <a:effectLst/>
              </a:defRPr>
            </a:pPr>
            <a:r>
              <a:rPr sz="1800">
                <a:solidFill>
                  <a:srgbClr val="EBEBEB"/>
                </a:solidFill>
                <a:effectLst>
                  <a:outerShdw blurRad="50800" dist="25400" dir="5400000" rotWithShape="0">
                    <a:srgbClr val="000000"/>
                  </a:outerShdw>
                </a:effectLst>
              </a:rPr>
              <a:t>Body Level One</a:t>
            </a:r>
          </a:p>
          <a:p>
            <a:pPr lvl="1">
              <a:defRPr sz="1800">
                <a:solidFill>
                  <a:srgbClr val="000000"/>
                </a:solidFill>
                <a:effectLst/>
              </a:defRPr>
            </a:pPr>
            <a:r>
              <a:rPr sz="1800">
                <a:solidFill>
                  <a:srgbClr val="EBEBEB"/>
                </a:solidFill>
                <a:effectLst>
                  <a:outerShdw blurRad="50800" dist="25400" dir="5400000" rotWithShape="0">
                    <a:srgbClr val="000000"/>
                  </a:outerShdw>
                </a:effectLst>
              </a:rPr>
              <a:t>Body Level Two</a:t>
            </a:r>
          </a:p>
          <a:p>
            <a:pPr lvl="2">
              <a:defRPr sz="1800">
                <a:solidFill>
                  <a:srgbClr val="000000"/>
                </a:solidFill>
                <a:effectLst/>
              </a:defRPr>
            </a:pPr>
            <a:r>
              <a:rPr sz="1800">
                <a:solidFill>
                  <a:srgbClr val="EBEBEB"/>
                </a:solidFill>
                <a:effectLst>
                  <a:outerShdw blurRad="50800" dist="25400" dir="5400000" rotWithShape="0">
                    <a:srgbClr val="000000"/>
                  </a:outerShdw>
                </a:effectLst>
              </a:rPr>
              <a:t>Body Level Three</a:t>
            </a:r>
          </a:p>
          <a:p>
            <a:pPr lvl="3">
              <a:defRPr sz="1800">
                <a:solidFill>
                  <a:srgbClr val="000000"/>
                </a:solidFill>
                <a:effectLst/>
              </a:defRPr>
            </a:pPr>
            <a:r>
              <a:rPr sz="1800">
                <a:solidFill>
                  <a:srgbClr val="EBEBEB"/>
                </a:solidFill>
                <a:effectLst>
                  <a:outerShdw blurRad="50800" dist="25400" dir="5400000" rotWithShape="0">
                    <a:srgbClr val="000000"/>
                  </a:outerShdw>
                </a:effectLst>
              </a:rPr>
              <a:t>Body Level Four</a:t>
            </a:r>
          </a:p>
          <a:p>
            <a:pPr lvl="4">
              <a:defRPr sz="1800">
                <a:solidFill>
                  <a:srgbClr val="000000"/>
                </a:solidFill>
                <a:effectLst/>
              </a:defRPr>
            </a:pPr>
            <a:r>
              <a:rPr sz="1800">
                <a:solidFill>
                  <a:srgbClr val="EBEBEB"/>
                </a:solidFill>
                <a:effectLst>
                  <a:outerShdw blurRad="50800" dist="25400" dir="5400000" rotWithShape="0">
                    <a:srgbClr val="000000"/>
                  </a:outerShdw>
                </a:effectLst>
              </a:rPr>
              <a:t>Body Level Five</a:t>
            </a:r>
          </a:p>
        </p:txBody>
      </p:sp>
    </p:spTree>
    <p:extLst>
      <p:ext uri="{BB962C8B-B14F-4D97-AF65-F5344CB8AC3E}">
        <p14:creationId xmlns:p14="http://schemas.microsoft.com/office/powerpoint/2010/main" val="136119419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b="0">
                <a:solidFill>
                  <a:srgbClr val="000000"/>
                </a:solidFill>
                <a:effectLst/>
              </a:defRPr>
            </a:pPr>
            <a:r>
              <a:rPr sz="3400" b="1">
                <a:solidFill>
                  <a:srgbClr val="FFFFFF"/>
                </a:solidFill>
                <a:effectLst>
                  <a:outerShdw blurRad="50800" dist="25400" dir="5400000" rotWithShape="0">
                    <a:srgbClr val="000000"/>
                  </a:outerShdw>
                </a:effectLst>
              </a:rPr>
              <a:t>Title Text</a:t>
            </a:r>
          </a:p>
        </p:txBody>
      </p:sp>
      <p:sp>
        <p:nvSpPr>
          <p:cNvPr id="22" name="Shape 22"/>
          <p:cNvSpPr>
            <a:spLocks noGrp="1"/>
          </p:cNvSpPr>
          <p:nvPr>
            <p:ph type="body" idx="1"/>
          </p:nvPr>
        </p:nvSpPr>
        <p:spPr>
          <a:xfrm>
            <a:off x="535783" y="1669852"/>
            <a:ext cx="3786188" cy="4786312"/>
          </a:xfrm>
          <a:prstGeom prst="rect">
            <a:avLst/>
          </a:prstGeom>
        </p:spPr>
        <p:txBody>
          <a:bodyPr/>
          <a:lstStyle>
            <a:lvl1pPr marL="180797" indent="-180797">
              <a:spcBef>
                <a:spcPts val="1687"/>
              </a:spcBef>
              <a:buClr>
                <a:srgbClr val="EBEBEB"/>
              </a:buClr>
              <a:defRPr sz="1500"/>
            </a:lvl1pPr>
            <a:lvl2pPr marL="361595" indent="-180797">
              <a:spcBef>
                <a:spcPts val="1687"/>
              </a:spcBef>
              <a:buClr>
                <a:srgbClr val="EBEBEB"/>
              </a:buClr>
              <a:defRPr sz="1500"/>
            </a:lvl2pPr>
            <a:lvl3pPr marL="542393" indent="-180797">
              <a:spcBef>
                <a:spcPts val="1687"/>
              </a:spcBef>
              <a:buClr>
                <a:srgbClr val="EBEBEB"/>
              </a:buClr>
              <a:defRPr sz="1500"/>
            </a:lvl3pPr>
            <a:lvl4pPr marL="723191" indent="-180797">
              <a:spcBef>
                <a:spcPts val="1687"/>
              </a:spcBef>
              <a:buClr>
                <a:srgbClr val="EBEBEB"/>
              </a:buClr>
              <a:defRPr sz="1500"/>
            </a:lvl4pPr>
            <a:lvl5pPr marL="903989" indent="-180797">
              <a:spcBef>
                <a:spcPts val="1687"/>
              </a:spcBef>
              <a:buClr>
                <a:srgbClr val="EBEBEB"/>
              </a:buClr>
              <a:defRPr sz="1500"/>
            </a:lvl5pPr>
          </a:lstStyle>
          <a:p>
            <a:pPr lvl="0">
              <a:defRPr sz="1800">
                <a:solidFill>
                  <a:srgbClr val="000000"/>
                </a:solidFill>
                <a:effectLst/>
              </a:defRPr>
            </a:pPr>
            <a:r>
              <a:rPr sz="1500">
                <a:solidFill>
                  <a:srgbClr val="EBEBEB"/>
                </a:solidFill>
                <a:effectLst>
                  <a:outerShdw blurRad="50800" dist="25400" dir="5400000" rotWithShape="0">
                    <a:srgbClr val="000000"/>
                  </a:outerShdw>
                </a:effectLst>
              </a:rPr>
              <a:t>Body Level One</a:t>
            </a:r>
          </a:p>
          <a:p>
            <a:pPr lvl="1">
              <a:defRPr sz="1800">
                <a:solidFill>
                  <a:srgbClr val="000000"/>
                </a:solidFill>
                <a:effectLst/>
              </a:defRPr>
            </a:pPr>
            <a:r>
              <a:rPr sz="1500">
                <a:solidFill>
                  <a:srgbClr val="EBEBEB"/>
                </a:solidFill>
                <a:effectLst>
                  <a:outerShdw blurRad="50800" dist="25400" dir="5400000" rotWithShape="0">
                    <a:srgbClr val="000000"/>
                  </a:outerShdw>
                </a:effectLst>
              </a:rPr>
              <a:t>Body Level Two</a:t>
            </a:r>
          </a:p>
          <a:p>
            <a:pPr lvl="2">
              <a:defRPr sz="1800">
                <a:solidFill>
                  <a:srgbClr val="000000"/>
                </a:solidFill>
                <a:effectLst/>
              </a:defRPr>
            </a:pPr>
            <a:r>
              <a:rPr sz="1500">
                <a:solidFill>
                  <a:srgbClr val="EBEBEB"/>
                </a:solidFill>
                <a:effectLst>
                  <a:outerShdw blurRad="50800" dist="25400" dir="5400000" rotWithShape="0">
                    <a:srgbClr val="000000"/>
                  </a:outerShdw>
                </a:effectLst>
              </a:rPr>
              <a:t>Body Level Three</a:t>
            </a:r>
          </a:p>
          <a:p>
            <a:pPr lvl="3">
              <a:defRPr sz="1800">
                <a:solidFill>
                  <a:srgbClr val="000000"/>
                </a:solidFill>
                <a:effectLst/>
              </a:defRPr>
            </a:pPr>
            <a:r>
              <a:rPr sz="1500">
                <a:solidFill>
                  <a:srgbClr val="EBEBEB"/>
                </a:solidFill>
                <a:effectLst>
                  <a:outerShdw blurRad="50800" dist="25400" dir="5400000" rotWithShape="0">
                    <a:srgbClr val="000000"/>
                  </a:outerShdw>
                </a:effectLst>
              </a:rPr>
              <a:t>Body Level Four</a:t>
            </a:r>
          </a:p>
          <a:p>
            <a:pPr lvl="4">
              <a:defRPr sz="1800">
                <a:solidFill>
                  <a:srgbClr val="000000"/>
                </a:solidFill>
                <a:effectLst/>
              </a:defRPr>
            </a:pPr>
            <a:r>
              <a:rPr sz="1500">
                <a:solidFill>
                  <a:srgbClr val="EBEBEB"/>
                </a:solidFill>
                <a:effectLst>
                  <a:outerShdw blurRad="50800" dist="25400" dir="5400000" rotWithShape="0">
                    <a:srgbClr val="000000"/>
                  </a:outerShdw>
                </a:effectLst>
              </a:rPr>
              <a:t>Body Level Five</a:t>
            </a:r>
          </a:p>
        </p:txBody>
      </p:sp>
    </p:spTree>
    <p:extLst>
      <p:ext uri="{BB962C8B-B14F-4D97-AF65-F5344CB8AC3E}">
        <p14:creationId xmlns:p14="http://schemas.microsoft.com/office/powerpoint/2010/main" val="334476389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535783" y="678656"/>
            <a:ext cx="8072438" cy="5500688"/>
          </a:xfrm>
          <a:prstGeom prst="rect">
            <a:avLst/>
          </a:prstGeom>
        </p:spPr>
        <p:txBody>
          <a:bodyPr/>
          <a:lstStyle/>
          <a:p>
            <a:pPr lvl="0">
              <a:defRPr sz="1800">
                <a:solidFill>
                  <a:srgbClr val="000000"/>
                </a:solidFill>
                <a:effectLst/>
              </a:defRPr>
            </a:pPr>
            <a:r>
              <a:rPr sz="1800">
                <a:solidFill>
                  <a:srgbClr val="EBEBEB"/>
                </a:solidFill>
                <a:effectLst>
                  <a:outerShdw blurRad="50800" dist="25400" dir="5400000" rotWithShape="0">
                    <a:srgbClr val="000000"/>
                  </a:outerShdw>
                </a:effectLst>
              </a:rPr>
              <a:t>Body Level One</a:t>
            </a:r>
          </a:p>
          <a:p>
            <a:pPr lvl="1">
              <a:defRPr sz="1800">
                <a:solidFill>
                  <a:srgbClr val="000000"/>
                </a:solidFill>
                <a:effectLst/>
              </a:defRPr>
            </a:pPr>
            <a:r>
              <a:rPr sz="1800">
                <a:solidFill>
                  <a:srgbClr val="EBEBEB"/>
                </a:solidFill>
                <a:effectLst>
                  <a:outerShdw blurRad="50800" dist="25400" dir="5400000" rotWithShape="0">
                    <a:srgbClr val="000000"/>
                  </a:outerShdw>
                </a:effectLst>
              </a:rPr>
              <a:t>Body Level Two</a:t>
            </a:r>
          </a:p>
          <a:p>
            <a:pPr lvl="2">
              <a:defRPr sz="1800">
                <a:solidFill>
                  <a:srgbClr val="000000"/>
                </a:solidFill>
                <a:effectLst/>
              </a:defRPr>
            </a:pPr>
            <a:r>
              <a:rPr sz="1800">
                <a:solidFill>
                  <a:srgbClr val="EBEBEB"/>
                </a:solidFill>
                <a:effectLst>
                  <a:outerShdw blurRad="50800" dist="25400" dir="5400000" rotWithShape="0">
                    <a:srgbClr val="000000"/>
                  </a:outerShdw>
                </a:effectLst>
              </a:rPr>
              <a:t>Body Level Three</a:t>
            </a:r>
          </a:p>
          <a:p>
            <a:pPr lvl="3">
              <a:defRPr sz="1800">
                <a:solidFill>
                  <a:srgbClr val="000000"/>
                </a:solidFill>
                <a:effectLst/>
              </a:defRPr>
            </a:pPr>
            <a:r>
              <a:rPr sz="1800">
                <a:solidFill>
                  <a:srgbClr val="EBEBEB"/>
                </a:solidFill>
                <a:effectLst>
                  <a:outerShdw blurRad="50800" dist="25400" dir="5400000" rotWithShape="0">
                    <a:srgbClr val="000000"/>
                  </a:outerShdw>
                </a:effectLst>
              </a:rPr>
              <a:t>Body Level Four</a:t>
            </a:r>
          </a:p>
          <a:p>
            <a:pPr lvl="4">
              <a:defRPr sz="1800">
                <a:solidFill>
                  <a:srgbClr val="000000"/>
                </a:solidFill>
                <a:effectLst/>
              </a:defRPr>
            </a:pPr>
            <a:r>
              <a:rPr sz="1800">
                <a:solidFill>
                  <a:srgbClr val="EBEBEB"/>
                </a:solidFill>
                <a:effectLst>
                  <a:outerShdw blurRad="50800" dist="25400" dir="5400000" rotWithShape="0">
                    <a:srgbClr val="000000"/>
                  </a:outerShdw>
                </a:effectLst>
              </a:rPr>
              <a:t>Body Level Five</a:t>
            </a:r>
          </a:p>
        </p:txBody>
      </p:sp>
    </p:spTree>
    <p:extLst>
      <p:ext uri="{BB962C8B-B14F-4D97-AF65-F5344CB8AC3E}">
        <p14:creationId xmlns:p14="http://schemas.microsoft.com/office/powerpoint/2010/main" val="418529578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96932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50621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92" y="6459788"/>
            <a:ext cx="1854203" cy="365125"/>
          </a:xfrm>
          <a:prstGeom prst="rect">
            <a:avLst/>
          </a:prstGeom>
        </p:spPr>
        <p:txBody>
          <a:bodyPr lIns="68580" tIns="34290" rIns="68580" bIns="34290"/>
          <a:lstStyle/>
          <a:p>
            <a:pPr defTabSz="914400">
              <a:buClr>
                <a:srgbClr val="000000"/>
              </a:buClr>
              <a:buFont typeface="Arial"/>
              <a:buNone/>
            </a:pPr>
            <a:fld id="{EEB35B2E-8B26-4906-B596-9F771668A407}" type="datetimeFigureOut">
              <a:rPr lang="en-US" sz="1400" kern="0">
                <a:solidFill>
                  <a:srgbClr val="000000"/>
                </a:solidFill>
                <a:latin typeface="Arial"/>
                <a:ea typeface="Arial"/>
                <a:cs typeface="Arial"/>
                <a:sym typeface="Arial"/>
              </a:rPr>
              <a:pPr defTabSz="914400">
                <a:buClr>
                  <a:srgbClr val="000000"/>
                </a:buClr>
                <a:buFont typeface="Arial"/>
                <a:buNone/>
              </a:pPr>
              <a:t>2/26/2020</a:t>
            </a:fld>
            <a:endParaRPr lang="en-US" sz="1400" kern="0">
              <a:solidFill>
                <a:srgbClr val="000000"/>
              </a:solidFill>
              <a:latin typeface="Arial"/>
              <a:ea typeface="Arial"/>
              <a:cs typeface="Arial"/>
              <a:sym typeface="Arial"/>
            </a:endParaRPr>
          </a:p>
        </p:txBody>
      </p:sp>
      <p:sp>
        <p:nvSpPr>
          <p:cNvPr id="5" name="Footer Placeholder 4"/>
          <p:cNvSpPr>
            <a:spLocks noGrp="1"/>
          </p:cNvSpPr>
          <p:nvPr>
            <p:ph type="ftr" sz="quarter" idx="11"/>
          </p:nvPr>
        </p:nvSpPr>
        <p:spPr>
          <a:xfrm>
            <a:off x="2764648" y="6459788"/>
            <a:ext cx="3617103" cy="365125"/>
          </a:xfrm>
          <a:prstGeom prst="rect">
            <a:avLst/>
          </a:prstGeom>
        </p:spPr>
        <p:txBody>
          <a:bodyPr lIns="68580" tIns="34290" rIns="68580" bIns="34290"/>
          <a:lstStyle/>
          <a:p>
            <a:pPr defTabSz="914400">
              <a:buClr>
                <a:srgbClr val="000000"/>
              </a:buClr>
              <a:buFont typeface="Arial"/>
              <a:buNone/>
            </a:pPr>
            <a:endParaRPr lang="en-US" sz="1400" kern="0">
              <a:solidFill>
                <a:srgbClr val="000000"/>
              </a:solidFill>
              <a:latin typeface="Arial"/>
              <a:ea typeface="Arial"/>
              <a:cs typeface="Arial"/>
              <a:sym typeface="Arial"/>
            </a:endParaRPr>
          </a:p>
        </p:txBody>
      </p:sp>
      <p:sp>
        <p:nvSpPr>
          <p:cNvPr id="6" name="Slide Number Placeholder 5"/>
          <p:cNvSpPr>
            <a:spLocks noGrp="1"/>
          </p:cNvSpPr>
          <p:nvPr>
            <p:ph type="sldNum" sz="quarter" idx="12"/>
          </p:nvPr>
        </p:nvSpPr>
        <p:spPr>
          <a:xfrm>
            <a:off x="7425348" y="6459788"/>
            <a:ext cx="984019" cy="365125"/>
          </a:xfrm>
          <a:prstGeom prst="rect">
            <a:avLst/>
          </a:prstGeom>
        </p:spPr>
        <p:txBody>
          <a:bodyPr lIns="68580" tIns="34290" rIns="68580" bIns="34290"/>
          <a:lstStyle/>
          <a:p>
            <a:pPr defTabSz="914400">
              <a:buClr>
                <a:srgbClr val="000000"/>
              </a:buClr>
              <a:buFont typeface="Arial"/>
              <a:buNone/>
            </a:pPr>
            <a:fld id="{1D3D2D03-80AB-481E-AEC9-78505948BAAF}" type="slidenum">
              <a:rPr lang="en-US" sz="1400" kern="0">
                <a:solidFill>
                  <a:srgbClr val="000000"/>
                </a:solidFill>
                <a:latin typeface="Arial"/>
                <a:ea typeface="Arial"/>
                <a:cs typeface="Arial"/>
                <a:sym typeface="Arial"/>
              </a:rPr>
              <a:pPr defTabSz="914400">
                <a:buClr>
                  <a:srgbClr val="000000"/>
                </a:buClr>
                <a:buFont typeface="Arial"/>
                <a:buNone/>
              </a:pPr>
              <a:t>‹#›</a:t>
            </a:fld>
            <a:endParaRPr lang="en-US" sz="14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3965405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35783" y="142876"/>
            <a:ext cx="8072438" cy="150911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b="0">
                <a:solidFill>
                  <a:srgbClr val="000000"/>
                </a:solidFill>
                <a:effectLst/>
              </a:defRPr>
            </a:pPr>
            <a:r>
              <a:rPr sz="3400" b="1">
                <a:solidFill>
                  <a:srgbClr val="FFFFFF"/>
                </a:solidFill>
                <a:effectLst>
                  <a:outerShdw blurRad="50800" dist="25400" dir="5400000" rotWithShape="0">
                    <a:srgbClr val="000000"/>
                  </a:outerShdw>
                </a:effectLst>
              </a:rPr>
              <a:t>Title Text</a:t>
            </a:r>
          </a:p>
        </p:txBody>
      </p:sp>
      <p:sp>
        <p:nvSpPr>
          <p:cNvPr id="3" name="Shape 3"/>
          <p:cNvSpPr>
            <a:spLocks noGrp="1"/>
          </p:cNvSpPr>
          <p:nvPr>
            <p:ph type="body" idx="1"/>
          </p:nvPr>
        </p:nvSpPr>
        <p:spPr>
          <a:xfrm>
            <a:off x="535783" y="1696644"/>
            <a:ext cx="8072438" cy="447377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effectLst/>
              </a:defRPr>
            </a:pPr>
            <a:r>
              <a:rPr sz="1800">
                <a:solidFill>
                  <a:srgbClr val="EBEBEB"/>
                </a:solidFill>
                <a:effectLst>
                  <a:outerShdw blurRad="50800" dist="25400" dir="5400000" rotWithShape="0">
                    <a:srgbClr val="000000"/>
                  </a:outerShdw>
                </a:effectLst>
              </a:rPr>
              <a:t>Body Level One</a:t>
            </a:r>
          </a:p>
          <a:p>
            <a:pPr lvl="1">
              <a:defRPr sz="1800">
                <a:solidFill>
                  <a:srgbClr val="000000"/>
                </a:solidFill>
                <a:effectLst/>
              </a:defRPr>
            </a:pPr>
            <a:r>
              <a:rPr sz="1800">
                <a:solidFill>
                  <a:srgbClr val="EBEBEB"/>
                </a:solidFill>
                <a:effectLst>
                  <a:outerShdw blurRad="50800" dist="25400" dir="5400000" rotWithShape="0">
                    <a:srgbClr val="000000"/>
                  </a:outerShdw>
                </a:effectLst>
              </a:rPr>
              <a:t>Body Level Two</a:t>
            </a:r>
          </a:p>
          <a:p>
            <a:pPr lvl="2">
              <a:defRPr sz="1800">
                <a:solidFill>
                  <a:srgbClr val="000000"/>
                </a:solidFill>
                <a:effectLst/>
              </a:defRPr>
            </a:pPr>
            <a:r>
              <a:rPr sz="1800">
                <a:solidFill>
                  <a:srgbClr val="EBEBEB"/>
                </a:solidFill>
                <a:effectLst>
                  <a:outerShdw blurRad="50800" dist="25400" dir="5400000" rotWithShape="0">
                    <a:srgbClr val="000000"/>
                  </a:outerShdw>
                </a:effectLst>
              </a:rPr>
              <a:t>Body Level Three</a:t>
            </a:r>
          </a:p>
          <a:p>
            <a:pPr lvl="3">
              <a:defRPr sz="1800">
                <a:solidFill>
                  <a:srgbClr val="000000"/>
                </a:solidFill>
                <a:effectLst/>
              </a:defRPr>
            </a:pPr>
            <a:r>
              <a:rPr sz="1800">
                <a:solidFill>
                  <a:srgbClr val="EBEBEB"/>
                </a:solidFill>
                <a:effectLst>
                  <a:outerShdw blurRad="50800" dist="25400" dir="5400000" rotWithShape="0">
                    <a:srgbClr val="000000"/>
                  </a:outerShdw>
                </a:effectLst>
              </a:rPr>
              <a:t>Body Level Four</a:t>
            </a:r>
          </a:p>
          <a:p>
            <a:pPr lvl="4">
              <a:defRPr sz="1800">
                <a:solidFill>
                  <a:srgbClr val="000000"/>
                </a:solidFill>
                <a:effectLst/>
              </a:defRPr>
            </a:pPr>
            <a:r>
              <a:rPr sz="1800">
                <a:solidFill>
                  <a:srgbClr val="EBEBEB"/>
                </a:solidFill>
                <a:effectLst>
                  <a:outerShdw blurRad="50800" dist="25400" dir="5400000" rotWithShape="0">
                    <a:srgbClr val="000000"/>
                  </a:outerShdw>
                </a:effectLst>
              </a:rPr>
              <a:t>Body Level Five</a:t>
            </a:r>
          </a:p>
        </p:txBody>
      </p:sp>
    </p:spTree>
    <p:extLst>
      <p:ext uri="{BB962C8B-B14F-4D97-AF65-F5344CB8AC3E}">
        <p14:creationId xmlns:p14="http://schemas.microsoft.com/office/powerpoint/2010/main" val="91090767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med"/>
  <p:txStyles>
    <p:titleStyle>
      <a:lvl1pPr algn="ctr" defTabSz="308027">
        <a:defRPr sz="3400" b="1">
          <a:solidFill>
            <a:srgbClr val="FFFFFF"/>
          </a:solidFill>
          <a:effectLst>
            <a:outerShdw blurRad="50800" dist="25400" dir="5400000" rotWithShape="0">
              <a:srgbClr val="000000"/>
            </a:outerShdw>
          </a:effectLst>
          <a:latin typeface="+mn-lt"/>
          <a:ea typeface="+mn-ea"/>
          <a:cs typeface="+mn-cs"/>
          <a:sym typeface="Helvetica Neue"/>
        </a:defRPr>
      </a:lvl1pPr>
      <a:lvl2pPr indent="120532" algn="ctr" defTabSz="308027">
        <a:defRPr sz="3400" b="1">
          <a:solidFill>
            <a:srgbClr val="FFFFFF"/>
          </a:solidFill>
          <a:effectLst>
            <a:outerShdw blurRad="50800" dist="25400" dir="5400000" rotWithShape="0">
              <a:srgbClr val="000000"/>
            </a:outerShdw>
          </a:effectLst>
          <a:latin typeface="+mn-lt"/>
          <a:ea typeface="+mn-ea"/>
          <a:cs typeface="+mn-cs"/>
          <a:sym typeface="Helvetica Neue"/>
        </a:defRPr>
      </a:lvl2pPr>
      <a:lvl3pPr indent="241064" algn="ctr" defTabSz="308027">
        <a:defRPr sz="3400" b="1">
          <a:solidFill>
            <a:srgbClr val="FFFFFF"/>
          </a:solidFill>
          <a:effectLst>
            <a:outerShdw blurRad="50800" dist="25400" dir="5400000" rotWithShape="0">
              <a:srgbClr val="000000"/>
            </a:outerShdw>
          </a:effectLst>
          <a:latin typeface="+mn-lt"/>
          <a:ea typeface="+mn-ea"/>
          <a:cs typeface="+mn-cs"/>
          <a:sym typeface="Helvetica Neue"/>
        </a:defRPr>
      </a:lvl3pPr>
      <a:lvl4pPr indent="361595" algn="ctr" defTabSz="308027">
        <a:defRPr sz="3400" b="1">
          <a:solidFill>
            <a:srgbClr val="FFFFFF"/>
          </a:solidFill>
          <a:effectLst>
            <a:outerShdw blurRad="50800" dist="25400" dir="5400000" rotWithShape="0">
              <a:srgbClr val="000000"/>
            </a:outerShdw>
          </a:effectLst>
          <a:latin typeface="+mn-lt"/>
          <a:ea typeface="+mn-ea"/>
          <a:cs typeface="+mn-cs"/>
          <a:sym typeface="Helvetica Neue"/>
        </a:defRPr>
      </a:lvl4pPr>
      <a:lvl5pPr indent="482127" algn="ctr" defTabSz="308027">
        <a:defRPr sz="3400" b="1">
          <a:solidFill>
            <a:srgbClr val="FFFFFF"/>
          </a:solidFill>
          <a:effectLst>
            <a:outerShdw blurRad="50800" dist="25400" dir="5400000" rotWithShape="0">
              <a:srgbClr val="000000"/>
            </a:outerShdw>
          </a:effectLst>
          <a:latin typeface="+mn-lt"/>
          <a:ea typeface="+mn-ea"/>
          <a:cs typeface="+mn-cs"/>
          <a:sym typeface="Helvetica Neue"/>
        </a:defRPr>
      </a:lvl5pPr>
      <a:lvl6pPr indent="602659" algn="ctr" defTabSz="308027">
        <a:defRPr sz="3400" b="1">
          <a:solidFill>
            <a:srgbClr val="FFFFFF"/>
          </a:solidFill>
          <a:effectLst>
            <a:outerShdw blurRad="50800" dist="25400" dir="5400000" rotWithShape="0">
              <a:srgbClr val="000000"/>
            </a:outerShdw>
          </a:effectLst>
          <a:latin typeface="+mn-lt"/>
          <a:ea typeface="+mn-ea"/>
          <a:cs typeface="+mn-cs"/>
          <a:sym typeface="Helvetica Neue"/>
        </a:defRPr>
      </a:lvl6pPr>
      <a:lvl7pPr indent="723191" algn="ctr" defTabSz="308027">
        <a:defRPr sz="3400" b="1">
          <a:solidFill>
            <a:srgbClr val="FFFFFF"/>
          </a:solidFill>
          <a:effectLst>
            <a:outerShdw blurRad="50800" dist="25400" dir="5400000" rotWithShape="0">
              <a:srgbClr val="000000"/>
            </a:outerShdw>
          </a:effectLst>
          <a:latin typeface="+mn-lt"/>
          <a:ea typeface="+mn-ea"/>
          <a:cs typeface="+mn-cs"/>
          <a:sym typeface="Helvetica Neue"/>
        </a:defRPr>
      </a:lvl7pPr>
      <a:lvl8pPr indent="843722" algn="ctr" defTabSz="308027">
        <a:defRPr sz="3400" b="1">
          <a:solidFill>
            <a:srgbClr val="FFFFFF"/>
          </a:solidFill>
          <a:effectLst>
            <a:outerShdw blurRad="50800" dist="25400" dir="5400000" rotWithShape="0">
              <a:srgbClr val="000000"/>
            </a:outerShdw>
          </a:effectLst>
          <a:latin typeface="+mn-lt"/>
          <a:ea typeface="+mn-ea"/>
          <a:cs typeface="+mn-cs"/>
          <a:sym typeface="Helvetica Neue"/>
        </a:defRPr>
      </a:lvl8pPr>
      <a:lvl9pPr indent="964254" algn="ctr" defTabSz="308027">
        <a:defRPr sz="3400" b="1">
          <a:solidFill>
            <a:srgbClr val="FFFFFF"/>
          </a:solidFill>
          <a:effectLst>
            <a:outerShdw blurRad="50800" dist="25400" dir="5400000" rotWithShape="0">
              <a:srgbClr val="000000"/>
            </a:outerShdw>
          </a:effectLst>
          <a:latin typeface="+mn-lt"/>
          <a:ea typeface="+mn-ea"/>
          <a:cs typeface="+mn-cs"/>
          <a:sym typeface="Helvetica Neue"/>
        </a:defRPr>
      </a:lvl9pPr>
    </p:titleStyle>
    <p:bodyStyle>
      <a:lvl1pPr marL="214280" indent="-214280" defTabSz="308027">
        <a:spcBef>
          <a:spcPts val="2215"/>
        </a:spcBef>
        <a:buSzPct val="75000"/>
        <a:buChar char="•"/>
        <a:defRPr sz="180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defRPr>
      </a:lvl1pPr>
      <a:lvl2pPr marL="428558" indent="-214280" defTabSz="308027">
        <a:spcBef>
          <a:spcPts val="2215"/>
        </a:spcBef>
        <a:buSzPct val="75000"/>
        <a:buChar char="•"/>
        <a:defRPr sz="180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defRPr>
      </a:lvl2pPr>
      <a:lvl3pPr marL="642836" indent="-214280" defTabSz="308027">
        <a:spcBef>
          <a:spcPts val="2215"/>
        </a:spcBef>
        <a:buSzPct val="75000"/>
        <a:buChar char="•"/>
        <a:defRPr sz="180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defRPr>
      </a:lvl3pPr>
      <a:lvl4pPr marL="857116" indent="-214280" defTabSz="308027">
        <a:spcBef>
          <a:spcPts val="2215"/>
        </a:spcBef>
        <a:buSzPct val="75000"/>
        <a:buChar char="•"/>
        <a:defRPr sz="180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defRPr>
      </a:lvl4pPr>
      <a:lvl5pPr marL="1071393" indent="-214280" defTabSz="308027">
        <a:spcBef>
          <a:spcPts val="2215"/>
        </a:spcBef>
        <a:buSzPct val="75000"/>
        <a:buChar char="•"/>
        <a:defRPr sz="180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defRPr>
      </a:lvl5pPr>
      <a:lvl6pPr marL="1285672" indent="-214280" defTabSz="308027">
        <a:spcBef>
          <a:spcPts val="2215"/>
        </a:spcBef>
        <a:buSzPct val="75000"/>
        <a:buChar char="•"/>
        <a:defRPr sz="180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defRPr>
      </a:lvl6pPr>
      <a:lvl7pPr marL="1499951" indent="-214280" defTabSz="308027">
        <a:spcBef>
          <a:spcPts val="2215"/>
        </a:spcBef>
        <a:buSzPct val="75000"/>
        <a:buChar char="•"/>
        <a:defRPr sz="180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defRPr>
      </a:lvl7pPr>
      <a:lvl8pPr marL="1714232" indent="-214280" defTabSz="308027">
        <a:spcBef>
          <a:spcPts val="2215"/>
        </a:spcBef>
        <a:buSzPct val="75000"/>
        <a:buChar char="•"/>
        <a:defRPr sz="180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defRPr>
      </a:lvl8pPr>
      <a:lvl9pPr marL="1928508" indent="-214280" defTabSz="308027">
        <a:spcBef>
          <a:spcPts val="2215"/>
        </a:spcBef>
        <a:buSzPct val="75000"/>
        <a:buChar char="•"/>
        <a:defRPr sz="180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defRPr>
      </a:lvl9pPr>
    </p:bodyStyle>
    <p:otherStyle>
      <a:lvl1pPr algn="ctr" defTabSz="308027">
        <a:defRPr>
          <a:solidFill>
            <a:schemeClr val="tx1"/>
          </a:solidFill>
          <a:latin typeface="+mn-lt"/>
          <a:ea typeface="+mn-ea"/>
          <a:cs typeface="+mn-cs"/>
          <a:sym typeface="Helvetica Neue"/>
        </a:defRPr>
      </a:lvl1pPr>
      <a:lvl2pPr indent="120532" algn="ctr" defTabSz="308027">
        <a:defRPr>
          <a:solidFill>
            <a:schemeClr val="tx1"/>
          </a:solidFill>
          <a:latin typeface="+mn-lt"/>
          <a:ea typeface="+mn-ea"/>
          <a:cs typeface="+mn-cs"/>
          <a:sym typeface="Helvetica Neue"/>
        </a:defRPr>
      </a:lvl2pPr>
      <a:lvl3pPr indent="241064" algn="ctr" defTabSz="308027">
        <a:defRPr>
          <a:solidFill>
            <a:schemeClr val="tx1"/>
          </a:solidFill>
          <a:latin typeface="+mn-lt"/>
          <a:ea typeface="+mn-ea"/>
          <a:cs typeface="+mn-cs"/>
          <a:sym typeface="Helvetica Neue"/>
        </a:defRPr>
      </a:lvl3pPr>
      <a:lvl4pPr indent="361595" algn="ctr" defTabSz="308027">
        <a:defRPr>
          <a:solidFill>
            <a:schemeClr val="tx1"/>
          </a:solidFill>
          <a:latin typeface="+mn-lt"/>
          <a:ea typeface="+mn-ea"/>
          <a:cs typeface="+mn-cs"/>
          <a:sym typeface="Helvetica Neue"/>
        </a:defRPr>
      </a:lvl4pPr>
      <a:lvl5pPr indent="482127" algn="ctr" defTabSz="308027">
        <a:defRPr>
          <a:solidFill>
            <a:schemeClr val="tx1"/>
          </a:solidFill>
          <a:latin typeface="+mn-lt"/>
          <a:ea typeface="+mn-ea"/>
          <a:cs typeface="+mn-cs"/>
          <a:sym typeface="Helvetica Neue"/>
        </a:defRPr>
      </a:lvl5pPr>
      <a:lvl6pPr indent="602659" algn="ctr" defTabSz="308027">
        <a:defRPr>
          <a:solidFill>
            <a:schemeClr val="tx1"/>
          </a:solidFill>
          <a:latin typeface="+mn-lt"/>
          <a:ea typeface="+mn-ea"/>
          <a:cs typeface="+mn-cs"/>
          <a:sym typeface="Helvetica Neue"/>
        </a:defRPr>
      </a:lvl6pPr>
      <a:lvl7pPr indent="723191" algn="ctr" defTabSz="308027">
        <a:defRPr>
          <a:solidFill>
            <a:schemeClr val="tx1"/>
          </a:solidFill>
          <a:latin typeface="+mn-lt"/>
          <a:ea typeface="+mn-ea"/>
          <a:cs typeface="+mn-cs"/>
          <a:sym typeface="Helvetica Neue"/>
        </a:defRPr>
      </a:lvl7pPr>
      <a:lvl8pPr indent="843722" algn="ctr" defTabSz="308027">
        <a:defRPr>
          <a:solidFill>
            <a:schemeClr val="tx1"/>
          </a:solidFill>
          <a:latin typeface="+mn-lt"/>
          <a:ea typeface="+mn-ea"/>
          <a:cs typeface="+mn-cs"/>
          <a:sym typeface="Helvetica Neue"/>
        </a:defRPr>
      </a:lvl8pPr>
      <a:lvl9pPr indent="964254" algn="ctr" defTabSz="308027">
        <a:defRPr>
          <a:solidFill>
            <a:schemeClr val="tx1"/>
          </a:solidFill>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26.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31.png"/><Relationship Id="rId4" Type="http://schemas.openxmlformats.org/officeDocument/2006/relationships/image" Target="../media/image34.png"/><Relationship Id="rId9"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928467" y="2581422"/>
            <a:ext cx="7540283" cy="1143000"/>
          </a:xfrm>
        </p:spPr>
        <p:txBody>
          <a:bodyPr>
            <a:noAutofit/>
          </a:bodyPr>
          <a:lstStyle/>
          <a:p>
            <a:r>
              <a:rPr lang="en-US" sz="3200" dirty="0"/>
              <a:t>Stroke Outreach to Underserved Communities:</a:t>
            </a:r>
            <a:br>
              <a:rPr lang="en-US" sz="3200" dirty="0"/>
            </a:br>
            <a:r>
              <a:rPr lang="en-US" sz="2400" b="0" i="1" dirty="0"/>
              <a:t>How to make an impact in Black Neighborhoods?</a:t>
            </a:r>
            <a:r>
              <a:rPr lang="en-US" sz="2400" b="0" dirty="0"/>
              <a:t/>
            </a:r>
            <a:br>
              <a:rPr lang="en-US" sz="2400" b="0" dirty="0"/>
            </a:br>
            <a:r>
              <a:rPr lang="en-US" sz="2400" dirty="0"/>
              <a:t/>
            </a:r>
            <a:br>
              <a:rPr lang="en-US" sz="2400" dirty="0"/>
            </a:br>
            <a:r>
              <a:rPr lang="en-US" sz="2400" dirty="0"/>
              <a:t/>
            </a:r>
            <a:br>
              <a:rPr lang="en-US" sz="2400" dirty="0"/>
            </a:br>
            <a:r>
              <a:rPr lang="en-US" sz="2000" b="0" dirty="0">
                <a:latin typeface="Helvetica Neue Light"/>
                <a:cs typeface="Helvetica Neue Light"/>
              </a:rPr>
              <a:t>Olajide Williams MD. MS.</a:t>
            </a:r>
            <a:br>
              <a:rPr lang="en-US" sz="2000" b="0" dirty="0">
                <a:latin typeface="Helvetica Neue Light"/>
                <a:cs typeface="Helvetica Neue Light"/>
              </a:rPr>
            </a:br>
            <a:r>
              <a:rPr lang="en-US" sz="2000" b="0" dirty="0">
                <a:latin typeface="Helvetica Neue Light"/>
                <a:cs typeface="Helvetica Neue Light"/>
              </a:rPr>
              <a:t>Columbia University</a:t>
            </a:r>
            <a:endParaRPr lang="en-US" sz="1800" b="0" dirty="0">
              <a:latin typeface="Helvetica Neue Light"/>
              <a:cs typeface="Helvetica Neue Light"/>
            </a:endParaRPr>
          </a:p>
        </p:txBody>
      </p:sp>
    </p:spTree>
    <p:extLst>
      <p:ext uri="{BB962C8B-B14F-4D97-AF65-F5344CB8AC3E}">
        <p14:creationId xmlns:p14="http://schemas.microsoft.com/office/powerpoint/2010/main" val="117747343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530" y="193979"/>
            <a:ext cx="7686939" cy="1509117"/>
          </a:xfrm>
        </p:spPr>
        <p:txBody>
          <a:bodyPr/>
          <a:lstStyle/>
          <a:p>
            <a:r>
              <a:rPr lang="en-US" dirty="0"/>
              <a:t>Once CAB is established</a:t>
            </a:r>
          </a:p>
        </p:txBody>
      </p:sp>
      <p:sp>
        <p:nvSpPr>
          <p:cNvPr id="3" name="Text Placeholder 2"/>
          <p:cNvSpPr>
            <a:spLocks noGrp="1"/>
          </p:cNvSpPr>
          <p:nvPr>
            <p:ph type="body" idx="1"/>
          </p:nvPr>
        </p:nvSpPr>
        <p:spPr>
          <a:xfrm>
            <a:off x="5055915" y="1703096"/>
            <a:ext cx="4178470" cy="4473773"/>
          </a:xfrm>
        </p:spPr>
        <p:txBody>
          <a:bodyPr>
            <a:normAutofit/>
          </a:bodyPr>
          <a:lstStyle/>
          <a:p>
            <a:r>
              <a:rPr lang="en-US" sz="2800" dirty="0">
                <a:latin typeface="Helvetica Neue Light"/>
                <a:cs typeface="Helvetica Neue Light"/>
              </a:rPr>
              <a:t>Review mission and operating guidelines</a:t>
            </a:r>
          </a:p>
          <a:p>
            <a:r>
              <a:rPr lang="en-US" sz="2800" dirty="0">
                <a:latin typeface="Helvetica Neue Light"/>
                <a:cs typeface="Helvetica Neue Light"/>
              </a:rPr>
              <a:t>Delineate responsibilities and governance</a:t>
            </a:r>
          </a:p>
          <a:p>
            <a:r>
              <a:rPr lang="en-US" sz="2800" dirty="0">
                <a:latin typeface="Helvetica Neue Light"/>
                <a:cs typeface="Helvetica Neue Light"/>
              </a:rPr>
              <a:t>Elect board chairperson at initial meeting</a:t>
            </a:r>
          </a:p>
          <a:p>
            <a:endParaRPr lang="en-US" sz="2800" dirty="0">
              <a:latin typeface="Helvetica Neue Light"/>
              <a:cs typeface="Helvetica Neue Ligh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853" y="2201503"/>
            <a:ext cx="4376827" cy="2917885"/>
          </a:xfrm>
          <a:prstGeom prst="rect">
            <a:avLst/>
          </a:prstGeom>
          <a:ln w="38100" cmpd="sng">
            <a:solidFill>
              <a:srgbClr val="000000"/>
            </a:solidFill>
          </a:ln>
        </p:spPr>
      </p:pic>
    </p:spTree>
    <p:extLst>
      <p:ext uri="{BB962C8B-B14F-4D97-AF65-F5344CB8AC3E}">
        <p14:creationId xmlns:p14="http://schemas.microsoft.com/office/powerpoint/2010/main" val="191849593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68834" y="1859340"/>
            <a:ext cx="3843838" cy="2308324"/>
          </a:xfrm>
          <a:prstGeom prst="rect">
            <a:avLst/>
          </a:prstGeom>
        </p:spPr>
        <p:txBody>
          <a:bodyPr wrap="square">
            <a:spAutoFit/>
          </a:bodyPr>
          <a:lstStyle/>
          <a:p>
            <a:r>
              <a:rPr lang="en-US" sz="2400" dirty="0">
                <a:latin typeface="Helvetica Neue Light"/>
                <a:cs typeface="Helvetica Neue Light"/>
              </a:rPr>
              <a:t>Participants need a safe space to provide honest critiques of the research</a:t>
            </a:r>
          </a:p>
          <a:p>
            <a:endParaRPr lang="en-US" sz="2400" dirty="0">
              <a:latin typeface="Helvetica Neue Light"/>
              <a:cs typeface="Helvetica Neue Light"/>
            </a:endParaRPr>
          </a:p>
          <a:p>
            <a:r>
              <a:rPr lang="en-US" sz="2400" dirty="0">
                <a:latin typeface="Helvetica Neue Light"/>
                <a:cs typeface="Helvetica Neue Light"/>
              </a:rPr>
              <a:t>Members should not be censored or penalized</a:t>
            </a:r>
            <a:r>
              <a:rPr lang="en-US" sz="2400" dirty="0">
                <a:latin typeface="Helvetica Neue Medium"/>
                <a:cs typeface="Helvetica Neue Medium"/>
              </a:rPr>
              <a: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395" y="1859340"/>
            <a:ext cx="5120507" cy="3413671"/>
          </a:xfrm>
          <a:prstGeom prst="rect">
            <a:avLst/>
          </a:prstGeom>
          <a:ln w="57150" cmpd="sng">
            <a:solidFill>
              <a:srgbClr val="000000"/>
            </a:solidFill>
          </a:ln>
        </p:spPr>
      </p:pic>
      <p:sp>
        <p:nvSpPr>
          <p:cNvPr id="6" name="TextBox 5"/>
          <p:cNvSpPr txBox="1"/>
          <p:nvPr/>
        </p:nvSpPr>
        <p:spPr>
          <a:xfrm>
            <a:off x="2038563" y="491949"/>
            <a:ext cx="4708854" cy="6873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800" b="0"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rPr>
              <a:t>Create a Safe Space</a:t>
            </a:r>
          </a:p>
        </p:txBody>
      </p:sp>
    </p:spTree>
    <p:extLst>
      <p:ext uri="{BB962C8B-B14F-4D97-AF65-F5344CB8AC3E}">
        <p14:creationId xmlns:p14="http://schemas.microsoft.com/office/powerpoint/2010/main" val="410713591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04911" y="345896"/>
            <a:ext cx="7540283" cy="1509117"/>
          </a:xfrm>
        </p:spPr>
        <p:txBody>
          <a:bodyPr>
            <a:normAutofit fontScale="90000"/>
          </a:bodyPr>
          <a:lstStyle/>
          <a:p>
            <a:r>
              <a:rPr lang="en-US" sz="4000" dirty="0">
                <a:solidFill>
                  <a:schemeClr val="tx1"/>
                </a:solidFill>
                <a:latin typeface="Helvetica Neue Light"/>
                <a:cs typeface="Helvetica Neue Light"/>
              </a:rPr>
              <a:t>Incorporate team building activities</a:t>
            </a:r>
            <a:r>
              <a:rPr lang="en-US" sz="3600" b="0" dirty="0">
                <a:solidFill>
                  <a:srgbClr val="000000"/>
                </a:solidFill>
                <a:latin typeface="Helvetica Neue Light"/>
                <a:cs typeface="Helvetica Neue Light"/>
              </a:rPr>
              <a:t/>
            </a:r>
            <a:br>
              <a:rPr lang="en-US" sz="3600" b="0" dirty="0">
                <a:solidFill>
                  <a:srgbClr val="000000"/>
                </a:solidFill>
                <a:latin typeface="Helvetica Neue Light"/>
                <a:cs typeface="Helvetica Neue Light"/>
              </a:rPr>
            </a:br>
            <a:endParaRPr lang="en-US" b="0" dirty="0">
              <a:solidFill>
                <a:srgbClr val="00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9715" y="2042369"/>
            <a:ext cx="4160249" cy="2773499"/>
          </a:xfrm>
          <a:prstGeom prst="rect">
            <a:avLst/>
          </a:prstGeom>
          <a:ln w="38100" cmpd="sng">
            <a:solidFill>
              <a:srgbClr val="000000"/>
            </a:solidFill>
          </a:ln>
        </p:spPr>
      </p:pic>
      <p:pic>
        <p:nvPicPr>
          <p:cNvPr id="7" name="Content Placeholder 3"/>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036" y="2042369"/>
            <a:ext cx="4160249" cy="2773262"/>
          </a:xfrm>
          <a:prstGeom prst="rect">
            <a:avLst/>
          </a:prstGeom>
          <a:ln w="38100" cmpd="sng">
            <a:solidFill>
              <a:srgbClr val="000000"/>
            </a:solidFill>
          </a:ln>
        </p:spPr>
      </p:pic>
    </p:spTree>
    <p:extLst>
      <p:ext uri="{BB962C8B-B14F-4D97-AF65-F5344CB8AC3E}">
        <p14:creationId xmlns:p14="http://schemas.microsoft.com/office/powerpoint/2010/main" val="414735116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197" y="386008"/>
            <a:ext cx="7193637" cy="1509117"/>
          </a:xfrm>
        </p:spPr>
        <p:txBody>
          <a:bodyPr/>
          <a:lstStyle/>
          <a:p>
            <a:r>
              <a:rPr lang="en-US" dirty="0"/>
              <a:t>Example of CAB Responsibilities</a:t>
            </a:r>
          </a:p>
        </p:txBody>
      </p:sp>
      <p:sp>
        <p:nvSpPr>
          <p:cNvPr id="3" name="Text Placeholder 2"/>
          <p:cNvSpPr>
            <a:spLocks noGrp="1"/>
          </p:cNvSpPr>
          <p:nvPr>
            <p:ph type="body" idx="1"/>
          </p:nvPr>
        </p:nvSpPr>
        <p:spPr>
          <a:xfrm>
            <a:off x="4137963" y="2149445"/>
            <a:ext cx="4982948" cy="5587999"/>
          </a:xfrm>
        </p:spPr>
        <p:txBody>
          <a:bodyPr>
            <a:normAutofit/>
          </a:bodyPr>
          <a:lstStyle/>
          <a:p>
            <a:endParaRPr lang="en-US" dirty="0"/>
          </a:p>
          <a:p>
            <a:r>
              <a:rPr lang="en-US" sz="2400" dirty="0">
                <a:latin typeface="Helvetica Neue Light"/>
                <a:cs typeface="Helvetica Neue Light"/>
              </a:rPr>
              <a:t>Voice concerns from the communities and study participants. </a:t>
            </a:r>
          </a:p>
          <a:p>
            <a:r>
              <a:rPr lang="en-US" sz="2400" dirty="0">
                <a:solidFill>
                  <a:schemeClr val="tx1"/>
                </a:solidFill>
                <a:latin typeface="Helvetica Neue Light"/>
                <a:cs typeface="Helvetica Neue Light"/>
              </a:rPr>
              <a:t>Assist in the development and implementation of community education and outreach activities </a:t>
            </a:r>
          </a:p>
          <a:p>
            <a:r>
              <a:rPr lang="en-US" sz="2400" dirty="0">
                <a:latin typeface="Helvetica Neue Light"/>
                <a:cs typeface="Helvetica Neue Light"/>
              </a:rPr>
              <a:t>Advise research team on the development of informed consent forms and other study related documents. </a:t>
            </a:r>
          </a:p>
          <a:p>
            <a:endParaRPr lang="en-US" dirty="0"/>
          </a:p>
          <a:p>
            <a:endParaRPr lang="en-US" dirty="0"/>
          </a:p>
          <a:p>
            <a:endParaRPr lang="en-US" dirty="0"/>
          </a:p>
          <a:p>
            <a:endParaRPr lang="en-US" dirty="0"/>
          </a:p>
        </p:txBody>
      </p:sp>
      <p:pic>
        <p:nvPicPr>
          <p:cNvPr id="4" name="Picture 3" descr="Screen Shot 2018-04-22 at 8.29.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822" y="2271142"/>
            <a:ext cx="3492500" cy="3695700"/>
          </a:xfrm>
          <a:prstGeom prst="rect">
            <a:avLst/>
          </a:prstGeom>
          <a:ln w="57150" cmpd="sng">
            <a:solidFill>
              <a:srgbClr val="000000"/>
            </a:solidFill>
          </a:ln>
        </p:spPr>
      </p:pic>
    </p:spTree>
    <p:extLst>
      <p:ext uri="{BB962C8B-B14F-4D97-AF65-F5344CB8AC3E}">
        <p14:creationId xmlns:p14="http://schemas.microsoft.com/office/powerpoint/2010/main" val="322347160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7" name="Google Shape;169;p24">
            <a:extLst>
              <a:ext uri="{FF2B5EF4-FFF2-40B4-BE49-F238E27FC236}">
                <a16:creationId xmlns:a16="http://schemas.microsoft.com/office/drawing/2014/main" id="{38154EB6-36BE-B746-9973-0FF5BCA329DC}"/>
              </a:ext>
            </a:extLst>
          </p:cNvPr>
          <p:cNvPicPr preferRelativeResize="0"/>
          <p:nvPr/>
        </p:nvPicPr>
        <p:blipFill>
          <a:blip r:embed="rId3">
            <a:alphaModFix/>
          </a:blip>
          <a:stretch>
            <a:fillRect/>
          </a:stretch>
        </p:blipFill>
        <p:spPr>
          <a:xfrm>
            <a:off x="3967226" y="713558"/>
            <a:ext cx="5143500" cy="5143500"/>
          </a:xfrm>
          <a:prstGeom prst="rect">
            <a:avLst/>
          </a:prstGeom>
          <a:noFill/>
          <a:ln>
            <a:noFill/>
          </a:ln>
        </p:spPr>
      </p:pic>
      <p:sp>
        <p:nvSpPr>
          <p:cNvPr id="6" name="Google Shape;134;p20">
            <a:extLst>
              <a:ext uri="{FF2B5EF4-FFF2-40B4-BE49-F238E27FC236}">
                <a16:creationId xmlns:a16="http://schemas.microsoft.com/office/drawing/2014/main" id="{20F0B9F7-069E-E443-96C8-7FDDD56E7668}"/>
              </a:ext>
            </a:extLst>
          </p:cNvPr>
          <p:cNvSpPr txBox="1"/>
          <p:nvPr/>
        </p:nvSpPr>
        <p:spPr>
          <a:xfrm>
            <a:off x="296745" y="1358445"/>
            <a:ext cx="4538726" cy="3746004"/>
          </a:xfrm>
          <a:prstGeom prst="rect">
            <a:avLst/>
          </a:prstGeom>
          <a:noFill/>
          <a:ln>
            <a:noFill/>
          </a:ln>
        </p:spPr>
        <p:txBody>
          <a:bodyPr spcFirstLastPara="1" wrap="square" lIns="91425" tIns="91425" rIns="91425" bIns="91425" anchor="t" anchorCtr="0">
            <a:noAutofit/>
          </a:bodyPr>
          <a:lstStyle/>
          <a:p>
            <a:r>
              <a:rPr lang="en" sz="2800" dirty="0">
                <a:solidFill>
                  <a:schemeClr val="tx2">
                    <a:lumMod val="20000"/>
                    <a:lumOff val="80000"/>
                  </a:schemeClr>
                </a:solidFill>
                <a:latin typeface="+mj-lt"/>
                <a:ea typeface="Montserrat ExtraBold"/>
                <a:cs typeface="Montserrat ExtraBold"/>
                <a:sym typeface="Montserrat ExtraBold"/>
              </a:rPr>
              <a:t>MULTISENSORY</a:t>
            </a:r>
          </a:p>
          <a:p>
            <a:r>
              <a:rPr lang="en" sz="2800" dirty="0">
                <a:solidFill>
                  <a:schemeClr val="tx2">
                    <a:lumMod val="20000"/>
                    <a:lumOff val="80000"/>
                  </a:schemeClr>
                </a:solidFill>
                <a:latin typeface="+mj-lt"/>
                <a:ea typeface="Montserrat ExtraBold"/>
                <a:cs typeface="Montserrat ExtraBold"/>
                <a:sym typeface="Montserrat ExtraBold"/>
              </a:rPr>
              <a:t>MULTILEVEL HEALTH</a:t>
            </a:r>
          </a:p>
          <a:p>
            <a:r>
              <a:rPr lang="en" sz="2800" dirty="0">
                <a:solidFill>
                  <a:schemeClr val="tx2">
                    <a:lumMod val="20000"/>
                    <a:lumOff val="80000"/>
                  </a:schemeClr>
                </a:solidFill>
                <a:latin typeface="+mj-lt"/>
                <a:ea typeface="Montserrat ExtraBold"/>
                <a:cs typeface="Montserrat ExtraBold"/>
                <a:sym typeface="Montserrat ExtraBold"/>
              </a:rPr>
              <a:t>EDUCATION MODEL</a:t>
            </a:r>
          </a:p>
          <a:p>
            <a:r>
              <a:rPr lang="en" sz="2000" i="1" dirty="0">
                <a:solidFill>
                  <a:schemeClr val="tx2">
                    <a:lumMod val="20000"/>
                    <a:lumOff val="80000"/>
                  </a:schemeClr>
                </a:solidFill>
                <a:latin typeface="+mj-lt"/>
                <a:ea typeface="Montserrat ExtraBold"/>
                <a:cs typeface="Montserrat ExtraBold"/>
                <a:sym typeface="Montserrat ExtraBold"/>
              </a:rPr>
              <a:t>For </a:t>
            </a:r>
            <a:r>
              <a:rPr lang="en-US" sz="2000" i="1" dirty="0">
                <a:solidFill>
                  <a:schemeClr val="tx2">
                    <a:lumMod val="20000"/>
                    <a:lumOff val="80000"/>
                  </a:schemeClr>
                </a:solidFill>
                <a:latin typeface="+mj-lt"/>
                <a:ea typeface="Montserrat ExtraBold"/>
                <a:cs typeface="Montserrat ExtraBold"/>
                <a:sym typeface="Montserrat ExtraBold"/>
              </a:rPr>
              <a:t>Behavioral</a:t>
            </a:r>
            <a:r>
              <a:rPr lang="en" sz="2000" i="1" dirty="0">
                <a:solidFill>
                  <a:schemeClr val="tx2">
                    <a:lumMod val="20000"/>
                    <a:lumOff val="80000"/>
                  </a:schemeClr>
                </a:solidFill>
                <a:latin typeface="+mj-lt"/>
                <a:ea typeface="Montserrat ExtraBold"/>
                <a:cs typeface="Montserrat ExtraBold"/>
                <a:sym typeface="Montserrat ExtraBold"/>
              </a:rPr>
              <a:t> Interventions</a:t>
            </a:r>
          </a:p>
          <a:p>
            <a:endParaRPr lang="en" sz="2800" dirty="0">
              <a:solidFill>
                <a:schemeClr val="bg1"/>
              </a:solidFill>
              <a:latin typeface="Montserrat ExtraBold"/>
              <a:ea typeface="Montserrat ExtraBold"/>
              <a:cs typeface="Montserrat ExtraBold"/>
              <a:sym typeface="Montserrat ExtraBold"/>
            </a:endParaRPr>
          </a:p>
        </p:txBody>
      </p:sp>
      <p:pic>
        <p:nvPicPr>
          <p:cNvPr id="3" name="Picture 2">
            <a:extLst>
              <a:ext uri="{FF2B5EF4-FFF2-40B4-BE49-F238E27FC236}">
                <a16:creationId xmlns:a16="http://schemas.microsoft.com/office/drawing/2014/main" id="{6BC9C4C8-A846-FA42-A77E-D0B669B438C4}"/>
              </a:ext>
            </a:extLst>
          </p:cNvPr>
          <p:cNvPicPr>
            <a:picLocks noChangeAspect="1"/>
          </p:cNvPicPr>
          <p:nvPr/>
        </p:nvPicPr>
        <p:blipFill>
          <a:blip r:embed="rId4"/>
          <a:stretch>
            <a:fillRect/>
          </a:stretch>
        </p:blipFill>
        <p:spPr>
          <a:xfrm>
            <a:off x="445252" y="3285308"/>
            <a:ext cx="3373468" cy="1384550"/>
          </a:xfrm>
          <a:prstGeom prst="rect">
            <a:avLst/>
          </a:prstGeom>
          <a:ln w="38100">
            <a:solidFill>
              <a:schemeClr val="tx1"/>
            </a:solidFill>
          </a:ln>
        </p:spPr>
      </p:pic>
      <p:sp>
        <p:nvSpPr>
          <p:cNvPr id="2" name="TextBox 1">
            <a:extLst>
              <a:ext uri="{FF2B5EF4-FFF2-40B4-BE49-F238E27FC236}">
                <a16:creationId xmlns:a16="http://schemas.microsoft.com/office/drawing/2014/main" id="{5E364B37-4B52-0F40-99DF-4DF06B05F50C}"/>
              </a:ext>
            </a:extLst>
          </p:cNvPr>
          <p:cNvSpPr txBox="1"/>
          <p:nvPr/>
        </p:nvSpPr>
        <p:spPr>
          <a:xfrm>
            <a:off x="296745" y="446818"/>
            <a:ext cx="4233531"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chemeClr val="accent4"/>
                </a:solidFill>
                <a:effectLst>
                  <a:outerShdw blurRad="50800" dist="25400" dir="5400000" rotWithShape="0">
                    <a:srgbClr val="000000"/>
                  </a:outerShdw>
                </a:effectLst>
                <a:uFillTx/>
                <a:latin typeface="Helvetica Neue Medium"/>
                <a:ea typeface="Helvetica Neue Medium"/>
                <a:cs typeface="Helvetica Neue Medium"/>
                <a:sym typeface="Helvetica Neue Medium"/>
              </a:rPr>
              <a:t>Developing Interventions</a:t>
            </a:r>
          </a:p>
        </p:txBody>
      </p:sp>
    </p:spTree>
    <p:extLst>
      <p:ext uri="{BB962C8B-B14F-4D97-AF65-F5344CB8AC3E}">
        <p14:creationId xmlns:p14="http://schemas.microsoft.com/office/powerpoint/2010/main" val="3508182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2D08FE9-2832-3142-BC2F-D5C038E98E12}"/>
              </a:ext>
            </a:extLst>
          </p:cNvPr>
          <p:cNvGraphicFramePr>
            <a:graphicFrameLocks noGrp="1"/>
          </p:cNvGraphicFramePr>
          <p:nvPr>
            <p:extLst>
              <p:ext uri="{D42A27DB-BD31-4B8C-83A1-F6EECF244321}">
                <p14:modId xmlns:p14="http://schemas.microsoft.com/office/powerpoint/2010/main" val="3795459157"/>
              </p:ext>
            </p:extLst>
          </p:nvPr>
        </p:nvGraphicFramePr>
        <p:xfrm>
          <a:off x="248194" y="1643380"/>
          <a:ext cx="8438605" cy="4779615"/>
        </p:xfrm>
        <a:graphic>
          <a:graphicData uri="http://schemas.openxmlformats.org/drawingml/2006/table">
            <a:tbl>
              <a:tblPr firstRow="1" bandRow="1">
                <a:tableStyleId>{5C22544A-7EE6-4342-B048-85BDC9FD1C3A}</a:tableStyleId>
              </a:tblPr>
              <a:tblGrid>
                <a:gridCol w="1687721">
                  <a:extLst>
                    <a:ext uri="{9D8B030D-6E8A-4147-A177-3AD203B41FA5}">
                      <a16:colId xmlns:a16="http://schemas.microsoft.com/office/drawing/2014/main" val="1384019223"/>
                    </a:ext>
                  </a:extLst>
                </a:gridCol>
                <a:gridCol w="1687721">
                  <a:extLst>
                    <a:ext uri="{9D8B030D-6E8A-4147-A177-3AD203B41FA5}">
                      <a16:colId xmlns:a16="http://schemas.microsoft.com/office/drawing/2014/main" val="1761061638"/>
                    </a:ext>
                  </a:extLst>
                </a:gridCol>
                <a:gridCol w="1687721">
                  <a:extLst>
                    <a:ext uri="{9D8B030D-6E8A-4147-A177-3AD203B41FA5}">
                      <a16:colId xmlns:a16="http://schemas.microsoft.com/office/drawing/2014/main" val="3605884337"/>
                    </a:ext>
                  </a:extLst>
                </a:gridCol>
                <a:gridCol w="1687721">
                  <a:extLst>
                    <a:ext uri="{9D8B030D-6E8A-4147-A177-3AD203B41FA5}">
                      <a16:colId xmlns:a16="http://schemas.microsoft.com/office/drawing/2014/main" val="2994008731"/>
                    </a:ext>
                  </a:extLst>
                </a:gridCol>
                <a:gridCol w="1687721">
                  <a:extLst>
                    <a:ext uri="{9D8B030D-6E8A-4147-A177-3AD203B41FA5}">
                      <a16:colId xmlns:a16="http://schemas.microsoft.com/office/drawing/2014/main" val="285757957"/>
                    </a:ext>
                  </a:extLst>
                </a:gridCol>
              </a:tblGrid>
              <a:tr h="1030575">
                <a:tc>
                  <a:txBody>
                    <a:bodyPr/>
                    <a:lstStyle/>
                    <a:p>
                      <a:r>
                        <a:rPr lang="en-US" sz="1800" b="1" i="0" dirty="0">
                          <a:solidFill>
                            <a:schemeClr val="bg2"/>
                          </a:solidFill>
                          <a:latin typeface="+mj-lt"/>
                          <a:ea typeface="Helvetica Neue" panose="02000503000000020004" pitchFamily="2" charset="0"/>
                          <a:cs typeface="Helvetica Neue" panose="02000503000000020004" pitchFamily="2" charset="0"/>
                        </a:rPr>
                        <a:t>Domains</a:t>
                      </a:r>
                    </a:p>
                  </a:txBody>
                  <a:tcPr>
                    <a:solidFill>
                      <a:schemeClr val="accent1">
                        <a:lumMod val="60000"/>
                        <a:lumOff val="40000"/>
                      </a:schemeClr>
                    </a:solidFill>
                  </a:tcPr>
                </a:tc>
                <a:tc>
                  <a:txBody>
                    <a:bodyPr/>
                    <a:lstStyle/>
                    <a:p>
                      <a:r>
                        <a:rPr lang="en-US" sz="1800" b="1" i="0" dirty="0">
                          <a:solidFill>
                            <a:schemeClr val="bg2"/>
                          </a:solidFill>
                          <a:latin typeface="+mj-lt"/>
                          <a:ea typeface="Helvetica Neue" panose="02000503000000020004" pitchFamily="2" charset="0"/>
                          <a:cs typeface="Helvetica Neue" panose="02000503000000020004" pitchFamily="2" charset="0"/>
                        </a:rPr>
                        <a:t>Subdomains</a:t>
                      </a:r>
                    </a:p>
                  </a:txBody>
                  <a:tcPr>
                    <a:solidFill>
                      <a:schemeClr val="accent1">
                        <a:lumMod val="60000"/>
                        <a:lumOff val="40000"/>
                      </a:schemeClr>
                    </a:solidFill>
                  </a:tcPr>
                </a:tc>
                <a:tc>
                  <a:txBody>
                    <a:bodyPr/>
                    <a:lstStyle/>
                    <a:p>
                      <a:r>
                        <a:rPr lang="en-US" sz="1800" b="1" i="0" dirty="0">
                          <a:solidFill>
                            <a:schemeClr val="bg2"/>
                          </a:solidFill>
                          <a:latin typeface="+mj-lt"/>
                          <a:ea typeface="Helvetica Neue" panose="02000503000000020004" pitchFamily="2" charset="0"/>
                          <a:cs typeface="Helvetica Neue" panose="02000503000000020004" pitchFamily="2" charset="0"/>
                        </a:rPr>
                        <a:t>Examples</a:t>
                      </a:r>
                    </a:p>
                  </a:txBody>
                  <a:tcPr>
                    <a:solidFill>
                      <a:schemeClr val="accent1">
                        <a:lumMod val="60000"/>
                        <a:lumOff val="40000"/>
                      </a:schemeClr>
                    </a:solidFill>
                  </a:tcPr>
                </a:tc>
                <a:tc>
                  <a:txBody>
                    <a:bodyPr/>
                    <a:lstStyle/>
                    <a:p>
                      <a:r>
                        <a:rPr lang="en-US" sz="1800" b="1" i="0" dirty="0">
                          <a:solidFill>
                            <a:schemeClr val="bg2"/>
                          </a:solidFill>
                          <a:latin typeface="+mj-lt"/>
                          <a:ea typeface="Helvetica Neue" panose="02000503000000020004" pitchFamily="2" charset="0"/>
                          <a:cs typeface="Helvetica Neue" panose="02000503000000020004" pitchFamily="2" charset="0"/>
                        </a:rPr>
                        <a:t>Functions</a:t>
                      </a:r>
                    </a:p>
                  </a:txBody>
                  <a:tcPr>
                    <a:solidFill>
                      <a:schemeClr val="accent1">
                        <a:lumMod val="60000"/>
                        <a:lumOff val="40000"/>
                      </a:schemeClr>
                    </a:solidFill>
                  </a:tcPr>
                </a:tc>
                <a:tc>
                  <a:txBody>
                    <a:bodyPr/>
                    <a:lstStyle/>
                    <a:p>
                      <a:r>
                        <a:rPr lang="en-US" sz="1800" b="1" i="0" dirty="0">
                          <a:solidFill>
                            <a:schemeClr val="bg2"/>
                          </a:solidFill>
                          <a:latin typeface="+mj-lt"/>
                          <a:ea typeface="Helvetica Neue" panose="02000503000000020004" pitchFamily="2" charset="0"/>
                          <a:cs typeface="Helvetica Neue" panose="02000503000000020004" pitchFamily="2" charset="0"/>
                        </a:rPr>
                        <a:t>SEM</a:t>
                      </a:r>
                    </a:p>
                  </a:txBody>
                  <a:tcPr>
                    <a:solidFill>
                      <a:schemeClr val="accent1">
                        <a:lumMod val="60000"/>
                        <a:lumOff val="40000"/>
                      </a:schemeClr>
                    </a:solidFill>
                  </a:tcPr>
                </a:tc>
                <a:extLst>
                  <a:ext uri="{0D108BD9-81ED-4DB2-BD59-A6C34878D82A}">
                    <a16:rowId xmlns:a16="http://schemas.microsoft.com/office/drawing/2014/main" val="1497986761"/>
                  </a:ext>
                </a:extLst>
              </a:tr>
              <a:tr h="1030575">
                <a:tc>
                  <a:txBody>
                    <a:bodyPr/>
                    <a:lstStyle/>
                    <a:p>
                      <a:r>
                        <a:rPr lang="en-US" sz="1800" b="1" i="0" dirty="0">
                          <a:solidFill>
                            <a:schemeClr val="bg2"/>
                          </a:solidFill>
                          <a:latin typeface="+mj-lt"/>
                          <a:ea typeface="Helvetica Neue" panose="02000503000000020004" pitchFamily="2" charset="0"/>
                          <a:cs typeface="Helvetica Neue" panose="02000503000000020004" pitchFamily="2" charset="0"/>
                        </a:rPr>
                        <a:t>Art</a:t>
                      </a:r>
                    </a:p>
                  </a:txBody>
                  <a:tcPr>
                    <a:solidFill>
                      <a:schemeClr val="accent1">
                        <a:lumMod val="60000"/>
                        <a:lumOff val="40000"/>
                      </a:schemeClr>
                    </a:solidFill>
                  </a:tcPr>
                </a:tc>
                <a:tc>
                  <a:txBody>
                    <a:bodyPr/>
                    <a:lstStyle/>
                    <a:p>
                      <a:r>
                        <a:rPr lang="en-US" b="0" i="0" dirty="0">
                          <a:solidFill>
                            <a:schemeClr val="bg2"/>
                          </a:solidFill>
                          <a:latin typeface="+mj-lt"/>
                          <a:ea typeface="Helvetica Neue Light" panose="02000403000000020004" pitchFamily="2" charset="0"/>
                        </a:rPr>
                        <a:t>Aesthetics</a:t>
                      </a:r>
                    </a:p>
                    <a:p>
                      <a:r>
                        <a:rPr lang="en-US" b="0" i="0" dirty="0">
                          <a:solidFill>
                            <a:schemeClr val="bg2"/>
                          </a:solidFill>
                          <a:latin typeface="+mj-lt"/>
                          <a:ea typeface="Helvetica Neue Light" panose="02000403000000020004" pitchFamily="2" charset="0"/>
                        </a:rPr>
                        <a:t>Multisensory</a:t>
                      </a:r>
                    </a:p>
                  </a:txBody>
                  <a:tcPr>
                    <a:solidFill>
                      <a:schemeClr val="accent1">
                        <a:lumMod val="60000"/>
                        <a:lumOff val="40000"/>
                      </a:schemeClr>
                    </a:solidFill>
                  </a:tcPr>
                </a:tc>
                <a:tc>
                  <a:txBody>
                    <a:bodyPr/>
                    <a:lstStyle/>
                    <a:p>
                      <a:r>
                        <a:rPr lang="en-US" b="0" i="0" dirty="0">
                          <a:solidFill>
                            <a:schemeClr val="bg2"/>
                          </a:solidFill>
                          <a:latin typeface="+mj-lt"/>
                          <a:ea typeface="Helvetica Neue Light" panose="02000403000000020004" pitchFamily="2" charset="0"/>
                        </a:rPr>
                        <a:t>Music</a:t>
                      </a:r>
                    </a:p>
                    <a:p>
                      <a:r>
                        <a:rPr lang="en-US" b="0" i="0" dirty="0">
                          <a:solidFill>
                            <a:schemeClr val="bg2"/>
                          </a:solidFill>
                          <a:latin typeface="+mj-lt"/>
                          <a:ea typeface="Helvetica Neue Light" panose="02000403000000020004" pitchFamily="2" charset="0"/>
                        </a:rPr>
                        <a:t>Storytelling</a:t>
                      </a:r>
                    </a:p>
                    <a:p>
                      <a:r>
                        <a:rPr lang="en-US" b="0" i="0" dirty="0">
                          <a:solidFill>
                            <a:schemeClr val="bg2"/>
                          </a:solidFill>
                          <a:latin typeface="+mj-lt"/>
                          <a:ea typeface="Helvetica Neue Light" panose="02000403000000020004" pitchFamily="2" charset="0"/>
                        </a:rPr>
                        <a:t>Gamification</a:t>
                      </a:r>
                    </a:p>
                    <a:p>
                      <a:r>
                        <a:rPr lang="en-US" b="0" i="0" dirty="0">
                          <a:solidFill>
                            <a:schemeClr val="bg2"/>
                          </a:solidFill>
                          <a:latin typeface="+mj-lt"/>
                          <a:ea typeface="Helvetica Neue Light" panose="02000403000000020004" pitchFamily="2" charset="0"/>
                        </a:rPr>
                        <a:t>Video/Animation</a:t>
                      </a:r>
                    </a:p>
                  </a:txBody>
                  <a:tcPr>
                    <a:solidFill>
                      <a:schemeClr val="accent1">
                        <a:lumMod val="60000"/>
                        <a:lumOff val="40000"/>
                      </a:schemeClr>
                    </a:solidFill>
                  </a:tcPr>
                </a:tc>
                <a:tc>
                  <a:txBody>
                    <a:bodyPr/>
                    <a:lstStyle/>
                    <a:p>
                      <a:r>
                        <a:rPr lang="en-US" b="0" i="0" dirty="0">
                          <a:solidFill>
                            <a:schemeClr val="bg2"/>
                          </a:solidFill>
                          <a:latin typeface="+mj-lt"/>
                          <a:ea typeface="Helvetica Neue Light" panose="02000403000000020004" pitchFamily="2" charset="0"/>
                        </a:rPr>
                        <a:t>Attention</a:t>
                      </a:r>
                    </a:p>
                    <a:p>
                      <a:r>
                        <a:rPr lang="en-US" b="0" i="0" dirty="0">
                          <a:solidFill>
                            <a:schemeClr val="bg2"/>
                          </a:solidFill>
                          <a:latin typeface="+mj-lt"/>
                          <a:ea typeface="Helvetica Neue Light" panose="02000403000000020004" pitchFamily="2" charset="0"/>
                        </a:rPr>
                        <a:t>Immersion</a:t>
                      </a:r>
                    </a:p>
                    <a:p>
                      <a:r>
                        <a:rPr lang="en-US" b="0" i="0" dirty="0">
                          <a:solidFill>
                            <a:schemeClr val="bg2"/>
                          </a:solidFill>
                          <a:latin typeface="+mj-lt"/>
                          <a:ea typeface="Helvetica Neue Light" panose="02000403000000020004" pitchFamily="2" charset="0"/>
                        </a:rPr>
                        <a:t>Motivation</a:t>
                      </a:r>
                    </a:p>
                    <a:p>
                      <a:r>
                        <a:rPr lang="en-US" b="0" i="0" dirty="0">
                          <a:solidFill>
                            <a:schemeClr val="bg2"/>
                          </a:solidFill>
                          <a:latin typeface="+mj-lt"/>
                          <a:ea typeface="Helvetica Neue Light" panose="02000403000000020004" pitchFamily="2" charset="0"/>
                        </a:rPr>
                        <a:t>Literacy barriers</a:t>
                      </a:r>
                    </a:p>
                    <a:p>
                      <a:r>
                        <a:rPr lang="en-US" b="0" i="0" dirty="0">
                          <a:solidFill>
                            <a:schemeClr val="bg2"/>
                          </a:solidFill>
                          <a:latin typeface="+mj-lt"/>
                          <a:ea typeface="Helvetica Neue Light" panose="02000403000000020004" pitchFamily="2" charset="0"/>
                        </a:rPr>
                        <a:t>Learning</a:t>
                      </a:r>
                    </a:p>
                  </a:txBody>
                  <a:tcPr>
                    <a:solidFill>
                      <a:schemeClr val="accent1">
                        <a:lumMod val="60000"/>
                        <a:lumOff val="40000"/>
                      </a:schemeClr>
                    </a:solidFill>
                  </a:tcPr>
                </a:tc>
                <a:tc>
                  <a:txBody>
                    <a:bodyPr/>
                    <a:lstStyle/>
                    <a:p>
                      <a:r>
                        <a:rPr lang="en-US" b="0" i="0" dirty="0">
                          <a:solidFill>
                            <a:schemeClr val="bg2"/>
                          </a:solidFill>
                          <a:latin typeface="+mj-lt"/>
                          <a:ea typeface="Helvetica Neue Light" panose="02000403000000020004" pitchFamily="2" charset="0"/>
                        </a:rPr>
                        <a:t>Individual</a:t>
                      </a:r>
                    </a:p>
                    <a:p>
                      <a:r>
                        <a:rPr lang="en-US" b="0" i="0" dirty="0">
                          <a:solidFill>
                            <a:schemeClr val="bg2"/>
                          </a:solidFill>
                          <a:latin typeface="+mj-lt"/>
                          <a:ea typeface="Helvetica Neue Light" panose="02000403000000020004" pitchFamily="2" charset="0"/>
                        </a:rPr>
                        <a:t>Interpersonal</a:t>
                      </a:r>
                    </a:p>
                  </a:txBody>
                  <a:tcPr>
                    <a:solidFill>
                      <a:schemeClr val="accent1">
                        <a:lumMod val="60000"/>
                        <a:lumOff val="40000"/>
                      </a:schemeClr>
                    </a:solidFill>
                  </a:tcPr>
                </a:tc>
                <a:extLst>
                  <a:ext uri="{0D108BD9-81ED-4DB2-BD59-A6C34878D82A}">
                    <a16:rowId xmlns:a16="http://schemas.microsoft.com/office/drawing/2014/main" val="3296946091"/>
                  </a:ext>
                </a:extLst>
              </a:tr>
              <a:tr h="1030575">
                <a:tc>
                  <a:txBody>
                    <a:bodyPr/>
                    <a:lstStyle/>
                    <a:p>
                      <a:r>
                        <a:rPr lang="en-US" sz="1800" b="1" i="0" dirty="0">
                          <a:solidFill>
                            <a:schemeClr val="bg2"/>
                          </a:solidFill>
                          <a:latin typeface="+mj-lt"/>
                          <a:ea typeface="Helvetica Neue" panose="02000503000000020004" pitchFamily="2" charset="0"/>
                          <a:cs typeface="Helvetica Neue" panose="02000503000000020004" pitchFamily="2" charset="0"/>
                        </a:rPr>
                        <a:t>Culture</a:t>
                      </a:r>
                    </a:p>
                  </a:txBody>
                  <a:tcPr>
                    <a:solidFill>
                      <a:schemeClr val="accent1">
                        <a:lumMod val="60000"/>
                        <a:lumOff val="40000"/>
                      </a:schemeClr>
                    </a:solidFill>
                  </a:tcPr>
                </a:tc>
                <a:tc>
                  <a:txBody>
                    <a:bodyPr/>
                    <a:lstStyle/>
                    <a:p>
                      <a:r>
                        <a:rPr lang="en-US" b="0" i="0" dirty="0">
                          <a:solidFill>
                            <a:schemeClr val="bg2"/>
                          </a:solidFill>
                          <a:latin typeface="+mj-lt"/>
                          <a:ea typeface="Helvetica Neue Light" panose="02000403000000020004" pitchFamily="2" charset="0"/>
                        </a:rPr>
                        <a:t>Cultural Tailoring</a:t>
                      </a:r>
                    </a:p>
                    <a:p>
                      <a:r>
                        <a:rPr lang="en-US" b="0" i="0" dirty="0">
                          <a:solidFill>
                            <a:schemeClr val="bg2"/>
                          </a:solidFill>
                          <a:latin typeface="+mj-lt"/>
                          <a:ea typeface="Helvetica Neue Light" panose="02000403000000020004" pitchFamily="2" charset="0"/>
                        </a:rPr>
                        <a:t>Social Norms</a:t>
                      </a:r>
                    </a:p>
                    <a:p>
                      <a:r>
                        <a:rPr lang="en-US" b="0" i="0" dirty="0">
                          <a:solidFill>
                            <a:schemeClr val="bg2"/>
                          </a:solidFill>
                          <a:latin typeface="+mj-lt"/>
                          <a:ea typeface="Helvetica Neue Light" panose="02000403000000020004" pitchFamily="2" charset="0"/>
                        </a:rPr>
                        <a:t>Digital Culture</a:t>
                      </a:r>
                    </a:p>
                  </a:txBody>
                  <a:tcPr>
                    <a:solidFill>
                      <a:schemeClr val="accent1">
                        <a:lumMod val="60000"/>
                        <a:lumOff val="40000"/>
                      </a:schemeClr>
                    </a:solidFill>
                  </a:tcPr>
                </a:tc>
                <a:tc>
                  <a:txBody>
                    <a:bodyPr/>
                    <a:lstStyle/>
                    <a:p>
                      <a:r>
                        <a:rPr lang="en-US" b="0" i="0" dirty="0">
                          <a:solidFill>
                            <a:schemeClr val="accent4"/>
                          </a:solidFill>
                          <a:latin typeface="+mj-lt"/>
                          <a:ea typeface="Helvetica Neue Light" panose="02000403000000020004" pitchFamily="2" charset="0"/>
                        </a:rPr>
                        <a:t>CAB</a:t>
                      </a:r>
                    </a:p>
                    <a:p>
                      <a:r>
                        <a:rPr lang="en-US" b="0" i="0" dirty="0">
                          <a:solidFill>
                            <a:schemeClr val="bg2"/>
                          </a:solidFill>
                          <a:latin typeface="+mj-lt"/>
                          <a:ea typeface="Helvetica Neue Light" panose="02000403000000020004" pitchFamily="2" charset="0"/>
                        </a:rPr>
                        <a:t>Qualitative Research</a:t>
                      </a:r>
                    </a:p>
                    <a:p>
                      <a:r>
                        <a:rPr lang="en-US" b="0" i="0" dirty="0">
                          <a:solidFill>
                            <a:schemeClr val="bg2"/>
                          </a:solidFill>
                          <a:latin typeface="+mj-lt"/>
                          <a:ea typeface="Helvetica Neue Light" panose="02000403000000020004" pitchFamily="2" charset="0"/>
                        </a:rPr>
                        <a:t>Cultural adaptation frameworks</a:t>
                      </a:r>
                    </a:p>
                    <a:p>
                      <a:r>
                        <a:rPr lang="en-US" b="0" i="0" dirty="0">
                          <a:solidFill>
                            <a:schemeClr val="bg2"/>
                          </a:solidFill>
                          <a:latin typeface="+mj-lt"/>
                          <a:ea typeface="Helvetica Neue Light" panose="02000403000000020004" pitchFamily="2" charset="0"/>
                        </a:rPr>
                        <a:t>Social media</a:t>
                      </a:r>
                    </a:p>
                  </a:txBody>
                  <a:tcPr>
                    <a:solidFill>
                      <a:schemeClr val="accent1">
                        <a:lumMod val="60000"/>
                        <a:lumOff val="40000"/>
                      </a:schemeClr>
                    </a:solidFill>
                  </a:tcPr>
                </a:tc>
                <a:tc>
                  <a:txBody>
                    <a:bodyPr/>
                    <a:lstStyle/>
                    <a:p>
                      <a:r>
                        <a:rPr lang="en-US" b="0" i="0" dirty="0">
                          <a:solidFill>
                            <a:schemeClr val="bg2"/>
                          </a:solidFill>
                          <a:latin typeface="+mj-lt"/>
                          <a:ea typeface="Helvetica Neue Light" panose="02000403000000020004" pitchFamily="2" charset="0"/>
                        </a:rPr>
                        <a:t>Cultural Relevance Personal relevance</a:t>
                      </a:r>
                    </a:p>
                    <a:p>
                      <a:r>
                        <a:rPr lang="en-US" b="0" i="0" dirty="0">
                          <a:solidFill>
                            <a:schemeClr val="bg2"/>
                          </a:solidFill>
                          <a:latin typeface="+mj-lt"/>
                          <a:ea typeface="Helvetica Neue Light" panose="02000403000000020004" pitchFamily="2" charset="0"/>
                        </a:rPr>
                        <a:t>Acceptance</a:t>
                      </a:r>
                    </a:p>
                    <a:p>
                      <a:r>
                        <a:rPr lang="en-US" b="0" i="0" dirty="0">
                          <a:solidFill>
                            <a:schemeClr val="bg2"/>
                          </a:solidFill>
                          <a:latin typeface="+mj-lt"/>
                          <a:ea typeface="Helvetica Neue Light" panose="02000403000000020004" pitchFamily="2" charset="0"/>
                        </a:rPr>
                        <a:t>Social Networks</a:t>
                      </a:r>
                    </a:p>
                  </a:txBody>
                  <a:tcPr>
                    <a:solidFill>
                      <a:schemeClr val="accent1">
                        <a:lumMod val="60000"/>
                        <a:lumOff val="40000"/>
                      </a:schemeClr>
                    </a:solidFill>
                  </a:tcPr>
                </a:tc>
                <a:tc>
                  <a:txBody>
                    <a:bodyPr/>
                    <a:lstStyle/>
                    <a:p>
                      <a:r>
                        <a:rPr lang="en-US" b="0" i="0" dirty="0">
                          <a:solidFill>
                            <a:schemeClr val="bg2"/>
                          </a:solidFill>
                          <a:latin typeface="+mj-lt"/>
                          <a:ea typeface="Helvetica Neue Light" panose="02000403000000020004" pitchFamily="2" charset="0"/>
                        </a:rPr>
                        <a:t>Individual</a:t>
                      </a:r>
                    </a:p>
                    <a:p>
                      <a:r>
                        <a:rPr lang="en-US" b="0" i="0" dirty="0">
                          <a:solidFill>
                            <a:schemeClr val="bg2"/>
                          </a:solidFill>
                          <a:latin typeface="+mj-lt"/>
                          <a:ea typeface="Helvetica Neue Light" panose="02000403000000020004" pitchFamily="2" charset="0"/>
                        </a:rPr>
                        <a:t>Interpersonal</a:t>
                      </a:r>
                    </a:p>
                    <a:p>
                      <a:r>
                        <a:rPr lang="en-US" b="0" i="0" dirty="0">
                          <a:solidFill>
                            <a:schemeClr val="bg2"/>
                          </a:solidFill>
                          <a:latin typeface="+mj-lt"/>
                          <a:ea typeface="Helvetica Neue Light" panose="02000403000000020004" pitchFamily="2" charset="0"/>
                        </a:rPr>
                        <a:t>Organizational</a:t>
                      </a:r>
                    </a:p>
                    <a:p>
                      <a:r>
                        <a:rPr lang="en-US" b="0" i="0" dirty="0">
                          <a:solidFill>
                            <a:schemeClr val="bg2"/>
                          </a:solidFill>
                          <a:latin typeface="+mj-lt"/>
                          <a:ea typeface="Helvetica Neue Light" panose="02000403000000020004" pitchFamily="2" charset="0"/>
                        </a:rPr>
                        <a:t>Community</a:t>
                      </a:r>
                    </a:p>
                  </a:txBody>
                  <a:tcPr>
                    <a:solidFill>
                      <a:schemeClr val="accent1">
                        <a:lumMod val="60000"/>
                        <a:lumOff val="40000"/>
                      </a:schemeClr>
                    </a:solidFill>
                  </a:tcPr>
                </a:tc>
                <a:extLst>
                  <a:ext uri="{0D108BD9-81ED-4DB2-BD59-A6C34878D82A}">
                    <a16:rowId xmlns:a16="http://schemas.microsoft.com/office/drawing/2014/main" val="3200514359"/>
                  </a:ext>
                </a:extLst>
              </a:tr>
            </a:tbl>
          </a:graphicData>
        </a:graphic>
      </p:graphicFrame>
      <p:sp>
        <p:nvSpPr>
          <p:cNvPr id="4" name="Title 1">
            <a:extLst>
              <a:ext uri="{FF2B5EF4-FFF2-40B4-BE49-F238E27FC236}">
                <a16:creationId xmlns:a16="http://schemas.microsoft.com/office/drawing/2014/main" id="{C8AD473B-839C-6047-9AF4-7CE66B431C55}"/>
              </a:ext>
            </a:extLst>
          </p:cNvPr>
          <p:cNvSpPr txBox="1">
            <a:spLocks/>
          </p:cNvSpPr>
          <p:nvPr/>
        </p:nvSpPr>
        <p:spPr>
          <a:xfrm>
            <a:off x="248194" y="435005"/>
            <a:ext cx="8438605" cy="915034"/>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US" sz="2800" dirty="0">
                <a:solidFill>
                  <a:schemeClr val="tx2">
                    <a:lumMod val="20000"/>
                    <a:lumOff val="80000"/>
                  </a:schemeClr>
                </a:solidFill>
                <a:latin typeface="+mj-lt"/>
                <a:ea typeface="Helvetica Neue" panose="02000503000000020004" pitchFamily="2" charset="0"/>
                <a:cs typeface="Helvetica Neue" panose="02000503000000020004" pitchFamily="2" charset="0"/>
              </a:rPr>
              <a:t>Multisensory Multilevel Health Education Model</a:t>
            </a:r>
            <a:r>
              <a:rPr lang="en-US" sz="9600" dirty="0">
                <a:solidFill>
                  <a:schemeClr val="tx2">
                    <a:lumMod val="20000"/>
                    <a:lumOff val="80000"/>
                  </a:schemeClr>
                </a:solidFill>
                <a:latin typeface="Helvetica Neue" panose="02000503000000020004" pitchFamily="2" charset="0"/>
                <a:ea typeface="Helvetica Neue" panose="02000503000000020004" pitchFamily="2" charset="0"/>
                <a:cs typeface="Helvetica Neue" panose="02000503000000020004" pitchFamily="2" charset="0"/>
              </a:rPr>
              <a:t/>
            </a:r>
            <a:br>
              <a:rPr lang="en-US" sz="9600" dirty="0">
                <a:solidFill>
                  <a:schemeClr val="tx2">
                    <a:lumMod val="20000"/>
                    <a:lumOff val="80000"/>
                  </a:schemeClr>
                </a:solidFill>
                <a:latin typeface="Helvetica Neue" panose="02000503000000020004" pitchFamily="2" charset="0"/>
                <a:ea typeface="Helvetica Neue" panose="02000503000000020004" pitchFamily="2" charset="0"/>
                <a:cs typeface="Helvetica Neue" panose="02000503000000020004" pitchFamily="2" charset="0"/>
              </a:rPr>
            </a:br>
            <a:r>
              <a:rPr lang="en-US" sz="1200" i="1" dirty="0">
                <a:solidFill>
                  <a:schemeClr val="tx2">
                    <a:lumMod val="20000"/>
                    <a:lumOff val="80000"/>
                  </a:schemeClr>
                </a:solidFill>
              </a:rPr>
              <a:t>Williams and Swierad.  Int. J. Environ. Res. Public Health 2019</a:t>
            </a:r>
            <a:endParaRPr lang="en-US" i="1" dirty="0">
              <a:solidFill>
                <a:schemeClr val="tx2">
                  <a:lumMod val="20000"/>
                  <a:lumOff val="80000"/>
                </a:schemeClr>
              </a:solidFill>
            </a:endParaRPr>
          </a:p>
        </p:txBody>
      </p:sp>
    </p:spTree>
    <p:extLst>
      <p:ext uri="{BB962C8B-B14F-4D97-AF65-F5344CB8AC3E}">
        <p14:creationId xmlns:p14="http://schemas.microsoft.com/office/powerpoint/2010/main" val="3134838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E0CE8AA-CBCC-6147-A0FE-B21EC7817B2C}"/>
              </a:ext>
            </a:extLst>
          </p:cNvPr>
          <p:cNvGraphicFramePr>
            <a:graphicFrameLocks noGrp="1"/>
          </p:cNvGraphicFramePr>
          <p:nvPr>
            <p:extLst>
              <p:ext uri="{D42A27DB-BD31-4B8C-83A1-F6EECF244321}">
                <p14:modId xmlns:p14="http://schemas.microsoft.com/office/powerpoint/2010/main" val="2393955997"/>
              </p:ext>
            </p:extLst>
          </p:nvPr>
        </p:nvGraphicFramePr>
        <p:xfrm>
          <a:off x="196948" y="1270587"/>
          <a:ext cx="8721970" cy="5388343"/>
        </p:xfrm>
        <a:graphic>
          <a:graphicData uri="http://schemas.openxmlformats.org/drawingml/2006/table">
            <a:tbl>
              <a:tblPr firstRow="1" bandRow="1">
                <a:tableStyleId>{5C22544A-7EE6-4342-B048-85BDC9FD1C3A}</a:tableStyleId>
              </a:tblPr>
              <a:tblGrid>
                <a:gridCol w="1744394">
                  <a:extLst>
                    <a:ext uri="{9D8B030D-6E8A-4147-A177-3AD203B41FA5}">
                      <a16:colId xmlns:a16="http://schemas.microsoft.com/office/drawing/2014/main" val="1384019223"/>
                    </a:ext>
                  </a:extLst>
                </a:gridCol>
                <a:gridCol w="1744394">
                  <a:extLst>
                    <a:ext uri="{9D8B030D-6E8A-4147-A177-3AD203B41FA5}">
                      <a16:colId xmlns:a16="http://schemas.microsoft.com/office/drawing/2014/main" val="1761061638"/>
                    </a:ext>
                  </a:extLst>
                </a:gridCol>
                <a:gridCol w="1913206">
                  <a:extLst>
                    <a:ext uri="{9D8B030D-6E8A-4147-A177-3AD203B41FA5}">
                      <a16:colId xmlns:a16="http://schemas.microsoft.com/office/drawing/2014/main" val="3605884337"/>
                    </a:ext>
                  </a:extLst>
                </a:gridCol>
                <a:gridCol w="1575582">
                  <a:extLst>
                    <a:ext uri="{9D8B030D-6E8A-4147-A177-3AD203B41FA5}">
                      <a16:colId xmlns:a16="http://schemas.microsoft.com/office/drawing/2014/main" val="2994008731"/>
                    </a:ext>
                  </a:extLst>
                </a:gridCol>
                <a:gridCol w="1744394">
                  <a:extLst>
                    <a:ext uri="{9D8B030D-6E8A-4147-A177-3AD203B41FA5}">
                      <a16:colId xmlns:a16="http://schemas.microsoft.com/office/drawing/2014/main" val="285757957"/>
                    </a:ext>
                  </a:extLst>
                </a:gridCol>
              </a:tblGrid>
              <a:tr h="1182103">
                <a:tc>
                  <a:txBody>
                    <a:bodyPr/>
                    <a:lstStyle/>
                    <a:p>
                      <a:r>
                        <a:rPr lang="en-US" sz="1800" b="1" i="0" dirty="0">
                          <a:solidFill>
                            <a:schemeClr val="bg2"/>
                          </a:solidFill>
                          <a:latin typeface="+mj-lt"/>
                          <a:ea typeface="Helvetica Neue" panose="02000503000000020004" pitchFamily="2" charset="0"/>
                          <a:cs typeface="Helvetica Neue" panose="02000503000000020004" pitchFamily="2" charset="0"/>
                        </a:rPr>
                        <a:t>Domains</a:t>
                      </a:r>
                    </a:p>
                  </a:txBody>
                  <a:tcPr>
                    <a:solidFill>
                      <a:schemeClr val="accent1">
                        <a:lumMod val="60000"/>
                        <a:lumOff val="40000"/>
                      </a:schemeClr>
                    </a:solidFill>
                  </a:tcPr>
                </a:tc>
                <a:tc>
                  <a:txBody>
                    <a:bodyPr/>
                    <a:lstStyle/>
                    <a:p>
                      <a:r>
                        <a:rPr lang="en-US" sz="1800" b="1" i="0" dirty="0">
                          <a:solidFill>
                            <a:schemeClr val="bg2"/>
                          </a:solidFill>
                          <a:latin typeface="+mj-lt"/>
                          <a:ea typeface="Helvetica Neue" panose="02000503000000020004" pitchFamily="2" charset="0"/>
                          <a:cs typeface="Helvetica Neue" panose="02000503000000020004" pitchFamily="2" charset="0"/>
                        </a:rPr>
                        <a:t>Subdomains</a:t>
                      </a:r>
                    </a:p>
                  </a:txBody>
                  <a:tcPr>
                    <a:solidFill>
                      <a:schemeClr val="accent1">
                        <a:lumMod val="60000"/>
                        <a:lumOff val="40000"/>
                      </a:schemeClr>
                    </a:solidFill>
                  </a:tcPr>
                </a:tc>
                <a:tc>
                  <a:txBody>
                    <a:bodyPr/>
                    <a:lstStyle/>
                    <a:p>
                      <a:r>
                        <a:rPr lang="en-US" sz="1800" b="1" i="0" dirty="0">
                          <a:solidFill>
                            <a:schemeClr val="bg2"/>
                          </a:solidFill>
                          <a:latin typeface="+mj-lt"/>
                          <a:ea typeface="Helvetica Neue" panose="02000503000000020004" pitchFamily="2" charset="0"/>
                          <a:cs typeface="Helvetica Neue" panose="02000503000000020004" pitchFamily="2" charset="0"/>
                        </a:rPr>
                        <a:t>Examples</a:t>
                      </a:r>
                    </a:p>
                  </a:txBody>
                  <a:tcPr>
                    <a:solidFill>
                      <a:schemeClr val="accent1">
                        <a:lumMod val="60000"/>
                        <a:lumOff val="40000"/>
                      </a:schemeClr>
                    </a:solidFill>
                  </a:tcPr>
                </a:tc>
                <a:tc>
                  <a:txBody>
                    <a:bodyPr/>
                    <a:lstStyle/>
                    <a:p>
                      <a:r>
                        <a:rPr lang="en-US" sz="1800" b="1" i="0" dirty="0">
                          <a:solidFill>
                            <a:schemeClr val="bg2"/>
                          </a:solidFill>
                          <a:latin typeface="+mj-lt"/>
                          <a:ea typeface="Helvetica Neue" panose="02000503000000020004" pitchFamily="2" charset="0"/>
                          <a:cs typeface="Helvetica Neue" panose="02000503000000020004" pitchFamily="2" charset="0"/>
                        </a:rPr>
                        <a:t>Functions</a:t>
                      </a:r>
                    </a:p>
                  </a:txBody>
                  <a:tcPr>
                    <a:solidFill>
                      <a:schemeClr val="accent1">
                        <a:lumMod val="60000"/>
                        <a:lumOff val="40000"/>
                      </a:schemeClr>
                    </a:solidFill>
                  </a:tcPr>
                </a:tc>
                <a:tc>
                  <a:txBody>
                    <a:bodyPr/>
                    <a:lstStyle/>
                    <a:p>
                      <a:r>
                        <a:rPr lang="en-US" sz="1800" b="1" i="0" dirty="0">
                          <a:solidFill>
                            <a:schemeClr val="bg2"/>
                          </a:solidFill>
                          <a:latin typeface="+mj-lt"/>
                          <a:ea typeface="Helvetica Neue" panose="02000503000000020004" pitchFamily="2" charset="0"/>
                          <a:cs typeface="Helvetica Neue" panose="02000503000000020004" pitchFamily="2" charset="0"/>
                        </a:rPr>
                        <a:t>SEM</a:t>
                      </a:r>
                    </a:p>
                  </a:txBody>
                  <a:tcPr>
                    <a:solidFill>
                      <a:schemeClr val="accent1">
                        <a:lumMod val="60000"/>
                        <a:lumOff val="40000"/>
                      </a:schemeClr>
                    </a:solidFill>
                  </a:tcPr>
                </a:tc>
                <a:extLst>
                  <a:ext uri="{0D108BD9-81ED-4DB2-BD59-A6C34878D82A}">
                    <a16:rowId xmlns:a16="http://schemas.microsoft.com/office/drawing/2014/main" val="1497986761"/>
                  </a:ext>
                </a:extLst>
              </a:tr>
              <a:tr h="4195389">
                <a:tc>
                  <a:txBody>
                    <a:bodyPr/>
                    <a:lstStyle/>
                    <a:p>
                      <a:r>
                        <a:rPr lang="en-US" sz="1800" b="1" i="0" dirty="0">
                          <a:solidFill>
                            <a:schemeClr val="bg2"/>
                          </a:solidFill>
                          <a:latin typeface="+mj-lt"/>
                          <a:ea typeface="Helvetica Neue" panose="02000503000000020004" pitchFamily="2" charset="0"/>
                          <a:cs typeface="Helvetica Neue" panose="02000503000000020004" pitchFamily="2" charset="0"/>
                        </a:rPr>
                        <a:t>Science</a:t>
                      </a:r>
                    </a:p>
                  </a:txBody>
                  <a:tcPr>
                    <a:solidFill>
                      <a:schemeClr val="accent1">
                        <a:lumMod val="60000"/>
                        <a:lumOff val="40000"/>
                      </a:schemeClr>
                    </a:solidFill>
                  </a:tcPr>
                </a:tc>
                <a:tc>
                  <a:txBody>
                    <a:bodyPr/>
                    <a:lstStyle/>
                    <a:p>
                      <a:r>
                        <a:rPr lang="en-US" b="0" i="0" dirty="0">
                          <a:solidFill>
                            <a:schemeClr val="bg2"/>
                          </a:solidFill>
                          <a:latin typeface="+mj-lt"/>
                          <a:ea typeface="Helvetica Neue Light" panose="02000403000000020004" pitchFamily="2" charset="0"/>
                        </a:rPr>
                        <a:t>Cognitive strategies</a:t>
                      </a:r>
                    </a:p>
                    <a:p>
                      <a:endParaRPr lang="en-US" b="0" i="0" dirty="0">
                        <a:solidFill>
                          <a:schemeClr val="bg2"/>
                        </a:solidFill>
                        <a:latin typeface="+mj-lt"/>
                        <a:ea typeface="Helvetica Neue Light" panose="02000403000000020004" pitchFamily="2" charset="0"/>
                      </a:endParaRPr>
                    </a:p>
                    <a:p>
                      <a:endParaRPr lang="en-US" b="0" i="0" dirty="0">
                        <a:solidFill>
                          <a:schemeClr val="bg2"/>
                        </a:solidFill>
                        <a:latin typeface="+mj-lt"/>
                        <a:ea typeface="Helvetica Neue Light" panose="02000403000000020004" pitchFamily="2" charset="0"/>
                      </a:endParaRPr>
                    </a:p>
                    <a:p>
                      <a:endParaRPr lang="en-US" b="0" i="0" dirty="0">
                        <a:solidFill>
                          <a:schemeClr val="bg2"/>
                        </a:solidFill>
                        <a:latin typeface="+mj-lt"/>
                        <a:ea typeface="Helvetica Neue Light" panose="02000403000000020004" pitchFamily="2" charset="0"/>
                      </a:endParaRPr>
                    </a:p>
                    <a:p>
                      <a:endParaRPr lang="en-US" b="0" i="0" dirty="0">
                        <a:solidFill>
                          <a:schemeClr val="bg2"/>
                        </a:solidFill>
                        <a:latin typeface="+mj-lt"/>
                        <a:ea typeface="Helvetica Neue Light" panose="02000403000000020004" pitchFamily="2" charset="0"/>
                      </a:endParaRPr>
                    </a:p>
                    <a:p>
                      <a:r>
                        <a:rPr lang="en-US" b="0" i="0" dirty="0">
                          <a:solidFill>
                            <a:schemeClr val="bg2"/>
                          </a:solidFill>
                          <a:latin typeface="+mj-lt"/>
                          <a:ea typeface="Helvetica Neue Light" panose="02000403000000020004" pitchFamily="2" charset="0"/>
                        </a:rPr>
                        <a:t>Evidence-based Methods</a:t>
                      </a:r>
                    </a:p>
                    <a:p>
                      <a:endParaRPr lang="en-US" b="0" i="0" dirty="0">
                        <a:solidFill>
                          <a:schemeClr val="bg2"/>
                        </a:solidFill>
                        <a:latin typeface="+mj-lt"/>
                        <a:ea typeface="Helvetica Neue Light" panose="02000403000000020004" pitchFamily="2" charset="0"/>
                      </a:endParaRPr>
                    </a:p>
                    <a:p>
                      <a:endParaRPr lang="en-US" b="0" i="0" dirty="0">
                        <a:solidFill>
                          <a:schemeClr val="bg2"/>
                        </a:solidFill>
                        <a:latin typeface="+mj-lt"/>
                        <a:ea typeface="Helvetica Neue Light" panose="02000403000000020004" pitchFamily="2" charset="0"/>
                      </a:endParaRPr>
                    </a:p>
                    <a:p>
                      <a:r>
                        <a:rPr lang="en-US" b="0" i="0" dirty="0">
                          <a:solidFill>
                            <a:schemeClr val="bg2"/>
                          </a:solidFill>
                          <a:latin typeface="+mj-lt"/>
                          <a:ea typeface="Helvetica Neue Light" panose="02000403000000020004" pitchFamily="2" charset="0"/>
                        </a:rPr>
                        <a:t>Evidence based Evaluation</a:t>
                      </a:r>
                    </a:p>
                  </a:txBody>
                  <a:tcPr>
                    <a:solidFill>
                      <a:schemeClr val="accent1">
                        <a:lumMod val="60000"/>
                        <a:lumOff val="40000"/>
                      </a:schemeClr>
                    </a:solidFill>
                  </a:tcPr>
                </a:tc>
                <a:tc>
                  <a:txBody>
                    <a:bodyPr/>
                    <a:lstStyle/>
                    <a:p>
                      <a:r>
                        <a:rPr lang="en-US" b="0" i="0" dirty="0">
                          <a:solidFill>
                            <a:schemeClr val="bg2"/>
                          </a:solidFill>
                          <a:latin typeface="+mj-lt"/>
                          <a:ea typeface="Helvetica Neue Light" panose="02000403000000020004" pitchFamily="2" charset="0"/>
                        </a:rPr>
                        <a:t>Message science (governing stickiness + contagiousness)</a:t>
                      </a:r>
                    </a:p>
                    <a:p>
                      <a:endParaRPr lang="en-US" b="0" i="0" dirty="0">
                        <a:solidFill>
                          <a:schemeClr val="bg2"/>
                        </a:solidFill>
                        <a:latin typeface="+mj-lt"/>
                        <a:ea typeface="Helvetica Neue Light" panose="02000403000000020004" pitchFamily="2" charset="0"/>
                      </a:endParaRPr>
                    </a:p>
                    <a:p>
                      <a:r>
                        <a:rPr lang="en-US" b="0" i="0" dirty="0">
                          <a:solidFill>
                            <a:schemeClr val="bg2"/>
                          </a:solidFill>
                          <a:latin typeface="+mj-lt"/>
                          <a:ea typeface="Helvetica Neue Light" panose="02000403000000020004" pitchFamily="2" charset="0"/>
                        </a:rPr>
                        <a:t>Best Practices</a:t>
                      </a:r>
                    </a:p>
                    <a:p>
                      <a:r>
                        <a:rPr lang="en-US" b="0" i="0" dirty="0">
                          <a:solidFill>
                            <a:schemeClr val="bg2"/>
                          </a:solidFill>
                          <a:latin typeface="+mj-lt"/>
                          <a:ea typeface="Helvetica Neue Light" panose="02000403000000020004" pitchFamily="2" charset="0"/>
                        </a:rPr>
                        <a:t>Behavior- Change Science</a:t>
                      </a:r>
                    </a:p>
                    <a:p>
                      <a:endParaRPr lang="en-US" b="0" i="0" dirty="0">
                        <a:solidFill>
                          <a:schemeClr val="bg2"/>
                        </a:solidFill>
                        <a:latin typeface="+mj-lt"/>
                        <a:ea typeface="Helvetica Neue Light" panose="02000403000000020004" pitchFamily="2" charset="0"/>
                      </a:endParaRPr>
                    </a:p>
                    <a:p>
                      <a:endParaRPr lang="en-US" b="0" i="0" dirty="0">
                        <a:solidFill>
                          <a:schemeClr val="bg2"/>
                        </a:solidFill>
                        <a:latin typeface="+mj-lt"/>
                        <a:ea typeface="Helvetica Neue Light" panose="02000403000000020004" pitchFamily="2" charset="0"/>
                      </a:endParaRPr>
                    </a:p>
                    <a:p>
                      <a:r>
                        <a:rPr lang="en-US" b="0" i="0" dirty="0">
                          <a:solidFill>
                            <a:schemeClr val="bg2"/>
                          </a:solidFill>
                          <a:latin typeface="+mj-lt"/>
                          <a:ea typeface="Helvetica Neue Light" panose="02000403000000020004" pitchFamily="2" charset="0"/>
                        </a:rPr>
                        <a:t>Validity of Measures</a:t>
                      </a:r>
                    </a:p>
                    <a:p>
                      <a:r>
                        <a:rPr lang="en-US" b="0" i="0" dirty="0">
                          <a:solidFill>
                            <a:schemeClr val="bg2"/>
                          </a:solidFill>
                          <a:latin typeface="+mj-lt"/>
                          <a:ea typeface="Helvetica Neue Light" panose="02000403000000020004" pitchFamily="2" charset="0"/>
                        </a:rPr>
                        <a:t>Efficacy vs Effectiveness</a:t>
                      </a:r>
                    </a:p>
                  </a:txBody>
                  <a:tcPr>
                    <a:solidFill>
                      <a:schemeClr val="accent1">
                        <a:lumMod val="60000"/>
                        <a:lumOff val="40000"/>
                      </a:schemeClr>
                    </a:solidFill>
                  </a:tcPr>
                </a:tc>
                <a:tc>
                  <a:txBody>
                    <a:bodyPr/>
                    <a:lstStyle/>
                    <a:p>
                      <a:r>
                        <a:rPr lang="en-US" b="0" i="0" dirty="0">
                          <a:solidFill>
                            <a:schemeClr val="bg2"/>
                          </a:solidFill>
                          <a:latin typeface="+mj-lt"/>
                          <a:ea typeface="Helvetica Neue Light" panose="02000403000000020004" pitchFamily="2" charset="0"/>
                        </a:rPr>
                        <a:t>Learning</a:t>
                      </a:r>
                    </a:p>
                    <a:p>
                      <a:r>
                        <a:rPr lang="en-US" b="0" i="0" dirty="0">
                          <a:solidFill>
                            <a:schemeClr val="bg2"/>
                          </a:solidFill>
                          <a:latin typeface="+mj-lt"/>
                          <a:ea typeface="Helvetica Neue Light" panose="02000403000000020004" pitchFamily="2" charset="0"/>
                        </a:rPr>
                        <a:t>Retention</a:t>
                      </a:r>
                    </a:p>
                    <a:p>
                      <a:r>
                        <a:rPr lang="en-US" b="0" i="0" dirty="0">
                          <a:solidFill>
                            <a:schemeClr val="bg2"/>
                          </a:solidFill>
                          <a:latin typeface="+mj-lt"/>
                          <a:ea typeface="Helvetica Neue Light" panose="02000403000000020004" pitchFamily="2" charset="0"/>
                        </a:rPr>
                        <a:t>Diffusion</a:t>
                      </a:r>
                    </a:p>
                    <a:p>
                      <a:endParaRPr lang="en-US" b="0" i="0" dirty="0">
                        <a:solidFill>
                          <a:schemeClr val="bg2"/>
                        </a:solidFill>
                        <a:latin typeface="+mj-lt"/>
                        <a:ea typeface="Helvetica Neue Light" panose="02000403000000020004" pitchFamily="2" charset="0"/>
                      </a:endParaRPr>
                    </a:p>
                    <a:p>
                      <a:endParaRPr lang="en-US" b="0" i="0" dirty="0">
                        <a:solidFill>
                          <a:schemeClr val="bg2"/>
                        </a:solidFill>
                        <a:latin typeface="+mj-lt"/>
                        <a:ea typeface="Helvetica Neue Light" panose="02000403000000020004" pitchFamily="2" charset="0"/>
                      </a:endParaRPr>
                    </a:p>
                    <a:p>
                      <a:endParaRPr lang="en-US" b="0" i="0" dirty="0">
                        <a:solidFill>
                          <a:schemeClr val="bg2"/>
                        </a:solidFill>
                        <a:latin typeface="+mj-lt"/>
                        <a:ea typeface="Helvetica Neue Light" panose="02000403000000020004" pitchFamily="2" charset="0"/>
                      </a:endParaRPr>
                    </a:p>
                    <a:p>
                      <a:r>
                        <a:rPr lang="en-US" b="0" i="0" dirty="0">
                          <a:solidFill>
                            <a:schemeClr val="bg2"/>
                          </a:solidFill>
                          <a:latin typeface="+mj-lt"/>
                          <a:ea typeface="Helvetica Neue Light" panose="02000403000000020004" pitchFamily="2" charset="0"/>
                        </a:rPr>
                        <a:t>Scientific rigor</a:t>
                      </a:r>
                    </a:p>
                    <a:p>
                      <a:endParaRPr lang="en-US" b="0" i="0" dirty="0">
                        <a:solidFill>
                          <a:schemeClr val="bg2"/>
                        </a:solidFill>
                        <a:latin typeface="+mj-lt"/>
                        <a:ea typeface="Helvetica Neue Light" panose="02000403000000020004" pitchFamily="2" charset="0"/>
                      </a:endParaRPr>
                    </a:p>
                    <a:p>
                      <a:endParaRPr lang="en-US" b="0" i="0" dirty="0">
                        <a:solidFill>
                          <a:schemeClr val="bg2"/>
                        </a:solidFill>
                        <a:latin typeface="+mj-lt"/>
                        <a:ea typeface="Helvetica Neue Light" panose="02000403000000020004" pitchFamily="2" charset="0"/>
                      </a:endParaRPr>
                    </a:p>
                    <a:p>
                      <a:endParaRPr lang="en-US" b="0" i="0" dirty="0">
                        <a:solidFill>
                          <a:schemeClr val="bg2"/>
                        </a:solidFill>
                        <a:latin typeface="+mj-lt"/>
                        <a:ea typeface="Helvetica Neue Light" panose="02000403000000020004" pitchFamily="2" charset="0"/>
                      </a:endParaRPr>
                    </a:p>
                    <a:p>
                      <a:r>
                        <a:rPr lang="en-US" b="0" i="0" dirty="0">
                          <a:solidFill>
                            <a:schemeClr val="bg2"/>
                          </a:solidFill>
                          <a:latin typeface="+mj-lt"/>
                          <a:ea typeface="Helvetica Neue Light" panose="02000403000000020004" pitchFamily="2" charset="0"/>
                        </a:rPr>
                        <a:t>Internal and External Validity</a:t>
                      </a:r>
                    </a:p>
                  </a:txBody>
                  <a:tcPr>
                    <a:solidFill>
                      <a:schemeClr val="accent1">
                        <a:lumMod val="60000"/>
                        <a:lumOff val="40000"/>
                      </a:schemeClr>
                    </a:solidFill>
                  </a:tcPr>
                </a:tc>
                <a:tc>
                  <a:txBody>
                    <a:bodyPr/>
                    <a:lstStyle/>
                    <a:p>
                      <a:r>
                        <a:rPr lang="en-US" b="0" i="0" dirty="0">
                          <a:solidFill>
                            <a:schemeClr val="bg2"/>
                          </a:solidFill>
                          <a:latin typeface="+mj-lt"/>
                          <a:ea typeface="Helvetica Neue Light" panose="02000403000000020004" pitchFamily="2" charset="0"/>
                        </a:rPr>
                        <a:t>Individual</a:t>
                      </a:r>
                    </a:p>
                    <a:p>
                      <a:r>
                        <a:rPr lang="en-US" b="0" i="0" dirty="0">
                          <a:solidFill>
                            <a:schemeClr val="bg2"/>
                          </a:solidFill>
                          <a:latin typeface="+mj-lt"/>
                          <a:ea typeface="Helvetica Neue Light" panose="02000403000000020004" pitchFamily="2" charset="0"/>
                        </a:rPr>
                        <a:t>Interpersonal</a:t>
                      </a:r>
                    </a:p>
                    <a:p>
                      <a:r>
                        <a:rPr lang="en-US" b="0" i="0" dirty="0">
                          <a:solidFill>
                            <a:schemeClr val="bg2"/>
                          </a:solidFill>
                          <a:latin typeface="+mj-lt"/>
                          <a:ea typeface="Helvetica Neue Light" panose="02000403000000020004" pitchFamily="2" charset="0"/>
                        </a:rPr>
                        <a:t>Organizational</a:t>
                      </a:r>
                    </a:p>
                    <a:p>
                      <a:r>
                        <a:rPr lang="en-US" b="0" i="0" dirty="0">
                          <a:solidFill>
                            <a:schemeClr val="bg2"/>
                          </a:solidFill>
                          <a:latin typeface="+mj-lt"/>
                          <a:ea typeface="Helvetica Neue Light" panose="02000403000000020004" pitchFamily="2" charset="0"/>
                        </a:rPr>
                        <a:t>Community</a:t>
                      </a:r>
                    </a:p>
                    <a:p>
                      <a:endParaRPr lang="en-US" b="0" i="0" dirty="0">
                        <a:solidFill>
                          <a:schemeClr val="bg2"/>
                        </a:solidFill>
                        <a:latin typeface="+mj-lt"/>
                        <a:ea typeface="Helvetica Neue Light" panose="02000403000000020004" pitchFamily="2" charset="0"/>
                      </a:endParaRPr>
                    </a:p>
                    <a:p>
                      <a:endParaRPr lang="en-US" b="0" i="0" dirty="0">
                        <a:solidFill>
                          <a:schemeClr val="bg2"/>
                        </a:solidFill>
                        <a:latin typeface="+mj-lt"/>
                        <a:ea typeface="Helvetica Neue Light" panose="02000403000000020004" pitchFamily="2" charset="0"/>
                      </a:endParaRPr>
                    </a:p>
                    <a:p>
                      <a:r>
                        <a:rPr lang="en-US" b="0" i="0" dirty="0">
                          <a:solidFill>
                            <a:schemeClr val="bg2"/>
                          </a:solidFill>
                          <a:latin typeface="+mj-lt"/>
                          <a:ea typeface="Helvetica Neue Light" panose="02000403000000020004" pitchFamily="2" charset="0"/>
                        </a:rPr>
                        <a:t>’’</a:t>
                      </a:r>
                    </a:p>
                    <a:p>
                      <a:endParaRPr lang="en-US" b="0" i="0" dirty="0">
                        <a:solidFill>
                          <a:schemeClr val="bg2"/>
                        </a:solidFill>
                        <a:latin typeface="+mj-lt"/>
                        <a:ea typeface="Helvetica Neue Light" panose="02000403000000020004" pitchFamily="2" charset="0"/>
                      </a:endParaRPr>
                    </a:p>
                    <a:p>
                      <a:endParaRPr lang="en-US" b="0" i="0" dirty="0">
                        <a:solidFill>
                          <a:schemeClr val="bg2"/>
                        </a:solidFill>
                        <a:latin typeface="+mj-lt"/>
                        <a:ea typeface="Helvetica Neue Light" panose="02000403000000020004" pitchFamily="2" charset="0"/>
                      </a:endParaRPr>
                    </a:p>
                    <a:p>
                      <a:endParaRPr lang="en-US" b="0" i="0" dirty="0">
                        <a:solidFill>
                          <a:schemeClr val="bg2"/>
                        </a:solidFill>
                        <a:latin typeface="+mj-lt"/>
                        <a:ea typeface="Helvetica Neue Light" panose="02000403000000020004" pitchFamily="2" charset="0"/>
                      </a:endParaRPr>
                    </a:p>
                    <a:p>
                      <a:endParaRPr lang="en-US" b="0" i="0" dirty="0">
                        <a:solidFill>
                          <a:schemeClr val="bg2"/>
                        </a:solidFill>
                        <a:latin typeface="+mj-lt"/>
                        <a:ea typeface="Helvetica Neue Light" panose="02000403000000020004" pitchFamily="2" charset="0"/>
                      </a:endParaRPr>
                    </a:p>
                    <a:p>
                      <a:r>
                        <a:rPr lang="en-US" b="0" i="0" dirty="0">
                          <a:solidFill>
                            <a:schemeClr val="bg2"/>
                          </a:solidFill>
                          <a:latin typeface="+mj-lt"/>
                          <a:ea typeface="Helvetica Neue Light" panose="02000403000000020004" pitchFamily="2" charset="0"/>
                        </a:rPr>
                        <a:t>Plus policy</a:t>
                      </a:r>
                    </a:p>
                  </a:txBody>
                  <a:tcPr>
                    <a:solidFill>
                      <a:schemeClr val="accent1">
                        <a:lumMod val="60000"/>
                        <a:lumOff val="40000"/>
                      </a:schemeClr>
                    </a:solidFill>
                  </a:tcPr>
                </a:tc>
                <a:extLst>
                  <a:ext uri="{0D108BD9-81ED-4DB2-BD59-A6C34878D82A}">
                    <a16:rowId xmlns:a16="http://schemas.microsoft.com/office/drawing/2014/main" val="3296946091"/>
                  </a:ext>
                </a:extLst>
              </a:tr>
            </a:tbl>
          </a:graphicData>
        </a:graphic>
      </p:graphicFrame>
      <p:sp>
        <p:nvSpPr>
          <p:cNvPr id="4" name="Title 1">
            <a:extLst>
              <a:ext uri="{FF2B5EF4-FFF2-40B4-BE49-F238E27FC236}">
                <a16:creationId xmlns:a16="http://schemas.microsoft.com/office/drawing/2014/main" id="{DA064447-C884-834F-9156-8200E5374A8E}"/>
              </a:ext>
            </a:extLst>
          </p:cNvPr>
          <p:cNvSpPr txBox="1">
            <a:spLocks/>
          </p:cNvSpPr>
          <p:nvPr/>
        </p:nvSpPr>
        <p:spPr>
          <a:xfrm>
            <a:off x="352696" y="209921"/>
            <a:ext cx="8438605" cy="915034"/>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US" sz="2800" dirty="0">
                <a:solidFill>
                  <a:schemeClr val="tx1"/>
                </a:solidFill>
                <a:latin typeface="+mj-lt"/>
                <a:ea typeface="Helvetica Neue" panose="02000503000000020004" pitchFamily="2" charset="0"/>
                <a:cs typeface="Helvetica Neue" panose="02000503000000020004" pitchFamily="2" charset="0"/>
              </a:rPr>
              <a:t>Multisensory Multilevel Health Education Model</a:t>
            </a:r>
          </a:p>
          <a:p>
            <a:r>
              <a:rPr lang="en-US" sz="1200" i="1" dirty="0">
                <a:solidFill>
                  <a:schemeClr val="tx1"/>
                </a:solidFill>
              </a:rPr>
              <a:t>Williams and Swierad.  Int. J. Environ. Res. Public Health 2019</a:t>
            </a:r>
            <a:endParaRPr lang="en-US" sz="1200" dirty="0">
              <a:solidFill>
                <a:schemeClr val="tx1"/>
              </a:solidFill>
            </a:endParaRPr>
          </a:p>
        </p:txBody>
      </p:sp>
    </p:spTree>
    <p:extLst>
      <p:ext uri="{BB962C8B-B14F-4D97-AF65-F5344CB8AC3E}">
        <p14:creationId xmlns:p14="http://schemas.microsoft.com/office/powerpoint/2010/main" val="3649556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3" name="TextBox 2">
            <a:extLst>
              <a:ext uri="{FF2B5EF4-FFF2-40B4-BE49-F238E27FC236}">
                <a16:creationId xmlns:a16="http://schemas.microsoft.com/office/drawing/2014/main" id="{9C4F26E8-B157-E840-B416-41D7FAA6211D}"/>
              </a:ext>
            </a:extLst>
          </p:cNvPr>
          <p:cNvSpPr txBox="1"/>
          <p:nvPr/>
        </p:nvSpPr>
        <p:spPr>
          <a:xfrm>
            <a:off x="173370" y="951512"/>
            <a:ext cx="3956532" cy="461665"/>
          </a:xfrm>
          <a:prstGeom prst="rect">
            <a:avLst/>
          </a:prstGeom>
          <a:noFill/>
        </p:spPr>
        <p:txBody>
          <a:bodyPr wrap="none" rtlCol="0">
            <a:spAutoFit/>
          </a:bodyPr>
          <a:lstStyle/>
          <a:p>
            <a:r>
              <a:rPr lang="en-US" sz="2400" b="1" dirty="0">
                <a:solidFill>
                  <a:schemeClr val="tx2">
                    <a:lumMod val="20000"/>
                    <a:lumOff val="80000"/>
                  </a:schemeClr>
                </a:solidFill>
                <a:latin typeface="Helvetica Neue" panose="02000503000000020004" pitchFamily="2" charset="0"/>
                <a:ea typeface="Helvetica Neue" panose="02000503000000020004" pitchFamily="2" charset="0"/>
                <a:cs typeface="Helvetica Neue" panose="02000503000000020004" pitchFamily="2" charset="0"/>
              </a:rPr>
              <a:t>Behavior Change Science</a:t>
            </a:r>
          </a:p>
        </p:txBody>
      </p:sp>
      <p:sp>
        <p:nvSpPr>
          <p:cNvPr id="2" name="TextBox 1">
            <a:extLst>
              <a:ext uri="{FF2B5EF4-FFF2-40B4-BE49-F238E27FC236}">
                <a16:creationId xmlns:a16="http://schemas.microsoft.com/office/drawing/2014/main" id="{BB512809-24BF-904A-B693-23CBA1B20049}"/>
              </a:ext>
            </a:extLst>
          </p:cNvPr>
          <p:cNvSpPr txBox="1"/>
          <p:nvPr/>
        </p:nvSpPr>
        <p:spPr>
          <a:xfrm>
            <a:off x="126302" y="1883585"/>
            <a:ext cx="4050669" cy="2554545"/>
          </a:xfrm>
          <a:prstGeom prst="rect">
            <a:avLst/>
          </a:prstGeom>
          <a:noFill/>
        </p:spPr>
        <p:txBody>
          <a:bodyPr wrap="square" rtlCol="0">
            <a:spAutoFit/>
          </a:bodyPr>
          <a:lstStyle/>
          <a:p>
            <a:pPr marL="285750" indent="-285750">
              <a:buClr>
                <a:srgbClr val="EBEBEB"/>
              </a:buClr>
              <a:buFont typeface="Arial" panose="020B0604020202020204" pitchFamily="34" charset="0"/>
              <a:buChar char="•"/>
            </a:pPr>
            <a:r>
              <a:rPr lang="en-US" sz="2000" dirty="0">
                <a:solidFill>
                  <a:schemeClr val="tx2">
                    <a:lumMod val="20000"/>
                    <a:lumOff val="80000"/>
                  </a:schemeClr>
                </a:solidFill>
                <a:latin typeface="Helvetica Neue Light" panose="02000403000000020004" pitchFamily="2" charset="0"/>
                <a:ea typeface="Helvetica Neue Light" panose="02000403000000020004" pitchFamily="2" charset="0"/>
              </a:rPr>
              <a:t>Communication Approaches</a:t>
            </a:r>
          </a:p>
          <a:p>
            <a:pPr marL="285750" indent="-285750">
              <a:buClr>
                <a:srgbClr val="EBEBEB"/>
              </a:buClr>
              <a:buFont typeface="Arial" panose="020B0604020202020204" pitchFamily="34" charset="0"/>
              <a:buChar char="•"/>
            </a:pPr>
            <a:r>
              <a:rPr lang="en-US" sz="2000" dirty="0">
                <a:solidFill>
                  <a:schemeClr val="tx2">
                    <a:lumMod val="20000"/>
                    <a:lumOff val="80000"/>
                  </a:schemeClr>
                </a:solidFill>
                <a:latin typeface="Helvetica Neue Light" panose="02000403000000020004" pitchFamily="2" charset="0"/>
                <a:ea typeface="Helvetica Neue Light" panose="02000403000000020004" pitchFamily="2" charset="0"/>
              </a:rPr>
              <a:t>Emphasize perceived benefits</a:t>
            </a:r>
          </a:p>
          <a:p>
            <a:pPr marL="285750" indent="-285750">
              <a:buClr>
                <a:srgbClr val="EBEBEB"/>
              </a:buClr>
              <a:buFont typeface="Arial" panose="020B0604020202020204" pitchFamily="34" charset="0"/>
              <a:buChar char="•"/>
            </a:pPr>
            <a:r>
              <a:rPr lang="en-US" sz="2000" dirty="0">
                <a:solidFill>
                  <a:schemeClr val="tx2">
                    <a:lumMod val="20000"/>
                    <a:lumOff val="80000"/>
                  </a:schemeClr>
                </a:solidFill>
                <a:latin typeface="Helvetica Neue Light" panose="02000403000000020004" pitchFamily="2" charset="0"/>
                <a:ea typeface="Helvetica Neue Light" panose="02000403000000020004" pitchFamily="2" charset="0"/>
              </a:rPr>
              <a:t>Build self-efficacy (knowledge and skills)</a:t>
            </a:r>
          </a:p>
          <a:p>
            <a:pPr marL="285750" indent="-285750">
              <a:buClr>
                <a:srgbClr val="EBEBEB"/>
              </a:buClr>
              <a:buFont typeface="Arial" panose="020B0604020202020204" pitchFamily="34" charset="0"/>
              <a:buChar char="•"/>
            </a:pPr>
            <a:r>
              <a:rPr lang="en-US" sz="2000" dirty="0">
                <a:solidFill>
                  <a:schemeClr val="tx2">
                    <a:lumMod val="20000"/>
                    <a:lumOff val="80000"/>
                  </a:schemeClr>
                </a:solidFill>
                <a:latin typeface="Helvetica Neue Light" panose="02000403000000020004" pitchFamily="2" charset="0"/>
                <a:ea typeface="Helvetica Neue Light" panose="02000403000000020004" pitchFamily="2" charset="0"/>
              </a:rPr>
              <a:t>Tailor strategies to transtheoretical stage of change</a:t>
            </a:r>
          </a:p>
          <a:p>
            <a:pPr marL="285750" indent="-285750">
              <a:buClr>
                <a:srgbClr val="EBEBEB"/>
              </a:buClr>
              <a:buFont typeface="Arial" panose="020B0604020202020204" pitchFamily="34" charset="0"/>
              <a:buChar char="•"/>
            </a:pPr>
            <a:r>
              <a:rPr lang="en-US" sz="2000" dirty="0">
                <a:solidFill>
                  <a:schemeClr val="tx2">
                    <a:lumMod val="20000"/>
                    <a:lumOff val="80000"/>
                  </a:schemeClr>
                </a:solidFill>
                <a:latin typeface="Helvetica Neue Light" panose="02000403000000020004" pitchFamily="2" charset="0"/>
                <a:ea typeface="Helvetica Neue Light" panose="02000403000000020004" pitchFamily="2" charset="0"/>
              </a:rPr>
              <a:t>Habit forming approaches</a:t>
            </a:r>
          </a:p>
          <a:p>
            <a:pPr marL="285750" indent="-285750">
              <a:buClr>
                <a:srgbClr val="EBEBEB"/>
              </a:buClr>
              <a:buFont typeface="Arial" panose="020B0604020202020204" pitchFamily="34" charset="0"/>
              <a:buChar char="•"/>
            </a:pPr>
            <a:r>
              <a:rPr lang="en-US" sz="2000" dirty="0">
                <a:solidFill>
                  <a:schemeClr val="tx2">
                    <a:lumMod val="20000"/>
                    <a:lumOff val="80000"/>
                  </a:schemeClr>
                </a:solidFill>
                <a:latin typeface="Helvetica Neue Light" panose="02000403000000020004" pitchFamily="2" charset="0"/>
                <a:ea typeface="Helvetica Neue Light" panose="02000403000000020004" pitchFamily="2" charset="0"/>
              </a:rPr>
              <a:t>Habit disrupting approaches</a:t>
            </a:r>
          </a:p>
        </p:txBody>
      </p:sp>
      <p:graphicFrame>
        <p:nvGraphicFramePr>
          <p:cNvPr id="5" name="Table 4">
            <a:extLst>
              <a:ext uri="{FF2B5EF4-FFF2-40B4-BE49-F238E27FC236}">
                <a16:creationId xmlns:a16="http://schemas.microsoft.com/office/drawing/2014/main" id="{6C7FA8DC-ACA9-A24A-B4D9-93CB6646366A}"/>
              </a:ext>
            </a:extLst>
          </p:cNvPr>
          <p:cNvGraphicFramePr>
            <a:graphicFrameLocks noGrp="1"/>
          </p:cNvGraphicFramePr>
          <p:nvPr>
            <p:extLst>
              <p:ext uri="{D42A27DB-BD31-4B8C-83A1-F6EECF244321}">
                <p14:modId xmlns:p14="http://schemas.microsoft.com/office/powerpoint/2010/main" val="732714241"/>
              </p:ext>
            </p:extLst>
          </p:nvPr>
        </p:nvGraphicFramePr>
        <p:xfrm>
          <a:off x="4397411" y="810835"/>
          <a:ext cx="4467496" cy="5143499"/>
        </p:xfrm>
        <a:graphic>
          <a:graphicData uri="http://schemas.openxmlformats.org/drawingml/2006/table">
            <a:tbl>
              <a:tblPr firstRow="1" bandRow="1">
                <a:tableStyleId>{5C22544A-7EE6-4342-B048-85BDC9FD1C3A}</a:tableStyleId>
              </a:tblPr>
              <a:tblGrid>
                <a:gridCol w="2233748">
                  <a:extLst>
                    <a:ext uri="{9D8B030D-6E8A-4147-A177-3AD203B41FA5}">
                      <a16:colId xmlns:a16="http://schemas.microsoft.com/office/drawing/2014/main" val="1203766556"/>
                    </a:ext>
                  </a:extLst>
                </a:gridCol>
                <a:gridCol w="2233748">
                  <a:extLst>
                    <a:ext uri="{9D8B030D-6E8A-4147-A177-3AD203B41FA5}">
                      <a16:colId xmlns:a16="http://schemas.microsoft.com/office/drawing/2014/main" val="2536268261"/>
                    </a:ext>
                  </a:extLst>
                </a:gridCol>
              </a:tblGrid>
              <a:tr h="887649">
                <a:tc>
                  <a:txBody>
                    <a:bodyPr/>
                    <a:lstStyle/>
                    <a:p>
                      <a:r>
                        <a:rPr lang="en-US" sz="2000" b="1" i="0" dirty="0">
                          <a:latin typeface="Helvetica Neue" panose="02000503000000020004" pitchFamily="2" charset="0"/>
                          <a:ea typeface="Helvetica Neue" panose="02000503000000020004" pitchFamily="2" charset="0"/>
                          <a:cs typeface="Helvetica Neue" panose="02000503000000020004" pitchFamily="2" charset="0"/>
                        </a:rPr>
                        <a:t>Habit Forming</a:t>
                      </a:r>
                    </a:p>
                  </a:txBody>
                  <a:tcPr>
                    <a:solidFill>
                      <a:schemeClr val="accent1"/>
                    </a:solidFill>
                  </a:tcPr>
                </a:tc>
                <a:tc>
                  <a:txBody>
                    <a:bodyPr/>
                    <a:lstStyle/>
                    <a:p>
                      <a:r>
                        <a:rPr lang="en-US" sz="2000" b="1" i="0" dirty="0">
                          <a:latin typeface="Helvetica Neue" panose="02000503000000020004" pitchFamily="2" charset="0"/>
                          <a:ea typeface="Helvetica Neue" panose="02000503000000020004" pitchFamily="2" charset="0"/>
                          <a:cs typeface="Helvetica Neue" panose="02000503000000020004" pitchFamily="2" charset="0"/>
                        </a:rPr>
                        <a:t>Habit Disrupting</a:t>
                      </a:r>
                    </a:p>
                  </a:txBody>
                  <a:tcPr>
                    <a:solidFill>
                      <a:schemeClr val="accent1"/>
                    </a:solidFill>
                  </a:tcPr>
                </a:tc>
                <a:extLst>
                  <a:ext uri="{0D108BD9-81ED-4DB2-BD59-A6C34878D82A}">
                    <a16:rowId xmlns:a16="http://schemas.microsoft.com/office/drawing/2014/main" val="1090536154"/>
                  </a:ext>
                </a:extLst>
              </a:tr>
              <a:tr h="887649">
                <a:tc>
                  <a:txBody>
                    <a:bodyPr/>
                    <a:lstStyle/>
                    <a:p>
                      <a:r>
                        <a:rPr lang="en-US" sz="1800" b="0" i="0" dirty="0">
                          <a:solidFill>
                            <a:schemeClr val="tx2">
                              <a:lumMod val="20000"/>
                              <a:lumOff val="80000"/>
                            </a:schemeClr>
                          </a:solidFill>
                          <a:latin typeface="Helvetica Neue Light" panose="02000403000000020004" pitchFamily="2" charset="0"/>
                          <a:ea typeface="Helvetica Neue Light" panose="02000403000000020004" pitchFamily="2" charset="0"/>
                        </a:rPr>
                        <a:t>Frequent Repetition</a:t>
                      </a:r>
                    </a:p>
                  </a:txBody>
                  <a:tcPr>
                    <a:solidFill>
                      <a:schemeClr val="accent1"/>
                    </a:solidFill>
                  </a:tcPr>
                </a:tc>
                <a:tc>
                  <a:txBody>
                    <a:bodyPr/>
                    <a:lstStyle/>
                    <a:p>
                      <a:r>
                        <a:rPr lang="en-US" sz="1800" b="0" i="0" dirty="0">
                          <a:solidFill>
                            <a:schemeClr val="tx2">
                              <a:lumMod val="20000"/>
                              <a:lumOff val="80000"/>
                            </a:schemeClr>
                          </a:solidFill>
                          <a:latin typeface="Helvetica Neue Light" panose="02000403000000020004" pitchFamily="2" charset="0"/>
                          <a:ea typeface="Helvetica Neue Light" panose="02000403000000020004" pitchFamily="2" charset="0"/>
                        </a:rPr>
                        <a:t>Cue disruption</a:t>
                      </a:r>
                    </a:p>
                  </a:txBody>
                  <a:tcPr>
                    <a:solidFill>
                      <a:schemeClr val="accent1"/>
                    </a:solidFill>
                  </a:tcPr>
                </a:tc>
                <a:extLst>
                  <a:ext uri="{0D108BD9-81ED-4DB2-BD59-A6C34878D82A}">
                    <a16:rowId xmlns:a16="http://schemas.microsoft.com/office/drawing/2014/main" val="3084225188"/>
                  </a:ext>
                </a:extLst>
              </a:tr>
              <a:tr h="1240276">
                <a:tc>
                  <a:txBody>
                    <a:bodyPr/>
                    <a:lstStyle/>
                    <a:p>
                      <a:r>
                        <a:rPr lang="en-US" sz="1800" b="0" i="0" dirty="0">
                          <a:solidFill>
                            <a:schemeClr val="tx2">
                              <a:lumMod val="20000"/>
                              <a:lumOff val="80000"/>
                            </a:schemeClr>
                          </a:solidFill>
                          <a:latin typeface="Helvetica Neue Light" panose="02000403000000020004" pitchFamily="2" charset="0"/>
                          <a:ea typeface="Helvetica Neue Light" panose="02000403000000020004" pitchFamily="2" charset="0"/>
                        </a:rPr>
                        <a:t>Recurring Contexts</a:t>
                      </a:r>
                    </a:p>
                  </a:txBody>
                  <a:tcPr>
                    <a:solidFill>
                      <a:schemeClr val="accent1"/>
                    </a:solidFill>
                  </a:tcPr>
                </a:tc>
                <a:tc>
                  <a:txBody>
                    <a:bodyPr/>
                    <a:lstStyle/>
                    <a:p>
                      <a:r>
                        <a:rPr lang="en-US" sz="1800" b="0" i="0" dirty="0">
                          <a:solidFill>
                            <a:schemeClr val="tx2">
                              <a:lumMod val="20000"/>
                              <a:lumOff val="80000"/>
                            </a:schemeClr>
                          </a:solidFill>
                          <a:latin typeface="Helvetica Neue Light" panose="02000403000000020004" pitchFamily="2" charset="0"/>
                          <a:ea typeface="Helvetica Neue Light" panose="02000403000000020004" pitchFamily="2" charset="0"/>
                        </a:rPr>
                        <a:t>Environmental re-engineering</a:t>
                      </a:r>
                    </a:p>
                  </a:txBody>
                  <a:tcPr>
                    <a:solidFill>
                      <a:schemeClr val="accent1"/>
                    </a:solidFill>
                  </a:tcPr>
                </a:tc>
                <a:extLst>
                  <a:ext uri="{0D108BD9-81ED-4DB2-BD59-A6C34878D82A}">
                    <a16:rowId xmlns:a16="http://schemas.microsoft.com/office/drawing/2014/main" val="3250551834"/>
                  </a:ext>
                </a:extLst>
              </a:tr>
              <a:tr h="1240276">
                <a:tc>
                  <a:txBody>
                    <a:bodyPr/>
                    <a:lstStyle/>
                    <a:p>
                      <a:r>
                        <a:rPr lang="en-US" sz="1800" b="0" i="0" dirty="0">
                          <a:solidFill>
                            <a:schemeClr val="tx2">
                              <a:lumMod val="20000"/>
                              <a:lumOff val="80000"/>
                            </a:schemeClr>
                          </a:solidFill>
                          <a:latin typeface="Helvetica Neue Light" panose="02000403000000020004" pitchFamily="2" charset="0"/>
                          <a:ea typeface="Helvetica Neue Light" panose="02000403000000020004" pitchFamily="2" charset="0"/>
                        </a:rPr>
                        <a:t>Associated Cues, nudges</a:t>
                      </a:r>
                    </a:p>
                  </a:txBody>
                  <a:tcPr>
                    <a:solidFill>
                      <a:schemeClr val="accent1"/>
                    </a:solidFill>
                  </a:tcPr>
                </a:tc>
                <a:tc>
                  <a:txBody>
                    <a:bodyPr/>
                    <a:lstStyle/>
                    <a:p>
                      <a:r>
                        <a:rPr lang="en-US" sz="1800" b="0" i="0" dirty="0">
                          <a:solidFill>
                            <a:schemeClr val="tx2">
                              <a:lumMod val="20000"/>
                              <a:lumOff val="80000"/>
                            </a:schemeClr>
                          </a:solidFill>
                          <a:latin typeface="Helvetica Neue Light" panose="02000403000000020004" pitchFamily="2" charset="0"/>
                          <a:ea typeface="Helvetica Neue Light" panose="02000403000000020004" pitchFamily="2" charset="0"/>
                        </a:rPr>
                        <a:t>Vigilant monitoring</a:t>
                      </a:r>
                    </a:p>
                  </a:txBody>
                  <a:tcPr>
                    <a:solidFill>
                      <a:schemeClr val="accent1"/>
                    </a:solidFill>
                  </a:tcPr>
                </a:tc>
                <a:extLst>
                  <a:ext uri="{0D108BD9-81ED-4DB2-BD59-A6C34878D82A}">
                    <a16:rowId xmlns:a16="http://schemas.microsoft.com/office/drawing/2014/main" val="1562936420"/>
                  </a:ext>
                </a:extLst>
              </a:tr>
              <a:tr h="887649">
                <a:tc>
                  <a:txBody>
                    <a:bodyPr/>
                    <a:lstStyle/>
                    <a:p>
                      <a:r>
                        <a:rPr lang="en-US" sz="1800" b="0" i="0" dirty="0">
                          <a:solidFill>
                            <a:schemeClr val="tx2">
                              <a:lumMod val="20000"/>
                              <a:lumOff val="80000"/>
                            </a:schemeClr>
                          </a:solidFill>
                          <a:latin typeface="Helvetica Neue Light" panose="02000403000000020004" pitchFamily="2" charset="0"/>
                          <a:ea typeface="Helvetica Neue Light" panose="02000403000000020004" pitchFamily="2" charset="0"/>
                        </a:rPr>
                        <a:t>Intermittent rewards</a:t>
                      </a:r>
                    </a:p>
                  </a:txBody>
                  <a:tcPr>
                    <a:solidFill>
                      <a:schemeClr val="accent1"/>
                    </a:solidFill>
                  </a:tcPr>
                </a:tc>
                <a:tc>
                  <a:txBody>
                    <a:bodyPr/>
                    <a:lstStyle/>
                    <a:p>
                      <a:endParaRPr lang="en-US" b="0" i="0" dirty="0">
                        <a:solidFill>
                          <a:schemeClr val="bg1"/>
                        </a:solidFill>
                        <a:latin typeface="Helvetica Neue Light" panose="02000403000000020004" pitchFamily="2" charset="0"/>
                        <a:ea typeface="Helvetica Neue Light" panose="02000403000000020004" pitchFamily="2" charset="0"/>
                      </a:endParaRPr>
                    </a:p>
                  </a:txBody>
                  <a:tcPr>
                    <a:solidFill>
                      <a:schemeClr val="accent1"/>
                    </a:solidFill>
                  </a:tcPr>
                </a:tc>
                <a:extLst>
                  <a:ext uri="{0D108BD9-81ED-4DB2-BD59-A6C34878D82A}">
                    <a16:rowId xmlns:a16="http://schemas.microsoft.com/office/drawing/2014/main" val="1275251701"/>
                  </a:ext>
                </a:extLst>
              </a:tr>
            </a:tbl>
          </a:graphicData>
        </a:graphic>
      </p:graphicFrame>
      <p:sp>
        <p:nvSpPr>
          <p:cNvPr id="7" name="TextBox 6">
            <a:extLst>
              <a:ext uri="{FF2B5EF4-FFF2-40B4-BE49-F238E27FC236}">
                <a16:creationId xmlns:a16="http://schemas.microsoft.com/office/drawing/2014/main" id="{405CB72C-C345-3D42-A801-D4BD0F8F738D}"/>
              </a:ext>
            </a:extLst>
          </p:cNvPr>
          <p:cNvSpPr txBox="1"/>
          <p:nvPr/>
        </p:nvSpPr>
        <p:spPr>
          <a:xfrm>
            <a:off x="7015939" y="5808073"/>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91614AFF-7818-6F49-8F37-3DDB5D0970C6}"/>
              </a:ext>
            </a:extLst>
          </p:cNvPr>
          <p:cNvSpPr txBox="1"/>
          <p:nvPr/>
        </p:nvSpPr>
        <p:spPr>
          <a:xfrm>
            <a:off x="7200669" y="5377187"/>
            <a:ext cx="1664238" cy="646331"/>
          </a:xfrm>
          <a:prstGeom prst="rect">
            <a:avLst/>
          </a:prstGeom>
          <a:noFill/>
        </p:spPr>
        <p:txBody>
          <a:bodyPr wrap="none" rtlCol="0">
            <a:spAutoFit/>
          </a:bodyPr>
          <a:lstStyle/>
          <a:p>
            <a:r>
              <a:rPr lang="en-US" sz="900" b="1" dirty="0">
                <a:solidFill>
                  <a:schemeClr val="tx2">
                    <a:lumMod val="20000"/>
                    <a:lumOff val="80000"/>
                  </a:schemeClr>
                </a:solidFill>
                <a:latin typeface="Helvetica Neue Light" panose="02000403000000020004" pitchFamily="2" charset="0"/>
                <a:ea typeface="Helvetica Neue Light" panose="02000403000000020004" pitchFamily="2" charset="0"/>
              </a:rPr>
              <a:t>Wood &amp; Neal </a:t>
            </a:r>
          </a:p>
          <a:p>
            <a:r>
              <a:rPr lang="en-US" sz="900" b="1" dirty="0">
                <a:solidFill>
                  <a:schemeClr val="tx2">
                    <a:lumMod val="20000"/>
                    <a:lumOff val="80000"/>
                  </a:schemeClr>
                </a:solidFill>
                <a:latin typeface="Helvetica Neue Light" panose="02000403000000020004" pitchFamily="2" charset="0"/>
                <a:ea typeface="Helvetica Neue Light" panose="02000403000000020004" pitchFamily="2" charset="0"/>
              </a:rPr>
              <a:t>Behavioral Science and Policy</a:t>
            </a:r>
          </a:p>
          <a:p>
            <a:endParaRPr lang="en-US" dirty="0"/>
          </a:p>
        </p:txBody>
      </p:sp>
    </p:spTree>
    <p:extLst>
      <p:ext uri="{BB962C8B-B14F-4D97-AF65-F5344CB8AC3E}">
        <p14:creationId xmlns:p14="http://schemas.microsoft.com/office/powerpoint/2010/main" val="1125654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3802" y="3018638"/>
            <a:ext cx="1364030" cy="410363"/>
          </a:xfrm>
          <a:prstGeom prst="rect">
            <a:avLst/>
          </a:prstGeom>
          <a:solidFill>
            <a:schemeClr val="accent1"/>
          </a:solidFill>
          <a:ln w="25400" cap="flat">
            <a:solidFill>
              <a:srgbClr val="FFFFFF"/>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97" tIns="50797" rIns="50797" bIns="50797" numCol="1" spcCol="38097" rtlCol="0" anchor="ctr">
            <a:spAutoFit/>
          </a:bodyPr>
          <a:lstStyle/>
          <a:p>
            <a:pPr algn="ctr" defTabSz="584156" latinLnBrk="1" hangingPunct="0"/>
            <a:r>
              <a:rPr lang="en-US" sz="2000" dirty="0">
                <a:ln w="0"/>
                <a:effectLst>
                  <a:outerShdw blurRad="38100" dist="19050" dir="2700000" algn="tl" rotWithShape="0">
                    <a:schemeClr val="dk1">
                      <a:alpha val="40000"/>
                    </a:schemeClr>
                  </a:outerShdw>
                </a:effectLst>
                <a:latin typeface="+mj-lt"/>
                <a:ea typeface="Helvetica Neue Medium"/>
                <a:cs typeface="Helvetica Neue Medium"/>
                <a:sym typeface="Helvetica Neue Medium"/>
              </a:rPr>
              <a:t>Art</a:t>
            </a:r>
          </a:p>
        </p:txBody>
      </p:sp>
      <p:sp>
        <p:nvSpPr>
          <p:cNvPr id="15" name="TextBox 14"/>
          <p:cNvSpPr txBox="1"/>
          <p:nvPr/>
        </p:nvSpPr>
        <p:spPr>
          <a:xfrm>
            <a:off x="763803" y="3544196"/>
            <a:ext cx="1364031" cy="410363"/>
          </a:xfrm>
          <a:prstGeom prst="rect">
            <a:avLst/>
          </a:prstGeom>
          <a:solidFill>
            <a:schemeClr val="accent1"/>
          </a:solidFill>
          <a:ln w="25400" cap="flat">
            <a:solidFill>
              <a:srgbClr val="FFFFFF"/>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97" tIns="50797" rIns="50797" bIns="50797" numCol="1" spcCol="38097" rtlCol="0" anchor="ctr">
            <a:spAutoFit/>
          </a:bodyPr>
          <a:lstStyle/>
          <a:p>
            <a:pPr algn="ctr" defTabSz="584156" latinLnBrk="1" hangingPunct="0"/>
            <a:r>
              <a:rPr lang="en-US" sz="2000" dirty="0">
                <a:ln w="0"/>
                <a:effectLst>
                  <a:outerShdw blurRad="38100" dist="19050" dir="2700000" algn="tl" rotWithShape="0">
                    <a:schemeClr val="dk1">
                      <a:alpha val="40000"/>
                    </a:schemeClr>
                  </a:outerShdw>
                </a:effectLst>
                <a:latin typeface="+mj-lt"/>
                <a:ea typeface="Helvetica Neue Medium"/>
                <a:cs typeface="Helvetica Neue Medium"/>
                <a:sym typeface="Helvetica Neue Medium"/>
              </a:rPr>
              <a:t>Science</a:t>
            </a:r>
            <a:endParaRPr lang="en-US" sz="2000" dirty="0">
              <a:ln w="12700">
                <a:solidFill>
                  <a:srgbClr val="C9C9C9">
                    <a:satMod val="155000"/>
                  </a:srgbClr>
                </a:solidFill>
                <a:prstDash val="solid"/>
              </a:ln>
              <a:effectLst>
                <a:outerShdw blurRad="41275" dist="20320" dir="1800000" algn="tl" rotWithShape="0">
                  <a:srgbClr val="000000">
                    <a:alpha val="40000"/>
                  </a:srgbClr>
                </a:outerShdw>
              </a:effectLst>
              <a:latin typeface="+mj-lt"/>
              <a:ea typeface="Helvetica Neue Medium"/>
              <a:cs typeface="Helvetica Neue Medium"/>
              <a:sym typeface="Helvetica Neue Medium"/>
            </a:endParaRPr>
          </a:p>
        </p:txBody>
      </p:sp>
      <p:sp>
        <p:nvSpPr>
          <p:cNvPr id="16" name="TextBox 15"/>
          <p:cNvSpPr txBox="1"/>
          <p:nvPr/>
        </p:nvSpPr>
        <p:spPr>
          <a:xfrm>
            <a:off x="746112" y="4069754"/>
            <a:ext cx="1426547" cy="410363"/>
          </a:xfrm>
          <a:prstGeom prst="rect">
            <a:avLst/>
          </a:prstGeom>
          <a:solidFill>
            <a:schemeClr val="accent1"/>
          </a:solidFill>
          <a:ln>
            <a:solidFill>
              <a:srgbClr val="FFFFFF"/>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797" tIns="50797" rIns="50797" bIns="50797" numCol="1" spcCol="38097" rtlCol="0" anchor="ctr">
            <a:spAutoFit/>
          </a:bodyPr>
          <a:lstStyle/>
          <a:p>
            <a:pPr algn="ctr" defTabSz="584156" latinLnBrk="1" hangingPunct="0"/>
            <a:r>
              <a:rPr lang="en-US" sz="2000" dirty="0">
                <a:ln w="0"/>
                <a:solidFill>
                  <a:schemeClr val="tx1"/>
                </a:solidFill>
                <a:effectLst>
                  <a:outerShdw blurRad="38100" dist="19050" dir="2700000" algn="tl" rotWithShape="0">
                    <a:schemeClr val="dk1">
                      <a:alpha val="40000"/>
                    </a:schemeClr>
                  </a:outerShdw>
                </a:effectLst>
                <a:latin typeface="Helvetica Neue Medium"/>
                <a:ea typeface="Helvetica Neue Medium"/>
                <a:cs typeface="Helvetica Neue Medium"/>
                <a:sym typeface="Helvetica Neue Medium"/>
              </a:rPr>
              <a:t>Culture</a:t>
            </a:r>
          </a:p>
        </p:txBody>
      </p:sp>
      <p:sp>
        <p:nvSpPr>
          <p:cNvPr id="17" name="TextBox 16"/>
          <p:cNvSpPr txBox="1"/>
          <p:nvPr/>
        </p:nvSpPr>
        <p:spPr>
          <a:xfrm>
            <a:off x="1491175" y="199813"/>
            <a:ext cx="6794695" cy="1087471"/>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797" tIns="50797" rIns="50797" bIns="50797" numCol="1" spcCol="38097" rtlCol="0" anchor="ctr">
            <a:spAutoFit/>
          </a:bodyPr>
          <a:lstStyle/>
          <a:p>
            <a:pPr algn="ctr" defTabSz="584156" latinLnBrk="1" hangingPunct="0"/>
            <a:r>
              <a:rPr lang="en-US" sz="3200" b="1" dirty="0">
                <a:ln w="0"/>
                <a:solidFill>
                  <a:schemeClr val="tx2">
                    <a:lumMod val="20000"/>
                    <a:lumOff val="80000"/>
                  </a:schemeClr>
                </a:solidFill>
                <a:effectLst>
                  <a:outerShdw blurRad="38100" dist="19050" dir="2700000" algn="tl" rotWithShape="0">
                    <a:schemeClr val="dk1">
                      <a:alpha val="40000"/>
                    </a:schemeClr>
                  </a:outerShdw>
                </a:effectLst>
                <a:latin typeface="+mj-lt"/>
                <a:ea typeface="Helvetica Neue Medium"/>
                <a:cs typeface="Helvetica Neue Medium"/>
                <a:sym typeface="Helvetica Neue Medium"/>
              </a:rPr>
              <a:t>Implementation and </a:t>
            </a:r>
          </a:p>
          <a:p>
            <a:pPr algn="ctr" defTabSz="584156" latinLnBrk="1" hangingPunct="0"/>
            <a:r>
              <a:rPr lang="en-US" sz="3200" b="1" dirty="0">
                <a:ln w="0"/>
                <a:solidFill>
                  <a:schemeClr val="tx2">
                    <a:lumMod val="20000"/>
                    <a:lumOff val="80000"/>
                  </a:schemeClr>
                </a:solidFill>
                <a:effectLst>
                  <a:outerShdw blurRad="38100" dist="19050" dir="2700000" algn="tl" rotWithShape="0">
                    <a:schemeClr val="dk1">
                      <a:alpha val="40000"/>
                    </a:schemeClr>
                  </a:outerShdw>
                </a:effectLst>
                <a:latin typeface="+mj-lt"/>
                <a:ea typeface="Helvetica Neue Medium"/>
                <a:cs typeface="Helvetica Neue Medium"/>
                <a:sym typeface="Helvetica Neue Medium"/>
              </a:rPr>
              <a:t>De-implementation Science</a:t>
            </a:r>
          </a:p>
        </p:txBody>
      </p:sp>
      <p:sp>
        <p:nvSpPr>
          <p:cNvPr id="12" name="Right Arrow 11"/>
          <p:cNvSpPr/>
          <p:nvPr/>
        </p:nvSpPr>
        <p:spPr>
          <a:xfrm>
            <a:off x="2798663" y="2996010"/>
            <a:ext cx="794585" cy="1120862"/>
          </a:xfrm>
          <a:prstGeom prst="rightArrow">
            <a:avLst/>
          </a:prstGeom>
          <a:solidFill>
            <a:srgbClr val="FFFFFF"/>
          </a:solidFill>
          <a:ln w="12700" cap="flat">
            <a:no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97" tIns="50797" rIns="50797" bIns="50797" numCol="1" spcCol="38097" rtlCol="0" anchor="ctr">
            <a:spAutoFit/>
          </a:bodyPr>
          <a:lstStyle/>
          <a:p>
            <a:pPr algn="ctr" defTabSz="584156" latinLnBrk="1" hangingPunct="0"/>
            <a:endParaRPr lang="en-US" sz="3000">
              <a:solidFill>
                <a:srgbClr val="FFFFFF"/>
              </a:solidFill>
              <a:effectLst>
                <a:outerShdw blurRad="38100" dist="12700" dir="5400000" rotWithShape="0">
                  <a:srgbClr val="000000">
                    <a:alpha val="80000"/>
                  </a:srgbClr>
                </a:outerShdw>
              </a:effectLst>
              <a:latin typeface="Helvetica Neue Medium"/>
              <a:ea typeface="Helvetica Neue Medium"/>
              <a:cs typeface="Helvetica Neue Medium"/>
              <a:sym typeface="Helvetica Neue Medium"/>
            </a:endParaRPr>
          </a:p>
        </p:txBody>
      </p:sp>
      <p:grpSp>
        <p:nvGrpSpPr>
          <p:cNvPr id="19" name="Group 18"/>
          <p:cNvGrpSpPr/>
          <p:nvPr/>
        </p:nvGrpSpPr>
        <p:grpSpPr>
          <a:xfrm>
            <a:off x="4624128" y="1579042"/>
            <a:ext cx="1056320" cy="4080668"/>
            <a:chOff x="1254077" y="82374"/>
            <a:chExt cx="782374" cy="4072853"/>
          </a:xfrm>
          <a:solidFill>
            <a:schemeClr val="bg2"/>
          </a:solidFill>
        </p:grpSpPr>
        <p:sp>
          <p:nvSpPr>
            <p:cNvPr id="20" name="Rectangle 19"/>
            <p:cNvSpPr/>
            <p:nvPr/>
          </p:nvSpPr>
          <p:spPr>
            <a:xfrm rot="16200000">
              <a:off x="-391843" y="1737147"/>
              <a:ext cx="4064000" cy="772160"/>
            </a:xfrm>
            <a:prstGeom prst="rect">
              <a:avLst/>
            </a:prstGeom>
            <a:solidFill>
              <a:schemeClr val="accent4"/>
            </a:solidFill>
            <a:ln>
              <a:solidFill>
                <a:srgbClr val="FFFFFF"/>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1" name="Rectangle 20"/>
            <p:cNvSpPr/>
            <p:nvPr/>
          </p:nvSpPr>
          <p:spPr>
            <a:xfrm rot="16200000">
              <a:off x="-381629" y="1728294"/>
              <a:ext cx="4064000" cy="772160"/>
            </a:xfrm>
            <a:prstGeom prst="rect">
              <a:avLst/>
            </a:prstGeom>
            <a:solidFill>
              <a:schemeClr val="accent1">
                <a:lumMod val="60000"/>
                <a:lumOff val="40000"/>
              </a:schemeClr>
            </a:solidFill>
            <a:ln>
              <a:solidFill>
                <a:schemeClr val="tx1"/>
              </a:solidFill>
            </a:ln>
          </p:spPr>
          <p:style>
            <a:lnRef idx="2">
              <a:schemeClr val="dk1"/>
            </a:lnRef>
            <a:fillRef idx="1">
              <a:schemeClr val="lt1"/>
            </a:fillRef>
            <a:effectRef idx="0">
              <a:schemeClr val="dk1"/>
            </a:effectRef>
            <a:fontRef idx="minor">
              <a:schemeClr val="dk1"/>
            </a:fontRef>
          </p:style>
          <p:txBody>
            <a:bodyPr spcFirstLastPara="0" vert="horz" wrap="square" lIns="31750" tIns="31750" rIns="31750" bIns="31750" numCol="1" spcCol="1270" anchor="ctr" anchorCtr="0">
              <a:noAutofit/>
            </a:bodyPr>
            <a:lstStyle/>
            <a:p>
              <a:pPr algn="ctr" defTabSz="2222333">
                <a:lnSpc>
                  <a:spcPct val="90000"/>
                </a:lnSpc>
                <a:spcBef>
                  <a:spcPct val="0"/>
                </a:spcBef>
                <a:spcAft>
                  <a:spcPct val="35000"/>
                </a:spcAft>
              </a:pPr>
              <a:r>
                <a:rPr lang="en-US" sz="2400" dirty="0">
                  <a:ln w="0"/>
                  <a:solidFill>
                    <a:schemeClr val="tx2">
                      <a:lumMod val="20000"/>
                      <a:lumOff val="80000"/>
                    </a:schemeClr>
                  </a:solidFill>
                  <a:effectLst>
                    <a:outerShdw blurRad="38100" dist="19050" dir="2700000" algn="tl" rotWithShape="0">
                      <a:schemeClr val="dk1">
                        <a:alpha val="40000"/>
                      </a:schemeClr>
                    </a:outerShdw>
                  </a:effectLst>
                  <a:latin typeface="+mj-lt"/>
                  <a:ea typeface="Helvetica Neue"/>
                  <a:cs typeface="Helvetica Neue"/>
                </a:rPr>
                <a:t>Hybrid Effectiveness </a:t>
              </a:r>
              <a:r>
                <a:rPr lang="en-US" sz="3600" dirty="0">
                  <a:ln w="0"/>
                  <a:solidFill>
                    <a:schemeClr val="tx2">
                      <a:lumMod val="20000"/>
                      <a:lumOff val="80000"/>
                    </a:schemeClr>
                  </a:solidFill>
                  <a:effectLst>
                    <a:outerShdw blurRad="38100" dist="19050" dir="2700000" algn="tl" rotWithShape="0">
                      <a:schemeClr val="dk1">
                        <a:alpha val="40000"/>
                      </a:schemeClr>
                    </a:outerShdw>
                  </a:effectLst>
                  <a:latin typeface="+mj-lt"/>
                  <a:ea typeface="Helvetica Neue"/>
                  <a:cs typeface="Helvetica Neue"/>
                </a:rPr>
                <a:t>-</a:t>
              </a:r>
              <a:r>
                <a:rPr lang="en-US" sz="2400" dirty="0">
                  <a:ln w="0"/>
                  <a:solidFill>
                    <a:schemeClr val="tx2">
                      <a:lumMod val="20000"/>
                      <a:lumOff val="80000"/>
                    </a:schemeClr>
                  </a:solidFill>
                  <a:effectLst>
                    <a:outerShdw blurRad="38100" dist="19050" dir="2700000" algn="tl" rotWithShape="0">
                      <a:schemeClr val="dk1">
                        <a:alpha val="40000"/>
                      </a:schemeClr>
                    </a:outerShdw>
                  </a:effectLst>
                  <a:latin typeface="+mj-lt"/>
                  <a:ea typeface="Helvetica Neue"/>
                  <a:cs typeface="Helvetica Neue"/>
                </a:rPr>
                <a:t>Implementation designs</a:t>
              </a:r>
              <a:endParaRPr lang="en-US" sz="4000" dirty="0">
                <a:ln w="0"/>
                <a:solidFill>
                  <a:schemeClr val="tx2">
                    <a:lumMod val="20000"/>
                    <a:lumOff val="80000"/>
                  </a:schemeClr>
                </a:solidFill>
                <a:effectLst>
                  <a:outerShdw blurRad="38100" dist="19050" dir="2700000" algn="tl" rotWithShape="0">
                    <a:schemeClr val="dk1">
                      <a:alpha val="40000"/>
                    </a:schemeClr>
                  </a:outerShdw>
                </a:effectLst>
                <a:latin typeface="+mj-lt"/>
                <a:ea typeface="Helvetica Neue"/>
                <a:cs typeface="Helvetica Neue"/>
              </a:endParaRPr>
            </a:p>
          </p:txBody>
        </p:sp>
      </p:grpSp>
      <p:sp>
        <p:nvSpPr>
          <p:cNvPr id="6" name="TextBox 5"/>
          <p:cNvSpPr txBox="1"/>
          <p:nvPr/>
        </p:nvSpPr>
        <p:spPr>
          <a:xfrm>
            <a:off x="7014659" y="3057361"/>
            <a:ext cx="1921389" cy="841250"/>
          </a:xfrm>
          <a:prstGeom prst="rect">
            <a:avLst/>
          </a:prstGeom>
          <a:solidFill>
            <a:schemeClr val="accent1"/>
          </a:solidFill>
          <a:ln w="31750" cap="flat">
            <a:solidFill>
              <a:srgbClr val="FFFFFF"/>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97" tIns="50797" rIns="50797" bIns="50797" numCol="1" spcCol="38097" rtlCol="0" anchor="ctr">
            <a:spAutoFit/>
          </a:bodyPr>
          <a:lstStyle/>
          <a:p>
            <a:pPr algn="ctr" defTabSz="584156" latinLnBrk="1" hangingPunct="0"/>
            <a:r>
              <a:rPr lang="en-US" sz="1600" dirty="0">
                <a:ln w="0"/>
                <a:effectLst>
                  <a:outerShdw blurRad="38100" dist="19050" dir="2700000" algn="tl" rotWithShape="0">
                    <a:schemeClr val="dk1">
                      <a:alpha val="40000"/>
                    </a:schemeClr>
                  </a:outerShdw>
                </a:effectLst>
                <a:latin typeface="+mj-lt"/>
                <a:ea typeface="Helvetica Neue Medium"/>
                <a:cs typeface="Helvetica Neue Medium"/>
                <a:sym typeface="Helvetica Neue Medium"/>
              </a:rPr>
              <a:t>Evidence based </a:t>
            </a:r>
          </a:p>
          <a:p>
            <a:pPr algn="ctr" defTabSz="584156" latinLnBrk="1" hangingPunct="0"/>
            <a:r>
              <a:rPr lang="en-US" sz="1600" dirty="0">
                <a:ln w="0"/>
                <a:effectLst>
                  <a:outerShdw blurRad="38100" dist="19050" dir="2700000" algn="tl" rotWithShape="0">
                    <a:schemeClr val="dk1">
                      <a:alpha val="40000"/>
                    </a:schemeClr>
                  </a:outerShdw>
                </a:effectLst>
                <a:latin typeface="+mj-lt"/>
                <a:ea typeface="Helvetica Neue Medium"/>
                <a:cs typeface="Helvetica Neue Medium"/>
                <a:sym typeface="Helvetica Neue Medium"/>
              </a:rPr>
              <a:t>Health promotion</a:t>
            </a:r>
          </a:p>
          <a:p>
            <a:pPr algn="ctr" defTabSz="584156" latinLnBrk="1" hangingPunct="0"/>
            <a:r>
              <a:rPr lang="en-US" sz="1600" dirty="0">
                <a:ln w="0"/>
                <a:effectLst>
                  <a:outerShdw blurRad="38100" dist="19050" dir="2700000" algn="tl" rotWithShape="0">
                    <a:schemeClr val="dk1">
                      <a:alpha val="40000"/>
                    </a:schemeClr>
                  </a:outerShdw>
                </a:effectLst>
                <a:latin typeface="+mj-lt"/>
                <a:ea typeface="Helvetica Neue Medium"/>
                <a:cs typeface="Helvetica Neue Medium"/>
                <a:sym typeface="Helvetica Neue Medium"/>
              </a:rPr>
              <a:t> Intervention</a:t>
            </a:r>
          </a:p>
        </p:txBody>
      </p:sp>
      <p:sp>
        <p:nvSpPr>
          <p:cNvPr id="7" name="Striped Right Arrow 6"/>
          <p:cNvSpPr/>
          <p:nvPr/>
        </p:nvSpPr>
        <p:spPr>
          <a:xfrm>
            <a:off x="5929951" y="2972063"/>
            <a:ext cx="876755" cy="1120862"/>
          </a:xfrm>
          <a:prstGeom prst="stripedRightArrow">
            <a:avLst/>
          </a:prstGeom>
          <a:solidFill>
            <a:srgbClr val="FFFFFF"/>
          </a:solidFill>
          <a:ln w="12700" cap="flat">
            <a:no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97" tIns="50797" rIns="50797" bIns="50797" numCol="1" spcCol="38097" rtlCol="0" anchor="ctr">
            <a:spAutoFit/>
          </a:bodyPr>
          <a:lstStyle/>
          <a:p>
            <a:pPr algn="ctr" defTabSz="584156" latinLnBrk="1" hangingPunct="0"/>
            <a:endParaRPr lang="en-US" sz="3000">
              <a:solidFill>
                <a:srgbClr val="FFFFFF"/>
              </a:solidFill>
              <a:effectLst>
                <a:outerShdw blurRad="38100" dist="12700" dir="5400000" rotWithShape="0">
                  <a:srgbClr val="000000">
                    <a:alpha val="80000"/>
                  </a:srgbClr>
                </a:outerShdw>
              </a:effectLst>
              <a:latin typeface="Helvetica Neue Medium"/>
              <a:ea typeface="Helvetica Neue Medium"/>
              <a:cs typeface="Helvetica Neue Medium"/>
              <a:sym typeface="Helvetica Neue Medium"/>
            </a:endParaRPr>
          </a:p>
        </p:txBody>
      </p:sp>
      <p:sp>
        <p:nvSpPr>
          <p:cNvPr id="22" name="Rectangle 21">
            <a:extLst>
              <a:ext uri="{FF2B5EF4-FFF2-40B4-BE49-F238E27FC236}">
                <a16:creationId xmlns:a16="http://schemas.microsoft.com/office/drawing/2014/main" id="{403AC3B1-B8ED-1845-9539-680355B4A272}"/>
              </a:ext>
            </a:extLst>
          </p:cNvPr>
          <p:cNvSpPr/>
          <p:nvPr/>
        </p:nvSpPr>
        <p:spPr>
          <a:xfrm rot="16200000">
            <a:off x="2462075" y="3303771"/>
            <a:ext cx="3566160" cy="640080"/>
          </a:xfrm>
          <a:prstGeom prst="rect">
            <a:avLst/>
          </a:prstGeom>
          <a:solidFill>
            <a:schemeClr val="accent1"/>
          </a:solidFill>
          <a:ln>
            <a:solidFill>
              <a:srgbClr val="FFFFFF"/>
            </a:solid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algn="ctr"/>
            <a:endParaRPr lang="en-US" dirty="0"/>
          </a:p>
          <a:p>
            <a:pPr algn="ctr"/>
            <a:r>
              <a:rPr lang="en-US" sz="1600" dirty="0"/>
              <a:t>Efficacy and Effectiveness trials</a:t>
            </a:r>
          </a:p>
        </p:txBody>
      </p:sp>
      <p:sp>
        <p:nvSpPr>
          <p:cNvPr id="4" name="Frame 3">
            <a:extLst>
              <a:ext uri="{FF2B5EF4-FFF2-40B4-BE49-F238E27FC236}">
                <a16:creationId xmlns:a16="http://schemas.microsoft.com/office/drawing/2014/main" id="{7D559E78-90B9-8A4E-9B51-0C71E9788DE0}"/>
              </a:ext>
            </a:extLst>
          </p:cNvPr>
          <p:cNvSpPr/>
          <p:nvPr/>
        </p:nvSpPr>
        <p:spPr>
          <a:xfrm>
            <a:off x="424544" y="2130880"/>
            <a:ext cx="2055830" cy="269421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A22947FC-D637-9F42-A233-AC579C64D16C}"/>
              </a:ext>
            </a:extLst>
          </p:cNvPr>
          <p:cNvSpPr txBox="1"/>
          <p:nvPr/>
        </p:nvSpPr>
        <p:spPr>
          <a:xfrm>
            <a:off x="763802" y="2506436"/>
            <a:ext cx="1390124" cy="369332"/>
          </a:xfrm>
          <a:prstGeom prst="rect">
            <a:avLst/>
          </a:prstGeom>
          <a:noFill/>
        </p:spPr>
        <p:txBody>
          <a:bodyPr wrap="none" rtlCol="0">
            <a:spAutoFit/>
          </a:bodyPr>
          <a:lstStyle/>
          <a:p>
            <a:r>
              <a:rPr lang="en-US" dirty="0"/>
              <a:t>Intervention</a:t>
            </a:r>
          </a:p>
        </p:txBody>
      </p:sp>
    </p:spTree>
    <p:extLst>
      <p:ext uri="{BB962C8B-B14F-4D97-AF65-F5344CB8AC3E}">
        <p14:creationId xmlns:p14="http://schemas.microsoft.com/office/powerpoint/2010/main" val="30108091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Title 1">
            <a:extLst>
              <a:ext uri="{FF2B5EF4-FFF2-40B4-BE49-F238E27FC236}">
                <a16:creationId xmlns:a16="http://schemas.microsoft.com/office/drawing/2014/main" id="{6B8AB914-EC8D-0E4A-B9F3-1D351E637686}"/>
              </a:ext>
            </a:extLst>
          </p:cNvPr>
          <p:cNvSpPr txBox="1">
            <a:spLocks/>
          </p:cNvSpPr>
          <p:nvPr/>
        </p:nvSpPr>
        <p:spPr>
          <a:xfrm>
            <a:off x="1904585" y="388471"/>
            <a:ext cx="5334830" cy="1131838"/>
          </a:xfrm>
          <a:prstGeom prst="rect">
            <a:avLst/>
          </a:prstGeom>
          <a:noFill/>
          <a:ln>
            <a:noFill/>
          </a:ln>
        </p:spPr>
        <p:txBody>
          <a:bodyPr spcFirstLastPara="1" wrap="square" lIns="91425" tIns="91425" rIns="91425" bIns="91425" anchor="b"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US" sz="3200" b="1" dirty="0">
                <a:solidFill>
                  <a:schemeClr val="tx2">
                    <a:lumMod val="20000"/>
                    <a:lumOff val="80000"/>
                  </a:schemeClr>
                </a:solidFill>
                <a:latin typeface="Helvetica Neue Medium"/>
                <a:cs typeface="Helvetica Neue Medium"/>
              </a:rPr>
              <a:t>Stroke Outreach to Improve Stroke Preparedness</a:t>
            </a:r>
          </a:p>
        </p:txBody>
      </p:sp>
      <p:graphicFrame>
        <p:nvGraphicFramePr>
          <p:cNvPr id="6" name="Content Placeholder 5">
            <a:extLst>
              <a:ext uri="{FF2B5EF4-FFF2-40B4-BE49-F238E27FC236}">
                <a16:creationId xmlns:a16="http://schemas.microsoft.com/office/drawing/2014/main" id="{A5729566-E7D3-B545-ACE2-87CC912ED2E0}"/>
              </a:ext>
            </a:extLst>
          </p:cNvPr>
          <p:cNvGraphicFramePr>
            <a:graphicFrameLocks/>
          </p:cNvGraphicFramePr>
          <p:nvPr>
            <p:extLst>
              <p:ext uri="{D42A27DB-BD31-4B8C-83A1-F6EECF244321}">
                <p14:modId xmlns:p14="http://schemas.microsoft.com/office/powerpoint/2010/main" val="1667533155"/>
              </p:ext>
            </p:extLst>
          </p:nvPr>
        </p:nvGraphicFramePr>
        <p:xfrm>
          <a:off x="-1100064" y="1845689"/>
          <a:ext cx="6387152" cy="40124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414DA1F6-008B-9646-B7D5-751796C8BD15}"/>
              </a:ext>
            </a:extLst>
          </p:cNvPr>
          <p:cNvSpPr txBox="1"/>
          <p:nvPr/>
        </p:nvSpPr>
        <p:spPr>
          <a:xfrm>
            <a:off x="4953415" y="2123907"/>
            <a:ext cx="4572000" cy="39497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defTabSz="584200" latinLnBrk="1" hangingPunct="0">
              <a:buClrTx/>
              <a:defRPr/>
            </a:pPr>
            <a:r>
              <a:rPr lang="en-US" dirty="0">
                <a:solidFill>
                  <a:srgbClr val="EBEBEB"/>
                </a:solidFill>
                <a:effectLst>
                  <a:outerShdw blurRad="50800" dist="25400" dir="5400000" rotWithShape="0">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Helvetica Neue Medium"/>
              </a:rPr>
              <a:t>Increasing stroke preparedness </a:t>
            </a:r>
          </a:p>
          <a:p>
            <a:pPr lvl="0" defTabSz="584200" latinLnBrk="1" hangingPunct="0">
              <a:buClrTx/>
              <a:defRPr/>
            </a:pPr>
            <a:r>
              <a:rPr lang="en-US" dirty="0">
                <a:solidFill>
                  <a:srgbClr val="EBEBEB"/>
                </a:solidFill>
                <a:effectLst>
                  <a:outerShdw blurRad="50800" dist="25400" dir="5400000" rotWithShape="0">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Helvetica Neue Medium"/>
              </a:rPr>
              <a:t>has been shown to reduce delays</a:t>
            </a:r>
          </a:p>
          <a:p>
            <a:pPr lvl="0" defTabSz="584200" latinLnBrk="1" hangingPunct="0">
              <a:buClrTx/>
              <a:defRPr/>
            </a:pPr>
            <a:endParaRPr lang="en-US" dirty="0">
              <a:solidFill>
                <a:srgbClr val="EBEBEB"/>
              </a:solidFill>
              <a:effectLst>
                <a:outerShdw blurRad="50800" dist="25400" dir="5400000" rotWithShape="0">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a:p>
            <a:pPr lvl="0" defTabSz="584200" latinLnBrk="1" hangingPunct="0">
              <a:buClrTx/>
              <a:defRPr/>
            </a:pPr>
            <a:r>
              <a:rPr lang="en-US" dirty="0">
                <a:solidFill>
                  <a:srgbClr val="EBEBEB"/>
                </a:solidFill>
                <a:effectLst>
                  <a:outerShdw blurRad="50800" dist="25400" dir="5400000" rotWithShape="0">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Helvetica Neue Medium"/>
              </a:rPr>
              <a:t>Traditional mass media campaigns </a:t>
            </a:r>
          </a:p>
          <a:p>
            <a:pPr lvl="0" defTabSz="584200" latinLnBrk="1" hangingPunct="0">
              <a:buClrTx/>
              <a:defRPr/>
            </a:pPr>
            <a:r>
              <a:rPr lang="en-US" dirty="0">
                <a:solidFill>
                  <a:srgbClr val="EBEBEB"/>
                </a:solidFill>
                <a:effectLst>
                  <a:outerShdw blurRad="50800" dist="25400" dir="5400000" rotWithShape="0">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Helvetica Neue Medium"/>
              </a:rPr>
              <a:t>targeting awareness, show </a:t>
            </a:r>
            <a:r>
              <a:rPr lang="en-US" dirty="0">
                <a:solidFill>
                  <a:schemeClr val="accent4"/>
                </a:solidFill>
                <a:effectLst>
                  <a:outerShdw blurRad="50800" dist="25400" dir="5400000" rotWithShape="0">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Helvetica Neue Medium"/>
              </a:rPr>
              <a:t>poor </a:t>
            </a:r>
          </a:p>
          <a:p>
            <a:pPr lvl="0" defTabSz="584200" latinLnBrk="1" hangingPunct="0">
              <a:buClrTx/>
              <a:defRPr/>
            </a:pPr>
            <a:r>
              <a:rPr lang="en-US" dirty="0">
                <a:solidFill>
                  <a:schemeClr val="accent4"/>
                </a:solidFill>
                <a:effectLst>
                  <a:outerShdw blurRad="50800" dist="25400" dir="5400000" rotWithShape="0">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Helvetica Neue Medium"/>
              </a:rPr>
              <a:t>penetration into low-income ethnic </a:t>
            </a:r>
          </a:p>
          <a:p>
            <a:pPr lvl="0" defTabSz="584200" latinLnBrk="1" hangingPunct="0">
              <a:buClrTx/>
              <a:defRPr/>
            </a:pPr>
            <a:r>
              <a:rPr lang="en-US" dirty="0">
                <a:solidFill>
                  <a:schemeClr val="accent4"/>
                </a:solidFill>
                <a:effectLst>
                  <a:outerShdw blurRad="50800" dist="25400" dir="5400000" rotWithShape="0">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Helvetica Neue Medium"/>
              </a:rPr>
              <a:t>minority communities</a:t>
            </a:r>
            <a:r>
              <a:rPr lang="en-US" dirty="0">
                <a:solidFill>
                  <a:srgbClr val="EBEBEB"/>
                </a:solidFill>
                <a:effectLst>
                  <a:outerShdw blurRad="50800" dist="25400" dir="5400000" rotWithShape="0">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Helvetica Neue Medium"/>
              </a:rPr>
              <a:t>.</a:t>
            </a:r>
          </a:p>
          <a:p>
            <a:pPr lvl="0" defTabSz="584200" latinLnBrk="1" hangingPunct="0">
              <a:buClrTx/>
              <a:defRPr/>
            </a:pPr>
            <a:endParaRPr lang="en-US" dirty="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endParaRPr>
          </a:p>
          <a:p>
            <a:pPr lvl="0" defTabSz="584200" latinLnBrk="1" hangingPunct="0">
              <a:buClrTx/>
              <a:defRPr/>
            </a:pPr>
            <a:r>
              <a:rPr lang="en-US" dirty="0">
                <a:solidFill>
                  <a:srgbClr val="EBEBEB"/>
                </a:solidFill>
                <a:effectLst>
                  <a:outerShdw blurRad="50800" dist="25400" dir="5400000" rotWithShape="0">
                    <a:srgbClr val="000000"/>
                  </a:outerShdw>
                </a:effectLst>
                <a:latin typeface="+mj-lt"/>
                <a:ea typeface="Helvetica Neue Medium"/>
                <a:cs typeface="Helvetica Neue Medium"/>
                <a:sym typeface="Helvetica Neue Medium"/>
              </a:rPr>
              <a:t>Dearth of evidence-based interventions </a:t>
            </a:r>
          </a:p>
          <a:p>
            <a:pPr lvl="0" defTabSz="584200" latinLnBrk="1" hangingPunct="0">
              <a:buClrTx/>
              <a:defRPr/>
            </a:pPr>
            <a:r>
              <a:rPr lang="en-US" dirty="0">
                <a:solidFill>
                  <a:srgbClr val="EBEBEB"/>
                </a:solidFill>
                <a:effectLst>
                  <a:outerShdw blurRad="50800" dist="25400" dir="5400000" rotWithShape="0">
                    <a:srgbClr val="000000"/>
                  </a:outerShdw>
                </a:effectLst>
                <a:latin typeface="+mj-lt"/>
                <a:ea typeface="Helvetica Neue Medium"/>
                <a:cs typeface="Helvetica Neue Medium"/>
                <a:sym typeface="Helvetica Neue Medium"/>
              </a:rPr>
              <a:t>addressing stroke preparedness</a:t>
            </a:r>
          </a:p>
          <a:p>
            <a:pPr lvl="0" defTabSz="584200" latinLnBrk="1" hangingPunct="0">
              <a:buClrTx/>
              <a:defRPr/>
            </a:pPr>
            <a:r>
              <a:rPr lang="en-US" dirty="0">
                <a:solidFill>
                  <a:srgbClr val="EBEBEB"/>
                </a:solidFill>
                <a:effectLst>
                  <a:outerShdw blurRad="50800" dist="25400" dir="5400000" rotWithShape="0">
                    <a:srgbClr val="000000"/>
                  </a:outerShdw>
                </a:effectLst>
                <a:latin typeface="+mj-lt"/>
                <a:ea typeface="Helvetica Neue Medium"/>
                <a:cs typeface="Helvetica Neue Medium"/>
                <a:sym typeface="Helvetica Neue Medium"/>
              </a:rPr>
              <a:t>especially for minorities.</a:t>
            </a:r>
          </a:p>
          <a:p>
            <a:pPr marL="0" marR="0" lvl="0" indent="0" algn="l" defTabSz="584200" rtl="0" eaLnBrk="1" fontAlgn="auto" latinLnBrk="1" hangingPunct="0">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EBEBEB"/>
              </a:solidFill>
              <a:effectLst>
                <a:outerShdw blurRad="50800" dist="25400" dir="5400000" rotWithShape="0">
                  <a:srgbClr val="000000"/>
                </a:outerShdw>
              </a:effectLst>
              <a:uLnTx/>
              <a:uFillTx/>
              <a:latin typeface="Helvetica Neue Medium"/>
              <a:ea typeface="Helvetica Neue Medium"/>
              <a:cs typeface="Helvetica Neue Medium"/>
              <a:sym typeface="Helvetica Neue Medium"/>
            </a:endParaRPr>
          </a:p>
          <a:p>
            <a:pPr marL="0" marR="0" lvl="0" indent="0" algn="l" defTabSz="584200" rtl="0" eaLnBrk="1" fontAlgn="auto" latinLnBrk="1" hangingPunct="0">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EBEBEB"/>
              </a:solidFill>
              <a:effectLst>
                <a:outerShdw blurRad="50800" dist="25400" dir="5400000" rotWithShape="0">
                  <a:srgbClr val="000000"/>
                </a:outerShdw>
              </a:effectLst>
              <a:uLnTx/>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259560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783" y="919"/>
            <a:ext cx="8072438" cy="1509117"/>
          </a:xfrm>
        </p:spPr>
        <p:txBody>
          <a:bodyPr>
            <a:normAutofit/>
          </a:bodyPr>
          <a:lstStyle/>
          <a:p>
            <a:r>
              <a:rPr lang="en-US" sz="4000" dirty="0">
                <a:solidFill>
                  <a:schemeClr val="tx2">
                    <a:lumMod val="20000"/>
                    <a:lumOff val="80000"/>
                  </a:schemeClr>
                </a:solidFill>
                <a:latin typeface="Helvetica Neue Medium"/>
                <a:cs typeface="Helvetica Neue Medium"/>
              </a:rPr>
              <a:t>Disclosures</a:t>
            </a:r>
          </a:p>
        </p:txBody>
      </p:sp>
      <p:sp>
        <p:nvSpPr>
          <p:cNvPr id="3" name="Content Placeholder 2"/>
          <p:cNvSpPr>
            <a:spLocks noGrp="1"/>
          </p:cNvSpPr>
          <p:nvPr>
            <p:ph type="body" idx="1"/>
          </p:nvPr>
        </p:nvSpPr>
        <p:spPr>
          <a:xfrm>
            <a:off x="535779" y="1656985"/>
            <a:ext cx="8933581" cy="5496439"/>
          </a:xfrm>
        </p:spPr>
        <p:txBody>
          <a:bodyPr>
            <a:normAutofit/>
          </a:bodyPr>
          <a:lstStyle/>
          <a:p>
            <a:pPr marL="0" indent="0">
              <a:buNone/>
            </a:pPr>
            <a:r>
              <a:rPr lang="en-US" sz="3000" dirty="0">
                <a:solidFill>
                  <a:schemeClr val="bg2">
                    <a:lumMod val="20000"/>
                    <a:lumOff val="80000"/>
                  </a:schemeClr>
                </a:solidFill>
                <a:latin typeface="Helvetica Neue Light"/>
                <a:cs typeface="Helvetica Neue Light"/>
              </a:rPr>
              <a:t>Work has been supported by: </a:t>
            </a:r>
          </a:p>
          <a:p>
            <a:pPr marL="0" indent="0">
              <a:buNone/>
            </a:pPr>
            <a:r>
              <a:rPr lang="en-US" sz="3000" dirty="0">
                <a:solidFill>
                  <a:schemeClr val="bg2">
                    <a:lumMod val="20000"/>
                    <a:lumOff val="80000"/>
                  </a:schemeClr>
                </a:solidFill>
                <a:latin typeface="Helvetica Neue Light"/>
                <a:cs typeface="Helvetica Neue Light"/>
              </a:rPr>
              <a:t>NIH (NINDS) R01 NS067443 (PI- Williams)</a:t>
            </a:r>
          </a:p>
          <a:p>
            <a:pPr marL="0" indent="0">
              <a:buNone/>
            </a:pPr>
            <a:r>
              <a:rPr lang="en-US" sz="3000" dirty="0">
                <a:solidFill>
                  <a:schemeClr val="bg2">
                    <a:lumMod val="20000"/>
                    <a:lumOff val="80000"/>
                  </a:schemeClr>
                </a:solidFill>
                <a:latin typeface="Helvetica Neue Light"/>
                <a:cs typeface="Helvetica Neue Light"/>
              </a:rPr>
              <a:t>NIH (NINDS) U54 NS081765 (MPI-Williams)</a:t>
            </a:r>
          </a:p>
          <a:p>
            <a:pPr marL="0" indent="0">
              <a:buNone/>
            </a:pPr>
            <a:r>
              <a:rPr lang="en-US" sz="3000" dirty="0">
                <a:solidFill>
                  <a:schemeClr val="bg2">
                    <a:lumMod val="20000"/>
                    <a:lumOff val="80000"/>
                  </a:schemeClr>
                </a:solidFill>
                <a:latin typeface="Helvetica Neue Light"/>
                <a:cs typeface="Helvetica Neue Light"/>
              </a:rPr>
              <a:t>NIH (NINR)   R01NR017571   (PI-Williams)</a:t>
            </a:r>
          </a:p>
          <a:p>
            <a:pPr marL="0" indent="0">
              <a:buNone/>
            </a:pPr>
            <a:endParaRPr lang="en-US" sz="3000" dirty="0">
              <a:solidFill>
                <a:schemeClr val="bg2">
                  <a:lumMod val="20000"/>
                  <a:lumOff val="80000"/>
                </a:schemeClr>
              </a:solidFill>
              <a:latin typeface="Helvetica Neue Light"/>
              <a:cs typeface="Helvetica Neue Light"/>
            </a:endParaRPr>
          </a:p>
          <a:p>
            <a:pPr marL="214278" lvl="1" indent="0">
              <a:buNone/>
            </a:pPr>
            <a:r>
              <a:rPr lang="en-US" sz="4400" dirty="0">
                <a:solidFill>
                  <a:schemeClr val="bg2">
                    <a:lumMod val="20000"/>
                    <a:lumOff val="80000"/>
                  </a:schemeClr>
                </a:solidFill>
                <a:latin typeface="Helvetica Neue Light"/>
                <a:cs typeface="Helvetica Neue Light"/>
              </a:rPr>
              <a:t> </a:t>
            </a:r>
          </a:p>
          <a:p>
            <a:pPr marL="0" indent="0">
              <a:buNone/>
            </a:pPr>
            <a:endParaRPr lang="en-US" dirty="0"/>
          </a:p>
        </p:txBody>
      </p:sp>
    </p:spTree>
    <p:extLst>
      <p:ext uri="{BB962C8B-B14F-4D97-AF65-F5344CB8AC3E}">
        <p14:creationId xmlns:p14="http://schemas.microsoft.com/office/powerpoint/2010/main" val="47691347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Title 1">
            <a:extLst>
              <a:ext uri="{FF2B5EF4-FFF2-40B4-BE49-F238E27FC236}">
                <a16:creationId xmlns:a16="http://schemas.microsoft.com/office/drawing/2014/main" id="{6B8AB914-EC8D-0E4A-B9F3-1D351E637686}"/>
              </a:ext>
            </a:extLst>
          </p:cNvPr>
          <p:cNvSpPr txBox="1">
            <a:spLocks/>
          </p:cNvSpPr>
          <p:nvPr/>
        </p:nvSpPr>
        <p:spPr>
          <a:xfrm>
            <a:off x="1904585" y="388471"/>
            <a:ext cx="5334830" cy="1131838"/>
          </a:xfrm>
          <a:prstGeom prst="rect">
            <a:avLst/>
          </a:prstGeom>
          <a:noFill/>
          <a:ln>
            <a:noFill/>
          </a:ln>
        </p:spPr>
        <p:txBody>
          <a:bodyPr spcFirstLastPara="1" wrap="square" lIns="91425" tIns="91425" rIns="91425" bIns="91425" anchor="b"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US" sz="3200" b="1" dirty="0">
                <a:solidFill>
                  <a:schemeClr val="tx2">
                    <a:lumMod val="20000"/>
                    <a:lumOff val="80000"/>
                  </a:schemeClr>
                </a:solidFill>
                <a:latin typeface="Helvetica Neue Medium"/>
                <a:cs typeface="Helvetica Neue Medium"/>
              </a:rPr>
              <a:t>Stroke Outreach to Improve Stroke Preparedness</a:t>
            </a:r>
          </a:p>
        </p:txBody>
      </p:sp>
      <p:graphicFrame>
        <p:nvGraphicFramePr>
          <p:cNvPr id="8" name="Content Placeholder 5">
            <a:extLst>
              <a:ext uri="{FF2B5EF4-FFF2-40B4-BE49-F238E27FC236}">
                <a16:creationId xmlns:a16="http://schemas.microsoft.com/office/drawing/2014/main" id="{DC1A0381-E2BB-084A-9384-A925038A91FA}"/>
              </a:ext>
            </a:extLst>
          </p:cNvPr>
          <p:cNvGraphicFramePr>
            <a:graphicFrameLocks/>
          </p:cNvGraphicFramePr>
          <p:nvPr>
            <p:extLst>
              <p:ext uri="{D42A27DB-BD31-4B8C-83A1-F6EECF244321}">
                <p14:modId xmlns:p14="http://schemas.microsoft.com/office/powerpoint/2010/main" val="773835992"/>
              </p:ext>
            </p:extLst>
          </p:nvPr>
        </p:nvGraphicFramePr>
        <p:xfrm>
          <a:off x="-1302616" y="1982200"/>
          <a:ext cx="7183859" cy="41219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F19577F-6BE3-FD42-A370-E2F3BE00773E}"/>
              </a:ext>
            </a:extLst>
          </p:cNvPr>
          <p:cNvSpPr txBox="1"/>
          <p:nvPr/>
        </p:nvSpPr>
        <p:spPr>
          <a:xfrm>
            <a:off x="5106572" y="1623127"/>
            <a:ext cx="3213457"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rPr>
              <a:t>Where to begin along the continuum of risk?</a:t>
            </a:r>
          </a:p>
        </p:txBody>
      </p:sp>
      <p:pic>
        <p:nvPicPr>
          <p:cNvPr id="9" name="Picture 1">
            <a:extLst>
              <a:ext uri="{FF2B5EF4-FFF2-40B4-BE49-F238E27FC236}">
                <a16:creationId xmlns:a16="http://schemas.microsoft.com/office/drawing/2014/main" id="{25079C9D-3390-8D4A-A6F3-E905183970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2537" y="2444090"/>
            <a:ext cx="3258844" cy="3423104"/>
          </a:xfrm>
          <a:prstGeom prst="rect">
            <a:avLst/>
          </a:prstGeom>
          <a:noFill/>
          <a:ln w="31750" cap="flat">
            <a:solidFill>
              <a:schemeClr val="tx1"/>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3">
            <a:extLst>
              <a:ext uri="{FF2B5EF4-FFF2-40B4-BE49-F238E27FC236}">
                <a16:creationId xmlns:a16="http://schemas.microsoft.com/office/drawing/2014/main" id="{5C1E5867-FEEA-3C4A-ADF1-BCAEA2B0BEBB}"/>
              </a:ext>
            </a:extLst>
          </p:cNvPr>
          <p:cNvSpPr txBox="1">
            <a:spLocks noChangeArrowheads="1"/>
          </p:cNvSpPr>
          <p:nvPr/>
        </p:nvSpPr>
        <p:spPr bwMode="auto">
          <a:xfrm>
            <a:off x="5272537" y="6091790"/>
            <a:ext cx="3258844"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6000" tIns="46800" rIns="36000" bIns="46800" anchor="b" anchorCtr="1"/>
          <a:lstStyle>
            <a:lvl1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900" dirty="0">
                <a:solidFill>
                  <a:srgbClr val="EBEBEB"/>
                </a:solidFill>
              </a:rPr>
              <a:t>George Howard. Stroke. Where to Focus Efforts to Reduce the Black–White Disparity in Stroke Mortality. </a:t>
            </a:r>
            <a:r>
              <a:rPr lang="en-US" altLang="en-US" sz="900" i="1" dirty="0">
                <a:solidFill>
                  <a:srgbClr val="EBEBEB"/>
                </a:solidFill>
              </a:rPr>
              <a:t>STROKE</a:t>
            </a:r>
            <a:r>
              <a:rPr lang="en-US" altLang="en-US" sz="900" dirty="0">
                <a:solidFill>
                  <a:srgbClr val="EBEBEB"/>
                </a:solidFill>
              </a:rPr>
              <a:t> Volume: 47, Issue: 7, Pages: 1893-1898, DOI:</a:t>
            </a:r>
          </a:p>
        </p:txBody>
      </p:sp>
      <p:sp>
        <p:nvSpPr>
          <p:cNvPr id="12" name="Oval 11">
            <a:extLst>
              <a:ext uri="{FF2B5EF4-FFF2-40B4-BE49-F238E27FC236}">
                <a16:creationId xmlns:a16="http://schemas.microsoft.com/office/drawing/2014/main" id="{8C0BC27D-08A0-AF4B-8EA8-FEAD011C045B}"/>
              </a:ext>
            </a:extLst>
          </p:cNvPr>
          <p:cNvSpPr/>
          <p:nvPr/>
        </p:nvSpPr>
        <p:spPr>
          <a:xfrm>
            <a:off x="5839987" y="5275144"/>
            <a:ext cx="478301" cy="464234"/>
          </a:xfrm>
          <a:prstGeom prst="ellipse">
            <a:avLst/>
          </a:prstGeom>
          <a:noFill/>
          <a:ln w="12700" cap="flat">
            <a:solidFill>
              <a:srgbClr val="C00000"/>
            </a:solid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outerShdw blurRad="38100" dist="12700" dir="5400000" rotWithShape="0">
                  <a:srgbClr val="000000">
                    <a:alpha val="80000"/>
                  </a:srgbClr>
                </a:outerShdw>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894106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119A5E-1CE2-9143-9F2A-8EAAF7E6B10D}"/>
              </a:ext>
            </a:extLst>
          </p:cNvPr>
          <p:cNvSpPr/>
          <p:nvPr/>
        </p:nvSpPr>
        <p:spPr>
          <a:xfrm>
            <a:off x="4933355" y="1579271"/>
            <a:ext cx="4084037" cy="5632305"/>
          </a:xfrm>
          <a:prstGeom prst="rect">
            <a:avLst/>
          </a:prstGeom>
        </p:spPr>
        <p:txBody>
          <a:bodyPr wrap="square" lIns="91434" tIns="45717" rIns="91434" bIns="45717">
            <a:spAutoFit/>
          </a:bodyPr>
          <a:lstStyle/>
          <a:p>
            <a:r>
              <a:rPr lang="en-US" dirty="0">
                <a:solidFill>
                  <a:schemeClr val="tx2">
                    <a:lumMod val="20000"/>
                    <a:lumOff val="80000"/>
                  </a:schemeClr>
                </a:solidFill>
                <a:cs typeface="Helvetica Neue Light"/>
              </a:rPr>
              <a:t>Schools provide a sustainable access point</a:t>
            </a:r>
          </a:p>
          <a:p>
            <a:endParaRPr lang="en-US" dirty="0">
              <a:solidFill>
                <a:schemeClr val="bg1"/>
              </a:solidFill>
              <a:cs typeface="Helvetica Neue Light"/>
            </a:endParaRPr>
          </a:p>
          <a:p>
            <a:r>
              <a:rPr lang="en-US" dirty="0">
                <a:solidFill>
                  <a:schemeClr val="tx2">
                    <a:lumMod val="20000"/>
                    <a:lumOff val="80000"/>
                  </a:schemeClr>
                </a:solidFill>
                <a:cs typeface="Arial Black"/>
              </a:rPr>
              <a:t>Parents of tweens are fall into highest incident stroke disparity  age bracket between 35-45</a:t>
            </a:r>
          </a:p>
          <a:p>
            <a:endParaRPr lang="en-US" dirty="0">
              <a:solidFill>
                <a:schemeClr val="tx2"/>
              </a:solidFill>
              <a:cs typeface="Arial Black"/>
            </a:endParaRPr>
          </a:p>
          <a:p>
            <a:r>
              <a:rPr lang="en-US" dirty="0">
                <a:solidFill>
                  <a:srgbClr val="EBEBEB"/>
                </a:solidFill>
                <a:cs typeface="Helvetica Neue Light"/>
              </a:rPr>
              <a:t>30% being raised by grandparents - witness stroke and call 911.</a:t>
            </a:r>
          </a:p>
          <a:p>
            <a:endParaRPr lang="en-US" dirty="0">
              <a:solidFill>
                <a:schemeClr val="tx2"/>
              </a:solidFill>
              <a:cs typeface="Arial Black"/>
            </a:endParaRPr>
          </a:p>
          <a:p>
            <a:r>
              <a:rPr lang="en-US" b="1" dirty="0">
                <a:solidFill>
                  <a:srgbClr val="EBEBEB"/>
                </a:solidFill>
                <a:cs typeface="Helvetica Neue Light"/>
              </a:rPr>
              <a:t>Stroke preparedness conduits into home (transmission vector hypothesis)</a:t>
            </a:r>
          </a:p>
          <a:p>
            <a:endParaRPr lang="en-US" dirty="0">
              <a:solidFill>
                <a:schemeClr val="tx2"/>
              </a:solidFill>
              <a:cs typeface="Arial Black"/>
            </a:endParaRPr>
          </a:p>
          <a:p>
            <a:r>
              <a:rPr lang="en-US" dirty="0">
                <a:solidFill>
                  <a:schemeClr val="tx2">
                    <a:lumMod val="20000"/>
                    <a:lumOff val="80000"/>
                  </a:schemeClr>
                </a:solidFill>
                <a:cs typeface="Arial Black"/>
              </a:rPr>
              <a:t>Primordial Prevention – Early Life Risk Reduction</a:t>
            </a:r>
            <a:endParaRPr lang="en-US" dirty="0">
              <a:solidFill>
                <a:schemeClr val="tx2">
                  <a:lumMod val="20000"/>
                  <a:lumOff val="80000"/>
                </a:schemeClr>
              </a:solidFill>
              <a:cs typeface="Helvetica Neue Light"/>
            </a:endParaRPr>
          </a:p>
          <a:p>
            <a:endParaRPr lang="en-US" dirty="0">
              <a:solidFill>
                <a:schemeClr val="bg1"/>
              </a:solidFill>
              <a:cs typeface="Helvetica Neue Light"/>
            </a:endParaRPr>
          </a:p>
          <a:p>
            <a:pPr marL="285729" indent="-285729">
              <a:buFont typeface="Wingdings" charset="2"/>
              <a:buChar char="Ø"/>
            </a:pPr>
            <a:endParaRPr lang="en-US" dirty="0">
              <a:solidFill>
                <a:schemeClr val="bg1"/>
              </a:solidFill>
              <a:cs typeface="Helvetica Neue Light"/>
            </a:endParaRPr>
          </a:p>
          <a:p>
            <a:endParaRPr lang="en-US" dirty="0">
              <a:solidFill>
                <a:schemeClr val="bg1"/>
              </a:solidFill>
              <a:cs typeface="Helvetica Neue Light"/>
            </a:endParaRPr>
          </a:p>
          <a:p>
            <a:endParaRPr lang="en-US" dirty="0">
              <a:solidFill>
                <a:schemeClr val="tx2"/>
              </a:solidFill>
              <a:cs typeface="Arial Black"/>
            </a:endParaRPr>
          </a:p>
        </p:txBody>
      </p:sp>
      <p:sp>
        <p:nvSpPr>
          <p:cNvPr id="2" name="TextBox 1">
            <a:extLst>
              <a:ext uri="{FF2B5EF4-FFF2-40B4-BE49-F238E27FC236}">
                <a16:creationId xmlns:a16="http://schemas.microsoft.com/office/drawing/2014/main" id="{732FD288-AD41-6E43-8352-5FFCED50AA6E}"/>
              </a:ext>
            </a:extLst>
          </p:cNvPr>
          <p:cNvSpPr txBox="1"/>
          <p:nvPr/>
        </p:nvSpPr>
        <p:spPr>
          <a:xfrm>
            <a:off x="2554703" y="442356"/>
            <a:ext cx="4336444" cy="584775"/>
          </a:xfrm>
          <a:prstGeom prst="rect">
            <a:avLst/>
          </a:prstGeom>
          <a:noFill/>
        </p:spPr>
        <p:txBody>
          <a:bodyPr wrap="none" rtlCol="0">
            <a:spAutoFit/>
          </a:bodyPr>
          <a:lstStyle/>
          <a:p>
            <a:r>
              <a:rPr lang="en-US" sz="3200" dirty="0">
                <a:solidFill>
                  <a:srgbClr val="EBEBEB"/>
                </a:solidFill>
                <a:latin typeface="+mj-lt"/>
                <a:ea typeface="Helvetica Neue" panose="02000503000000020004" pitchFamily="2" charset="0"/>
                <a:cs typeface="Helvetica Neue" panose="02000503000000020004" pitchFamily="2" charset="0"/>
              </a:rPr>
              <a:t>Early Life Interventions</a:t>
            </a:r>
          </a:p>
        </p:txBody>
      </p:sp>
      <p:pic>
        <p:nvPicPr>
          <p:cNvPr id="7" name="Picture 6" descr="Screen Shot 2018-03-15 at 5.17.10 PM.png">
            <a:extLst>
              <a:ext uri="{FF2B5EF4-FFF2-40B4-BE49-F238E27FC236}">
                <a16:creationId xmlns:a16="http://schemas.microsoft.com/office/drawing/2014/main" id="{ACE3FC8D-3D4F-A34D-AE49-4B8169A80C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623" y="1701599"/>
            <a:ext cx="4573485" cy="3066925"/>
          </a:xfrm>
          <a:prstGeom prst="rect">
            <a:avLst/>
          </a:prstGeom>
          <a:ln w="38100">
            <a:solidFill>
              <a:schemeClr val="tx1"/>
            </a:solidFill>
          </a:ln>
        </p:spPr>
      </p:pic>
    </p:spTree>
    <p:extLst>
      <p:ext uri="{BB962C8B-B14F-4D97-AF65-F5344CB8AC3E}">
        <p14:creationId xmlns:p14="http://schemas.microsoft.com/office/powerpoint/2010/main" val="2127078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5895" y="1829805"/>
            <a:ext cx="4178105" cy="4583890"/>
          </a:xfrm>
        </p:spPr>
        <p:txBody>
          <a:bodyPr>
            <a:normAutofit/>
          </a:bodyPr>
          <a:lstStyle/>
          <a:p>
            <a:pPr marL="0" indent="0" algn="l">
              <a:buNone/>
            </a:pPr>
            <a:r>
              <a:rPr lang="en-US" sz="2200" dirty="0">
                <a:solidFill>
                  <a:srgbClr val="FFFFFF"/>
                </a:solidFill>
                <a:latin typeface="+mn-lt"/>
                <a:cs typeface="Helvetica Neue Light"/>
              </a:rPr>
              <a:t>Three sub-constructs: a) Stroke knowledge, b) Behavioral intention to call 911, c) Self-efficacy to take action (teach others and call 911).</a:t>
            </a:r>
          </a:p>
          <a:p>
            <a:pPr marL="0" indent="0" algn="l">
              <a:buNone/>
            </a:pPr>
            <a:r>
              <a:rPr lang="en-US" sz="2200" dirty="0">
                <a:solidFill>
                  <a:srgbClr val="FFFFFF"/>
                </a:solidFill>
                <a:latin typeface="+mn-lt"/>
                <a:cs typeface="Helvetica Neue Light"/>
              </a:rPr>
              <a:t>Cronbach's Alpha for stroke knowledge was 0.73; for behavioral intention to call 911, 0.7; and for Self-efficacy, 0.89.</a:t>
            </a:r>
          </a:p>
          <a:p>
            <a:pPr marL="0" indent="0" algn="l">
              <a:buNone/>
            </a:pPr>
            <a:r>
              <a:rPr lang="en-US" sz="2200" dirty="0">
                <a:solidFill>
                  <a:schemeClr val="tx2">
                    <a:lumMod val="20000"/>
                    <a:lumOff val="80000"/>
                  </a:schemeClr>
                </a:solidFill>
                <a:effectLst/>
                <a:latin typeface="+mn-lt"/>
                <a:cs typeface="Helvetica Neue Light"/>
              </a:rPr>
              <a:t>Flesch-Kincaid Grade level </a:t>
            </a:r>
            <a:r>
              <a:rPr lang="en-US" sz="2200" dirty="0">
                <a:solidFill>
                  <a:schemeClr val="tx2">
                    <a:lumMod val="20000"/>
                    <a:lumOff val="80000"/>
                  </a:schemeClr>
                </a:solidFill>
                <a:latin typeface="+mn-lt"/>
                <a:cs typeface="Helvetica Neue Light"/>
              </a:rPr>
              <a:t>4</a:t>
            </a:r>
            <a:endParaRPr lang="en-US" sz="1900" dirty="0">
              <a:solidFill>
                <a:schemeClr val="tx2">
                  <a:lumMod val="20000"/>
                  <a:lumOff val="80000"/>
                </a:schemeClr>
              </a:solidFill>
              <a:latin typeface="+mn-lt"/>
              <a:cs typeface="Helvetica Neue Light"/>
            </a:endParaRPr>
          </a:p>
          <a:p>
            <a:pPr marL="0" indent="0">
              <a:buNone/>
            </a:pPr>
            <a:endParaRPr lang="en-US" dirty="0">
              <a:solidFill>
                <a:srgbClr val="FFFFFF"/>
              </a:solidFill>
              <a:latin typeface="Helvetica Neue Light"/>
              <a:cs typeface="Helvetica Neue Light"/>
            </a:endParaRPr>
          </a:p>
        </p:txBody>
      </p:sp>
      <p:sp>
        <p:nvSpPr>
          <p:cNvPr id="6" name="TextBox 5"/>
          <p:cNvSpPr txBox="1"/>
          <p:nvPr/>
        </p:nvSpPr>
        <p:spPr>
          <a:xfrm>
            <a:off x="4572000" y="1027538"/>
            <a:ext cx="3467937" cy="253916"/>
          </a:xfrm>
          <a:prstGeom prst="rect">
            <a:avLst/>
          </a:prstGeom>
          <a:noFill/>
        </p:spPr>
        <p:txBody>
          <a:bodyPr wrap="none" lIns="68580" tIns="34290" rIns="68580" bIns="34290" rtlCol="0">
            <a:spAutoFit/>
          </a:bodyPr>
          <a:lstStyle/>
          <a:p>
            <a:r>
              <a:rPr lang="en-US" sz="1200" i="1" dirty="0">
                <a:solidFill>
                  <a:schemeClr val="tx2">
                    <a:lumMod val="20000"/>
                    <a:lumOff val="80000"/>
                  </a:schemeClr>
                </a:solidFill>
                <a:latin typeface="+mj-lt"/>
                <a:cs typeface="Helvetica Neue Light"/>
              </a:rPr>
              <a:t>Desorbo A, Allegrante J, Williams O. APHA 2016</a:t>
            </a:r>
          </a:p>
        </p:txBody>
      </p:sp>
      <p:sp>
        <p:nvSpPr>
          <p:cNvPr id="7" name="TextBox 6"/>
          <p:cNvSpPr txBox="1"/>
          <p:nvPr/>
        </p:nvSpPr>
        <p:spPr>
          <a:xfrm>
            <a:off x="1495243" y="247851"/>
            <a:ext cx="6615479" cy="10259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latinLnBrk="1" hangingPunct="0"/>
            <a:r>
              <a:rPr lang="en-US" sz="2400" b="1" dirty="0">
                <a:solidFill>
                  <a:srgbClr val="EBEBEB"/>
                </a:solidFill>
                <a:effectLst>
                  <a:outerShdw blurRad="50800" dist="25400" dir="5400000" rotWithShape="0">
                    <a:srgbClr val="000000"/>
                  </a:outerShdw>
                </a:effectLst>
                <a:latin typeface="+mj-lt"/>
                <a:ea typeface="Helvetica Neue Medium"/>
                <a:cs typeface="Helvetica Neue Medium"/>
                <a:sym typeface="Helvetica Neue Medium"/>
              </a:rPr>
              <a:t>STROKE LITERACY ACTION MEASURE</a:t>
            </a:r>
          </a:p>
          <a:p>
            <a:pPr algn="ctr" defTabSz="584200" latinLnBrk="1" hangingPunct="0"/>
            <a:r>
              <a:rPr lang="en-US" sz="2000" i="1" dirty="0">
                <a:solidFill>
                  <a:srgbClr val="EBEBEB"/>
                </a:solidFill>
                <a:effectLst>
                  <a:outerShdw blurRad="50800" dist="25400" dir="5400000" rotWithShape="0">
                    <a:srgbClr val="000000"/>
                  </a:outerShdw>
                </a:effectLst>
                <a:latin typeface="+mj-lt"/>
                <a:ea typeface="Helvetica Neue Medium"/>
                <a:cs typeface="Helvetica Neue Medium"/>
                <a:sym typeface="Helvetica Neue Medium"/>
              </a:rPr>
              <a:t>A validated measure for children</a:t>
            </a:r>
          </a:p>
          <a:p>
            <a:pPr algn="ctr" defTabSz="584200" latinLnBrk="1" hangingPunct="0"/>
            <a:endParaRPr lang="en-US" sz="1600" dirty="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endParaRPr>
          </a:p>
        </p:txBody>
      </p:sp>
      <p:pic>
        <p:nvPicPr>
          <p:cNvPr id="8" name="Picture 7" descr="Screen Shot 2018-04-05 at 3.19.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10" y="1829803"/>
            <a:ext cx="4414519" cy="4583891"/>
          </a:xfrm>
          <a:prstGeom prst="rect">
            <a:avLst/>
          </a:prstGeom>
        </p:spPr>
      </p:pic>
    </p:spTree>
    <p:extLst>
      <p:ext uri="{BB962C8B-B14F-4D97-AF65-F5344CB8AC3E}">
        <p14:creationId xmlns:p14="http://schemas.microsoft.com/office/powerpoint/2010/main" val="1295856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C887D660-D850-2240-9989-237A27DEBD06}"/>
              </a:ext>
            </a:extLst>
          </p:cNvPr>
          <p:cNvGraphicFramePr/>
          <p:nvPr>
            <p:extLst>
              <p:ext uri="{D42A27DB-BD31-4B8C-83A1-F6EECF244321}">
                <p14:modId xmlns:p14="http://schemas.microsoft.com/office/powerpoint/2010/main" val="3439889970"/>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507E3D16-1F86-7E4E-A37B-420FE6AD3CB6}"/>
              </a:ext>
            </a:extLst>
          </p:cNvPr>
          <p:cNvSpPr txBox="1"/>
          <p:nvPr/>
        </p:nvSpPr>
        <p:spPr>
          <a:xfrm>
            <a:off x="983630" y="331565"/>
            <a:ext cx="7683194" cy="6873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800" b="0"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rPr>
              <a:t>Applying the MMHEM Framework</a:t>
            </a:r>
          </a:p>
        </p:txBody>
      </p:sp>
    </p:spTree>
    <p:extLst>
      <p:ext uri="{BB962C8B-B14F-4D97-AF65-F5344CB8AC3E}">
        <p14:creationId xmlns:p14="http://schemas.microsoft.com/office/powerpoint/2010/main" val="337780633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C0A90F-5B29-2942-AADE-D94D3B88A189}"/>
              </a:ext>
            </a:extLst>
          </p:cNvPr>
          <p:cNvPicPr>
            <a:picLocks noChangeAspect="1"/>
          </p:cNvPicPr>
          <p:nvPr/>
        </p:nvPicPr>
        <p:blipFill>
          <a:blip r:embed="rId2"/>
          <a:stretch>
            <a:fillRect/>
          </a:stretch>
        </p:blipFill>
        <p:spPr>
          <a:xfrm>
            <a:off x="1" y="0"/>
            <a:ext cx="5307126" cy="6858000"/>
          </a:xfrm>
          <a:prstGeom prst="rect">
            <a:avLst/>
          </a:prstGeom>
          <a:ln w="76200" cmpd="sng">
            <a:solidFill>
              <a:schemeClr val="accent1"/>
            </a:solidFill>
          </a:ln>
        </p:spPr>
      </p:pic>
      <p:sp>
        <p:nvSpPr>
          <p:cNvPr id="3" name="TextBox 2">
            <a:extLst>
              <a:ext uri="{FF2B5EF4-FFF2-40B4-BE49-F238E27FC236}">
                <a16:creationId xmlns:a16="http://schemas.microsoft.com/office/drawing/2014/main" id="{FFF6FDA8-AB9F-F244-BD14-5ECD697F1719}"/>
              </a:ext>
            </a:extLst>
          </p:cNvPr>
          <p:cNvSpPr txBox="1"/>
          <p:nvPr/>
        </p:nvSpPr>
        <p:spPr>
          <a:xfrm>
            <a:off x="5627077" y="756555"/>
            <a:ext cx="3516922" cy="22570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800" b="0"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rPr>
              <a:t>Art Domain</a:t>
            </a:r>
          </a:p>
          <a:p>
            <a:pPr marL="0" marR="0" indent="0" algn="ctr" defTabSz="584200" rtl="0" fontAlgn="auto" latinLnBrk="1"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rPr>
              <a:t>Human attention is </a:t>
            </a:r>
            <a:r>
              <a:rPr lang="en-US" sz="1200" dirty="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rPr>
              <a:t>a scarce commodity for </a:t>
            </a:r>
          </a:p>
          <a:p>
            <a:pPr marL="0" marR="0" indent="0" algn="ctr" defTabSz="584200" rtl="0" fontAlgn="auto" latinLnBrk="1" hangingPunct="0">
              <a:lnSpc>
                <a:spcPct val="100000"/>
              </a:lnSpc>
              <a:spcBef>
                <a:spcPts val="0"/>
              </a:spcBef>
              <a:spcAft>
                <a:spcPts val="0"/>
              </a:spcAft>
              <a:buClrTx/>
              <a:buSzTx/>
              <a:buFontTx/>
              <a:buNone/>
              <a:tabLst/>
            </a:pPr>
            <a:r>
              <a:rPr lang="en-US" sz="1200" dirty="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rPr>
              <a:t>which there is great competition</a:t>
            </a:r>
            <a:endParaRPr kumimoji="0" lang="en-US" sz="1200" b="0"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endParaRPr>
          </a:p>
          <a:p>
            <a:pPr marL="0" marR="0" indent="0" algn="ctr" defTabSz="584200" rtl="0" fontAlgn="auto" latinLnBrk="1" hangingPunct="0">
              <a:lnSpc>
                <a:spcPct val="100000"/>
              </a:lnSpc>
              <a:spcBef>
                <a:spcPts val="0"/>
              </a:spcBef>
              <a:spcAft>
                <a:spcPts val="0"/>
              </a:spcAft>
              <a:buClrTx/>
              <a:buSzTx/>
              <a:buFontTx/>
              <a:buNone/>
              <a:tabLst/>
            </a:pPr>
            <a:endParaRPr kumimoji="0" lang="en-US" sz="3800" b="0"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endParaRPr>
          </a:p>
          <a:p>
            <a:pPr marL="457200" marR="0" indent="-457200"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000" dirty="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rPr>
              <a:t>Aesthetics</a:t>
            </a:r>
          </a:p>
          <a:p>
            <a:pPr marL="457200" marR="0" indent="-457200" defTabSz="584200" rtl="0" fontAlgn="auto" latinLnBrk="1"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rPr>
              <a:t>Multisensory Approach</a:t>
            </a:r>
          </a:p>
        </p:txBody>
      </p:sp>
    </p:spTree>
    <p:extLst>
      <p:ext uri="{BB962C8B-B14F-4D97-AF65-F5344CB8AC3E}">
        <p14:creationId xmlns:p14="http://schemas.microsoft.com/office/powerpoint/2010/main" val="241958700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ajide_2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551" y="1"/>
            <a:ext cx="4868503" cy="8505427"/>
          </a:xfrm>
          <a:prstGeom prst="rect">
            <a:avLst/>
          </a:prstGeom>
          <a:ln w="38100" cmpd="sng">
            <a:solidFill>
              <a:srgbClr val="000000"/>
            </a:solidFill>
          </a:ln>
        </p:spPr>
      </p:pic>
      <p:sp>
        <p:nvSpPr>
          <p:cNvPr id="3" name="TextBox 2"/>
          <p:cNvSpPr txBox="1"/>
          <p:nvPr/>
        </p:nvSpPr>
        <p:spPr>
          <a:xfrm>
            <a:off x="4382189" y="914178"/>
            <a:ext cx="4761811" cy="31803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latinLnBrk="1" hangingPunct="0">
              <a:buClrTx/>
              <a:buFontTx/>
              <a:buNone/>
            </a:pPr>
            <a:r>
              <a:rPr lang="en-US" sz="3600" dirty="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rPr>
              <a:t>Culture Domain:</a:t>
            </a:r>
          </a:p>
          <a:p>
            <a:pPr defTabSz="584200" latinLnBrk="1" hangingPunct="0">
              <a:buClrTx/>
              <a:buFontTx/>
              <a:buNone/>
            </a:pPr>
            <a:r>
              <a:rPr lang="en-US" sz="2800" dirty="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rPr>
              <a:t>Student Advisory Board</a:t>
            </a:r>
          </a:p>
          <a:p>
            <a:pPr algn="ctr" defTabSz="584200" latinLnBrk="1" hangingPunct="0">
              <a:buClrTx/>
              <a:buFontTx/>
              <a:buNone/>
            </a:pPr>
            <a:endParaRPr lang="en-US" sz="2800" dirty="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endParaRPr>
          </a:p>
          <a:p>
            <a:pPr marL="342900" indent="-342900" algn="just" defTabSz="584200" latinLnBrk="1" hangingPunct="0">
              <a:lnSpc>
                <a:spcPct val="150000"/>
              </a:lnSpc>
              <a:buClrTx/>
              <a:buAutoNum type="arabicPeriod"/>
            </a:pPr>
            <a:r>
              <a:rPr lang="en-US" dirty="0">
                <a:solidFill>
                  <a:srgbClr val="EBEBEB"/>
                </a:solidFill>
                <a:effectLst>
                  <a:outerShdw blurRad="50800" dist="25400" dir="5400000" rotWithShape="0">
                    <a:srgbClr val="000000"/>
                  </a:outerShdw>
                </a:effectLst>
                <a:latin typeface="Helvetica Neue Light"/>
                <a:ea typeface="Helvetica Neue Medium"/>
                <a:cs typeface="Helvetica Neue Light"/>
                <a:sym typeface="Helvetica Neue Medium"/>
              </a:rPr>
              <a:t>Quarterly Meetings</a:t>
            </a:r>
          </a:p>
          <a:p>
            <a:pPr marL="342900" indent="-342900" algn="just" defTabSz="584200" latinLnBrk="1" hangingPunct="0">
              <a:lnSpc>
                <a:spcPct val="150000"/>
              </a:lnSpc>
              <a:buClrTx/>
              <a:buAutoNum type="arabicPeriod"/>
            </a:pPr>
            <a:r>
              <a:rPr lang="en-US" dirty="0">
                <a:solidFill>
                  <a:srgbClr val="EBEBEB"/>
                </a:solidFill>
                <a:effectLst>
                  <a:outerShdw blurRad="50800" dist="25400" dir="5400000" rotWithShape="0">
                    <a:srgbClr val="000000"/>
                  </a:outerShdw>
                </a:effectLst>
                <a:latin typeface="Helvetica Neue Light"/>
                <a:ea typeface="Helvetica Neue Medium"/>
                <a:cs typeface="Helvetica Neue Light"/>
                <a:sym typeface="Helvetica Neue Medium"/>
              </a:rPr>
              <a:t> Guide research design and implementation</a:t>
            </a:r>
          </a:p>
          <a:p>
            <a:pPr algn="just" defTabSz="584200" latinLnBrk="1" hangingPunct="0">
              <a:lnSpc>
                <a:spcPct val="150000"/>
              </a:lnSpc>
              <a:buClrTx/>
            </a:pPr>
            <a:r>
              <a:rPr lang="en-US" dirty="0">
                <a:solidFill>
                  <a:srgbClr val="EBEBEB"/>
                </a:solidFill>
                <a:effectLst>
                  <a:outerShdw blurRad="50800" dist="25400" dir="5400000" rotWithShape="0">
                    <a:srgbClr val="000000"/>
                  </a:outerShdw>
                </a:effectLst>
                <a:latin typeface="Helvetica Neue Light"/>
                <a:ea typeface="Helvetica Neue Medium"/>
                <a:cs typeface="Helvetica Neue Light"/>
                <a:sym typeface="Helvetica Neue Medium"/>
              </a:rPr>
              <a:t>3.   Guide development of intervention tools</a:t>
            </a:r>
          </a:p>
          <a:p>
            <a:pPr algn="just" defTabSz="584200" latinLnBrk="1" hangingPunct="0">
              <a:lnSpc>
                <a:spcPct val="150000"/>
              </a:lnSpc>
              <a:buClrTx/>
            </a:pPr>
            <a:r>
              <a:rPr lang="en-US" dirty="0">
                <a:solidFill>
                  <a:srgbClr val="EBEBEB"/>
                </a:solidFill>
                <a:effectLst>
                  <a:outerShdw blurRad="50800" dist="25400" dir="5400000" rotWithShape="0">
                    <a:srgbClr val="000000"/>
                  </a:outerShdw>
                </a:effectLst>
                <a:latin typeface="Helvetica Neue Light"/>
                <a:ea typeface="Helvetica Neue Medium"/>
                <a:cs typeface="Helvetica Neue Light"/>
                <a:sym typeface="Helvetica Neue Medium"/>
              </a:rPr>
              <a:t>4.   Rotate annually</a:t>
            </a:r>
          </a:p>
        </p:txBody>
      </p:sp>
    </p:spTree>
    <p:extLst>
      <p:ext uri="{BB962C8B-B14F-4D97-AF65-F5344CB8AC3E}">
        <p14:creationId xmlns:p14="http://schemas.microsoft.com/office/powerpoint/2010/main" val="133923874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34DCAEB-CD03-0840-8E2E-53E7E1843130}"/>
              </a:ext>
            </a:extLst>
          </p:cNvPr>
          <p:cNvSpPr txBox="1">
            <a:spLocks/>
          </p:cNvSpPr>
          <p:nvPr/>
        </p:nvSpPr>
        <p:spPr>
          <a:xfrm>
            <a:off x="4164037" y="1709486"/>
            <a:ext cx="4566885" cy="408640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algn="l"/>
            <a:r>
              <a:rPr lang="en-US" sz="2000" dirty="0">
                <a:solidFill>
                  <a:schemeClr val="tx1"/>
                </a:solidFill>
                <a:latin typeface="Helvetica Neue Light"/>
                <a:cs typeface="Helvetica Neue Light"/>
              </a:rPr>
              <a:t>Importance of cultural sensitivity</a:t>
            </a:r>
          </a:p>
          <a:p>
            <a:pPr algn="l"/>
            <a:r>
              <a:rPr lang="en-US" sz="2000" dirty="0">
                <a:solidFill>
                  <a:schemeClr val="tx1"/>
                </a:solidFill>
                <a:latin typeface="Helvetica Neue Light"/>
                <a:cs typeface="Helvetica Neue Light"/>
              </a:rPr>
              <a:t>frameworks that strengthen</a:t>
            </a:r>
          </a:p>
          <a:p>
            <a:pPr algn="l"/>
            <a:r>
              <a:rPr lang="en-US" sz="2000" dirty="0">
                <a:solidFill>
                  <a:schemeClr val="tx1"/>
                </a:solidFill>
                <a:latin typeface="Helvetica Neue Light"/>
                <a:cs typeface="Helvetica Neue Light"/>
              </a:rPr>
              <a:t>ecological validity </a:t>
            </a:r>
          </a:p>
          <a:p>
            <a:pPr algn="l"/>
            <a:endParaRPr lang="en-US" sz="2000" dirty="0">
              <a:solidFill>
                <a:schemeClr val="tx1"/>
              </a:solidFill>
              <a:latin typeface="Helvetica Neue Light"/>
              <a:cs typeface="Helvetica Neue Light"/>
            </a:endParaRPr>
          </a:p>
          <a:p>
            <a:pPr algn="l"/>
            <a:r>
              <a:rPr lang="en-US" sz="2000" dirty="0">
                <a:solidFill>
                  <a:schemeClr val="tx1"/>
                </a:solidFill>
                <a:latin typeface="Helvetica Neue Light"/>
                <a:cs typeface="Helvetica Neue Light"/>
              </a:rPr>
              <a:t>Ecological Validity Model for</a:t>
            </a:r>
          </a:p>
          <a:p>
            <a:pPr algn="l"/>
            <a:r>
              <a:rPr lang="en-US" sz="2000" dirty="0">
                <a:solidFill>
                  <a:schemeClr val="tx1"/>
                </a:solidFill>
                <a:latin typeface="Helvetica Neue Light"/>
                <a:cs typeface="Helvetica Neue Light"/>
              </a:rPr>
              <a:t>cultural adaptation (Bernal et al, 1995) </a:t>
            </a:r>
          </a:p>
          <a:p>
            <a:pPr algn="l"/>
            <a:endParaRPr lang="en-US" sz="2000" dirty="0">
              <a:solidFill>
                <a:schemeClr val="tx1"/>
              </a:solidFill>
              <a:latin typeface="Helvetica Neue Light"/>
              <a:cs typeface="Helvetica Neue Light"/>
            </a:endParaRPr>
          </a:p>
          <a:p>
            <a:pPr algn="l"/>
            <a:r>
              <a:rPr lang="en-US" sz="2000" dirty="0">
                <a:solidFill>
                  <a:schemeClr val="tx1"/>
                </a:solidFill>
                <a:latin typeface="Helvetica Neue Light"/>
                <a:cs typeface="Helvetica Neue Light"/>
              </a:rPr>
              <a:t>Consists of 8 elements for adaptation:</a:t>
            </a:r>
          </a:p>
          <a:p>
            <a:pPr algn="l"/>
            <a:r>
              <a:rPr lang="en-US" sz="2000" dirty="0">
                <a:solidFill>
                  <a:schemeClr val="tx1"/>
                </a:solidFill>
                <a:latin typeface="Helvetica Neue Light"/>
                <a:cs typeface="Helvetica Neue Light"/>
              </a:rPr>
              <a:t>Language, Persons, Metaphors,</a:t>
            </a:r>
          </a:p>
          <a:p>
            <a:pPr algn="l"/>
            <a:r>
              <a:rPr lang="en-US" sz="2000" dirty="0">
                <a:solidFill>
                  <a:schemeClr val="tx1"/>
                </a:solidFill>
                <a:latin typeface="Helvetica Neue Light"/>
                <a:cs typeface="Helvetica Neue Light"/>
              </a:rPr>
              <a:t>Content, Concepts, Goals, Methods,</a:t>
            </a:r>
          </a:p>
          <a:p>
            <a:pPr algn="l"/>
            <a:r>
              <a:rPr lang="en-US" sz="2000" dirty="0">
                <a:solidFill>
                  <a:schemeClr val="tx1"/>
                </a:solidFill>
                <a:latin typeface="Helvetica Neue Light"/>
                <a:cs typeface="Helvetica Neue Light"/>
              </a:rPr>
              <a:t>Context</a:t>
            </a:r>
          </a:p>
          <a:p>
            <a:pPr algn="l"/>
            <a:endParaRPr lang="en-US" sz="2100" dirty="0"/>
          </a:p>
        </p:txBody>
      </p:sp>
      <p:sp>
        <p:nvSpPr>
          <p:cNvPr id="10" name="Title 1">
            <a:extLst>
              <a:ext uri="{FF2B5EF4-FFF2-40B4-BE49-F238E27FC236}">
                <a16:creationId xmlns:a16="http://schemas.microsoft.com/office/drawing/2014/main" id="{D36AE8DB-06BF-C148-B2AC-420870184F3F}"/>
              </a:ext>
            </a:extLst>
          </p:cNvPr>
          <p:cNvSpPr txBox="1">
            <a:spLocks/>
          </p:cNvSpPr>
          <p:nvPr/>
        </p:nvSpPr>
        <p:spPr>
          <a:xfrm>
            <a:off x="4346917" y="126609"/>
            <a:ext cx="3841204" cy="1197726"/>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US" sz="3600" dirty="0">
                <a:solidFill>
                  <a:schemeClr val="tx1"/>
                </a:solidFill>
                <a:latin typeface="Helvetica Neue Medium"/>
                <a:cs typeface="Helvetica Neue Medium"/>
              </a:rPr>
              <a:t>Cultural Tailoring</a:t>
            </a:r>
          </a:p>
        </p:txBody>
      </p:sp>
      <p:pic>
        <p:nvPicPr>
          <p:cNvPr id="8" name="Picture 7">
            <a:extLst>
              <a:ext uri="{FF2B5EF4-FFF2-40B4-BE49-F238E27FC236}">
                <a16:creationId xmlns:a16="http://schemas.microsoft.com/office/drawing/2014/main" id="{E5AB363E-A75D-EB4A-8205-607FC2CD92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119" y="1154903"/>
            <a:ext cx="3206152" cy="4498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1462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E2DF3-EBF1-5F41-B177-1676135CAEB6}"/>
              </a:ext>
            </a:extLst>
          </p:cNvPr>
          <p:cNvSpPr>
            <a:spLocks noGrp="1"/>
          </p:cNvSpPr>
          <p:nvPr>
            <p:ph type="title"/>
          </p:nvPr>
        </p:nvSpPr>
        <p:spPr/>
        <p:txBody>
          <a:bodyPr/>
          <a:lstStyle/>
          <a:p>
            <a:r>
              <a:rPr lang="en-US" dirty="0"/>
              <a:t>Science Domain: </a:t>
            </a:r>
            <a:br>
              <a:rPr lang="en-US" dirty="0"/>
            </a:br>
            <a:r>
              <a:rPr lang="en-US" sz="2400" dirty="0"/>
              <a:t>Behavior Change Science and Communication Theory</a:t>
            </a:r>
            <a:endParaRPr lang="en-US" dirty="0"/>
          </a:p>
        </p:txBody>
      </p:sp>
      <p:sp>
        <p:nvSpPr>
          <p:cNvPr id="3" name="Content Placeholder 2">
            <a:extLst>
              <a:ext uri="{FF2B5EF4-FFF2-40B4-BE49-F238E27FC236}">
                <a16:creationId xmlns:a16="http://schemas.microsoft.com/office/drawing/2014/main" id="{DFC65D8F-C4AA-AC41-A5F0-EAE14CA1B09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531D962-8D22-C346-A9AE-C554FAB5E8D8}"/>
              </a:ext>
            </a:extLst>
          </p:cNvPr>
          <p:cNvSpPr>
            <a:spLocks noGrp="1"/>
          </p:cNvSpPr>
          <p:nvPr>
            <p:ph type="sldNum" sz="quarter" idx="12"/>
          </p:nvPr>
        </p:nvSpPr>
        <p:spPr/>
        <p:txBody>
          <a:bodyPr/>
          <a:lstStyle/>
          <a:p>
            <a:fld id="{1D3D2D03-80AB-481E-AEC9-78505948BAAF}" type="slidenum">
              <a:rPr lang="en-US" smtClean="0"/>
              <a:t>27</a:t>
            </a:fld>
            <a:endParaRPr lang="en-US"/>
          </a:p>
        </p:txBody>
      </p:sp>
      <p:pic>
        <p:nvPicPr>
          <p:cNvPr id="6" name="Picture 5">
            <a:extLst>
              <a:ext uri="{FF2B5EF4-FFF2-40B4-BE49-F238E27FC236}">
                <a16:creationId xmlns:a16="http://schemas.microsoft.com/office/drawing/2014/main" id="{AEF7803C-AC0B-DB45-A6B5-6C905D9E1C2B}"/>
              </a:ext>
            </a:extLst>
          </p:cNvPr>
          <p:cNvPicPr>
            <a:picLocks noChangeAspect="1"/>
          </p:cNvPicPr>
          <p:nvPr/>
        </p:nvPicPr>
        <p:blipFill>
          <a:blip r:embed="rId3"/>
          <a:stretch>
            <a:fillRect/>
          </a:stretch>
        </p:blipFill>
        <p:spPr>
          <a:xfrm>
            <a:off x="-1306285" y="1595636"/>
            <a:ext cx="10619589" cy="3666728"/>
          </a:xfrm>
          <a:prstGeom prst="rect">
            <a:avLst/>
          </a:prstGeom>
          <a:solidFill>
            <a:schemeClr val="accent1">
              <a:lumMod val="60000"/>
              <a:lumOff val="40000"/>
            </a:schemeClr>
          </a:solidFill>
        </p:spPr>
      </p:pic>
      <p:sp>
        <p:nvSpPr>
          <p:cNvPr id="7" name="TextBox 6">
            <a:extLst>
              <a:ext uri="{FF2B5EF4-FFF2-40B4-BE49-F238E27FC236}">
                <a16:creationId xmlns:a16="http://schemas.microsoft.com/office/drawing/2014/main" id="{67795344-50F7-0C40-8450-30F95905C6E2}"/>
              </a:ext>
            </a:extLst>
          </p:cNvPr>
          <p:cNvSpPr txBox="1"/>
          <p:nvPr/>
        </p:nvSpPr>
        <p:spPr>
          <a:xfrm>
            <a:off x="235500" y="1955286"/>
            <a:ext cx="3759362" cy="584775"/>
          </a:xfrm>
          <a:prstGeom prst="rect">
            <a:avLst/>
          </a:prstGeom>
          <a:noFill/>
        </p:spPr>
        <p:txBody>
          <a:bodyPr wrap="none" rtlCol="0">
            <a:spAutoFit/>
          </a:bodyPr>
          <a:lstStyle/>
          <a:p>
            <a:r>
              <a:rPr lang="en-US" sz="1600" dirty="0">
                <a:solidFill>
                  <a:schemeClr val="bg2"/>
                </a:solidFill>
                <a:latin typeface="Arial Black"/>
                <a:cs typeface="Arial Black"/>
              </a:rPr>
              <a:t>Intervention</a:t>
            </a:r>
            <a:r>
              <a:rPr lang="en-US" sz="1600" dirty="0">
                <a:solidFill>
                  <a:srgbClr val="000000"/>
                </a:solidFill>
                <a:latin typeface="Arial Black"/>
                <a:cs typeface="Arial Black"/>
              </a:rPr>
              <a:t> </a:t>
            </a:r>
            <a:r>
              <a:rPr lang="en-US" sz="1600" dirty="0">
                <a:solidFill>
                  <a:schemeClr val="bg2"/>
                </a:solidFill>
                <a:latin typeface="Arial Black"/>
                <a:cs typeface="Arial Black"/>
              </a:rPr>
              <a:t>Development using</a:t>
            </a:r>
          </a:p>
          <a:p>
            <a:r>
              <a:rPr lang="en-US" sz="1600" b="1" dirty="0">
                <a:solidFill>
                  <a:schemeClr val="bg2"/>
                </a:solidFill>
                <a:latin typeface="Arial Black"/>
                <a:cs typeface="Arial Black"/>
              </a:rPr>
              <a:t>Models of Behavior Change</a:t>
            </a:r>
          </a:p>
        </p:txBody>
      </p:sp>
      <p:pic>
        <p:nvPicPr>
          <p:cNvPr id="8" name="Picture 7" descr="Screen Shot 2018-03-17 at 3.33.53 PM.png">
            <a:extLst>
              <a:ext uri="{FF2B5EF4-FFF2-40B4-BE49-F238E27FC236}">
                <a16:creationId xmlns:a16="http://schemas.microsoft.com/office/drawing/2014/main" id="{0C22DB3A-D2CE-E44A-8DA8-0D28C6B722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101" y="2620371"/>
            <a:ext cx="2247639" cy="822846"/>
          </a:xfrm>
          <a:prstGeom prst="rect">
            <a:avLst/>
          </a:prstGeom>
          <a:ln w="57150" cmpd="sng">
            <a:solidFill>
              <a:srgbClr val="08100F"/>
            </a:solidFill>
          </a:ln>
        </p:spPr>
      </p:pic>
    </p:spTree>
    <p:extLst>
      <p:ext uri="{BB962C8B-B14F-4D97-AF65-F5344CB8AC3E}">
        <p14:creationId xmlns:p14="http://schemas.microsoft.com/office/powerpoint/2010/main" val="127028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Picture 2">
            <a:extLst>
              <a:ext uri="{FF2B5EF4-FFF2-40B4-BE49-F238E27FC236}">
                <a16:creationId xmlns:a16="http://schemas.microsoft.com/office/drawing/2014/main" id="{4D0CDF55-9067-7A4C-8EF9-95F2EA6897EA}"/>
              </a:ext>
            </a:extLst>
          </p:cNvPr>
          <p:cNvPicPr>
            <a:picLocks noChangeAspect="1"/>
          </p:cNvPicPr>
          <p:nvPr/>
        </p:nvPicPr>
        <p:blipFill>
          <a:blip r:embed="rId3"/>
          <a:stretch>
            <a:fillRect/>
          </a:stretch>
        </p:blipFill>
        <p:spPr>
          <a:xfrm>
            <a:off x="4146905" y="1074416"/>
            <a:ext cx="4656219" cy="2244905"/>
          </a:xfrm>
          <a:prstGeom prst="rect">
            <a:avLst/>
          </a:prstGeom>
        </p:spPr>
      </p:pic>
      <p:pic>
        <p:nvPicPr>
          <p:cNvPr id="5" name="Picture 4">
            <a:extLst>
              <a:ext uri="{FF2B5EF4-FFF2-40B4-BE49-F238E27FC236}">
                <a16:creationId xmlns:a16="http://schemas.microsoft.com/office/drawing/2014/main" id="{727684BE-9836-3342-A00D-1C7F7321C3EA}"/>
              </a:ext>
            </a:extLst>
          </p:cNvPr>
          <p:cNvPicPr>
            <a:picLocks noChangeAspect="1"/>
          </p:cNvPicPr>
          <p:nvPr/>
        </p:nvPicPr>
        <p:blipFill>
          <a:blip r:embed="rId4"/>
          <a:stretch>
            <a:fillRect/>
          </a:stretch>
        </p:blipFill>
        <p:spPr>
          <a:xfrm>
            <a:off x="4146904" y="3429000"/>
            <a:ext cx="4656219" cy="2237445"/>
          </a:xfrm>
          <a:prstGeom prst="rect">
            <a:avLst/>
          </a:prstGeom>
        </p:spPr>
      </p:pic>
      <p:sp>
        <p:nvSpPr>
          <p:cNvPr id="2" name="TextBox 1">
            <a:extLst>
              <a:ext uri="{FF2B5EF4-FFF2-40B4-BE49-F238E27FC236}">
                <a16:creationId xmlns:a16="http://schemas.microsoft.com/office/drawing/2014/main" id="{AD44B83D-9D1B-9A47-B012-85B4224F9702}"/>
              </a:ext>
            </a:extLst>
          </p:cNvPr>
          <p:cNvSpPr txBox="1"/>
          <p:nvPr/>
        </p:nvSpPr>
        <p:spPr>
          <a:xfrm>
            <a:off x="340876" y="1074416"/>
            <a:ext cx="2914067" cy="1384995"/>
          </a:xfrm>
          <a:prstGeom prst="rect">
            <a:avLst/>
          </a:prstGeom>
          <a:noFill/>
        </p:spPr>
        <p:txBody>
          <a:bodyPr wrap="none" rtlCol="0">
            <a:spAutoFit/>
          </a:bodyPr>
          <a:lstStyle/>
          <a:p>
            <a:r>
              <a:rPr lang="en-US" sz="2800" dirty="0"/>
              <a:t>hiphopstroke.org</a:t>
            </a:r>
          </a:p>
          <a:p>
            <a:endParaRPr lang="en-US" sz="2800" dirty="0"/>
          </a:p>
          <a:p>
            <a:r>
              <a:rPr lang="en-US" sz="2800" dirty="0"/>
              <a:t>Program Portal</a:t>
            </a:r>
          </a:p>
        </p:txBody>
      </p:sp>
      <p:sp>
        <p:nvSpPr>
          <p:cNvPr id="4" name="TextBox 3">
            <a:extLst>
              <a:ext uri="{FF2B5EF4-FFF2-40B4-BE49-F238E27FC236}">
                <a16:creationId xmlns:a16="http://schemas.microsoft.com/office/drawing/2014/main" id="{B7F06A25-3C15-0541-B2C6-2046F5365397}"/>
              </a:ext>
            </a:extLst>
          </p:cNvPr>
          <p:cNvSpPr txBox="1"/>
          <p:nvPr/>
        </p:nvSpPr>
        <p:spPr>
          <a:xfrm>
            <a:off x="150372" y="2569090"/>
            <a:ext cx="3996532" cy="1323439"/>
          </a:xfrm>
          <a:prstGeom prst="rect">
            <a:avLst/>
          </a:prstGeom>
          <a:noFill/>
        </p:spPr>
        <p:txBody>
          <a:bodyPr wrap="square" rtlCol="0">
            <a:spAutoFit/>
          </a:bodyPr>
          <a:lstStyle/>
          <a:p>
            <a:r>
              <a:rPr lang="en-US" sz="1600" dirty="0"/>
              <a:t>45 minute modules</a:t>
            </a:r>
          </a:p>
          <a:p>
            <a:r>
              <a:rPr lang="en-US" sz="1600" dirty="0"/>
              <a:t>2 interactive stroke recognition modules</a:t>
            </a:r>
          </a:p>
          <a:p>
            <a:r>
              <a:rPr lang="en-US" sz="1600" dirty="0"/>
              <a:t>1 module focused on prevention</a:t>
            </a:r>
          </a:p>
          <a:p>
            <a:r>
              <a:rPr lang="en-US" sz="1600" dirty="0"/>
              <a:t>Embedded Media and video games</a:t>
            </a:r>
          </a:p>
          <a:p>
            <a:r>
              <a:rPr lang="en-US" sz="1600" dirty="0"/>
              <a:t>Homework Assignments – built in CMSC</a:t>
            </a:r>
          </a:p>
        </p:txBody>
      </p:sp>
    </p:spTree>
    <p:extLst>
      <p:ext uri="{BB962C8B-B14F-4D97-AF65-F5344CB8AC3E}">
        <p14:creationId xmlns:p14="http://schemas.microsoft.com/office/powerpoint/2010/main" val="1809699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HS Classroom cli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110" b="2635"/>
          <a:stretch/>
        </p:blipFill>
        <p:spPr>
          <a:xfrm>
            <a:off x="-103381" y="838200"/>
            <a:ext cx="9530862" cy="5162550"/>
          </a:xfrm>
          <a:prstGeom prst="rect">
            <a:avLst/>
          </a:prstGeom>
          <a:ln w="76200" cmpd="sng">
            <a:solidFill>
              <a:schemeClr val="tx1"/>
            </a:solidFill>
          </a:ln>
        </p:spPr>
      </p:pic>
    </p:spTree>
    <p:extLst>
      <p:ext uri="{BB962C8B-B14F-4D97-AF65-F5344CB8AC3E}">
        <p14:creationId xmlns:p14="http://schemas.microsoft.com/office/powerpoint/2010/main" val="225950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511DF-9B06-E54A-AFC4-D0A4F7447463}"/>
              </a:ext>
            </a:extLst>
          </p:cNvPr>
          <p:cNvSpPr>
            <a:spLocks noGrp="1"/>
          </p:cNvSpPr>
          <p:nvPr>
            <p:ph type="title"/>
          </p:nvPr>
        </p:nvSpPr>
        <p:spPr/>
        <p:txBody>
          <a:bodyPr/>
          <a:lstStyle/>
          <a:p>
            <a:r>
              <a:rPr lang="en-US" dirty="0"/>
              <a:t>Goals of Community Stroke Outreach</a:t>
            </a:r>
          </a:p>
        </p:txBody>
      </p:sp>
      <p:sp>
        <p:nvSpPr>
          <p:cNvPr id="4" name="Text Placeholder 3">
            <a:extLst>
              <a:ext uri="{FF2B5EF4-FFF2-40B4-BE49-F238E27FC236}">
                <a16:creationId xmlns:a16="http://schemas.microsoft.com/office/drawing/2014/main" id="{2B95199E-D529-1740-974A-87936C98A428}"/>
              </a:ext>
            </a:extLst>
          </p:cNvPr>
          <p:cNvSpPr>
            <a:spLocks noGrp="1"/>
          </p:cNvSpPr>
          <p:nvPr>
            <p:ph type="body" idx="1"/>
          </p:nvPr>
        </p:nvSpPr>
        <p:spPr>
          <a:xfrm>
            <a:off x="535781" y="1192113"/>
            <a:ext cx="8072438" cy="4473773"/>
          </a:xfrm>
        </p:spPr>
        <p:txBody>
          <a:bodyPr>
            <a:normAutofit/>
          </a:bodyPr>
          <a:lstStyle/>
          <a:p>
            <a:r>
              <a:rPr lang="en-US" sz="2800" dirty="0"/>
              <a:t>Reduce Stroke Mortality and Morbidity through </a:t>
            </a:r>
            <a:r>
              <a:rPr lang="en-US" sz="2800" dirty="0">
                <a:solidFill>
                  <a:srgbClr val="FFC000"/>
                </a:solidFill>
              </a:rPr>
              <a:t>Preparedness</a:t>
            </a:r>
          </a:p>
          <a:p>
            <a:r>
              <a:rPr lang="en-US" sz="2800" dirty="0"/>
              <a:t>Reduce Stroke Incidence through Prevention</a:t>
            </a:r>
            <a:endParaRPr lang="en-US" sz="2800" dirty="0">
              <a:solidFill>
                <a:srgbClr val="FFC000"/>
              </a:solidFill>
            </a:endParaRPr>
          </a:p>
          <a:p>
            <a:r>
              <a:rPr lang="en-US" sz="2800" dirty="0"/>
              <a:t>Reduce barriers to participation in Stroke Trials</a:t>
            </a:r>
          </a:p>
        </p:txBody>
      </p:sp>
    </p:spTree>
    <p:extLst>
      <p:ext uri="{BB962C8B-B14F-4D97-AF65-F5344CB8AC3E}">
        <p14:creationId xmlns:p14="http://schemas.microsoft.com/office/powerpoint/2010/main" val="423642282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Picture 2" descr="Screen Shot 2018-04-08 at 11.28.46 AM.png">
            <a:extLst>
              <a:ext uri="{FF2B5EF4-FFF2-40B4-BE49-F238E27FC236}">
                <a16:creationId xmlns:a16="http://schemas.microsoft.com/office/drawing/2014/main" id="{A362063F-07C9-C44A-89C8-73B497BE2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598" y="857250"/>
            <a:ext cx="4691182" cy="5143500"/>
          </a:xfrm>
          <a:prstGeom prst="rect">
            <a:avLst/>
          </a:prstGeom>
          <a:ln w="19050" cmpd="sng">
            <a:solidFill>
              <a:srgbClr val="000000"/>
            </a:solidFill>
          </a:ln>
        </p:spPr>
      </p:pic>
      <p:sp>
        <p:nvSpPr>
          <p:cNvPr id="4" name="TextBox 3">
            <a:extLst>
              <a:ext uri="{FF2B5EF4-FFF2-40B4-BE49-F238E27FC236}">
                <a16:creationId xmlns:a16="http://schemas.microsoft.com/office/drawing/2014/main" id="{B06904B1-2F0C-D24E-8061-E928EE5AD8E6}"/>
              </a:ext>
            </a:extLst>
          </p:cNvPr>
          <p:cNvSpPr txBox="1"/>
          <p:nvPr/>
        </p:nvSpPr>
        <p:spPr>
          <a:xfrm rot="10800000" flipV="1">
            <a:off x="4258388" y="2006559"/>
            <a:ext cx="4885612" cy="284488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defTabSz="584200" latinLnBrk="1" hangingPunct="0">
              <a:lnSpc>
                <a:spcPct val="120000"/>
              </a:lnSpc>
              <a:buFont typeface="+mj-lt"/>
              <a:buAutoNum type="arabicPeriod"/>
            </a:pPr>
            <a:r>
              <a:rPr lang="en-US" dirty="0">
                <a:solidFill>
                  <a:srgbClr val="FFFFFF"/>
                </a:solidFill>
                <a:cs typeface="Helvetica Neue Light"/>
              </a:rPr>
              <a:t>Watch Stroke Ain’t No Joke cartoon with </a:t>
            </a:r>
          </a:p>
          <a:p>
            <a:pPr defTabSz="584200" latinLnBrk="1" hangingPunct="0">
              <a:lnSpc>
                <a:spcPct val="120000"/>
              </a:lnSpc>
            </a:pPr>
            <a:r>
              <a:rPr lang="en-US" dirty="0">
                <a:solidFill>
                  <a:srgbClr val="FFFFFF"/>
                </a:solidFill>
                <a:cs typeface="Helvetica Neue Light"/>
              </a:rPr>
              <a:t>parents</a:t>
            </a:r>
          </a:p>
          <a:p>
            <a:pPr marL="342900" indent="-342900" defTabSz="584200" latinLnBrk="1" hangingPunct="0">
              <a:lnSpc>
                <a:spcPct val="150000"/>
              </a:lnSpc>
              <a:buFont typeface="+mj-lt"/>
              <a:buAutoNum type="arabicPeriod"/>
            </a:pPr>
            <a:r>
              <a:rPr lang="en-US" dirty="0">
                <a:solidFill>
                  <a:srgbClr val="FFFFFF"/>
                </a:solidFill>
                <a:cs typeface="Helvetica Neue Light"/>
              </a:rPr>
              <a:t>Rap the FAST symptoms to parents </a:t>
            </a:r>
          </a:p>
          <a:p>
            <a:pPr marL="342900" indent="-342900" defTabSz="584200" latinLnBrk="1" hangingPunct="0">
              <a:lnSpc>
                <a:spcPct val="150000"/>
              </a:lnSpc>
              <a:buFont typeface="+mj-lt"/>
              <a:buAutoNum type="arabicPeriod"/>
            </a:pPr>
            <a:r>
              <a:rPr lang="en-US" dirty="0">
                <a:solidFill>
                  <a:srgbClr val="FFFFFF"/>
                </a:solidFill>
                <a:cs typeface="Helvetica Neue Light"/>
              </a:rPr>
              <a:t>Read the comic with parents </a:t>
            </a:r>
          </a:p>
          <a:p>
            <a:pPr marL="342900" indent="-342900" defTabSz="584200" latinLnBrk="1" hangingPunct="0">
              <a:lnSpc>
                <a:spcPct val="150000"/>
              </a:lnSpc>
              <a:buFont typeface="+mj-lt"/>
              <a:buAutoNum type="arabicPeriod"/>
            </a:pPr>
            <a:r>
              <a:rPr lang="en-US" dirty="0">
                <a:solidFill>
                  <a:srgbClr val="FFFFFF"/>
                </a:solidFill>
                <a:cs typeface="Helvetica Neue Light"/>
              </a:rPr>
              <a:t>Complete parent activities in comic book </a:t>
            </a:r>
          </a:p>
          <a:p>
            <a:pPr marL="342900" indent="-342900" defTabSz="584200" latinLnBrk="1" hangingPunct="0">
              <a:lnSpc>
                <a:spcPct val="150000"/>
              </a:lnSpc>
              <a:buFont typeface="+mj-lt"/>
              <a:buAutoNum type="arabicPeriod"/>
            </a:pPr>
            <a:r>
              <a:rPr lang="en-US" dirty="0">
                <a:solidFill>
                  <a:srgbClr val="FFFFFF"/>
                </a:solidFill>
                <a:cs typeface="Helvetica Neue Light"/>
              </a:rPr>
              <a:t>Watch the stroke prevention cartoon with</a:t>
            </a:r>
          </a:p>
          <a:p>
            <a:pPr defTabSz="584200" latinLnBrk="1" hangingPunct="0">
              <a:lnSpc>
                <a:spcPct val="150000"/>
              </a:lnSpc>
            </a:pPr>
            <a:r>
              <a:rPr lang="en-US" dirty="0">
                <a:solidFill>
                  <a:srgbClr val="FFFFFF"/>
                </a:solidFill>
                <a:cs typeface="Helvetica Neue Light"/>
              </a:rPr>
              <a:t> parents</a:t>
            </a:r>
            <a:endParaRPr lang="en-US" dirty="0">
              <a:solidFill>
                <a:srgbClr val="FFFFFF"/>
              </a:solidFill>
              <a:effectLst>
                <a:outerShdw blurRad="50800" dist="25400" dir="5400000" rotWithShape="0">
                  <a:srgbClr val="000000"/>
                </a:outerShdw>
              </a:effectLst>
              <a:ea typeface="Helvetica Neue Medium"/>
              <a:cs typeface="Helvetica Neue Light"/>
              <a:sym typeface="Helvetica Neue Medium"/>
            </a:endParaRPr>
          </a:p>
        </p:txBody>
      </p:sp>
      <p:sp>
        <p:nvSpPr>
          <p:cNvPr id="5" name="TextBox 4">
            <a:extLst>
              <a:ext uri="{FF2B5EF4-FFF2-40B4-BE49-F238E27FC236}">
                <a16:creationId xmlns:a16="http://schemas.microsoft.com/office/drawing/2014/main" id="{4460B45F-D134-5547-9E7A-36D19E0E6346}"/>
              </a:ext>
            </a:extLst>
          </p:cNvPr>
          <p:cNvSpPr txBox="1"/>
          <p:nvPr/>
        </p:nvSpPr>
        <p:spPr>
          <a:xfrm>
            <a:off x="4709273" y="676861"/>
            <a:ext cx="3542636" cy="99514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584200" latinLnBrk="1" hangingPunct="0"/>
            <a:r>
              <a:rPr lang="en-US" sz="3800" dirty="0">
                <a:solidFill>
                  <a:srgbClr val="EBEBEB"/>
                </a:solidFill>
                <a:effectLst>
                  <a:outerShdw blurRad="50800" dist="25400" dir="5400000" rotWithShape="0">
                    <a:srgbClr val="000000"/>
                  </a:outerShdw>
                </a:effectLst>
                <a:latin typeface="+mj-lt"/>
                <a:ea typeface="Helvetica Neue Medium"/>
                <a:cs typeface="Helvetica Neue Medium"/>
                <a:sym typeface="Helvetica Neue Medium"/>
              </a:rPr>
              <a:t>Mediation Tools</a:t>
            </a:r>
          </a:p>
          <a:p>
            <a:pPr algn="ctr" defTabSz="584200" latinLnBrk="1" hangingPunct="0"/>
            <a:r>
              <a:rPr lang="en-US" sz="2000" dirty="0">
                <a:solidFill>
                  <a:srgbClr val="EBEBEB"/>
                </a:solidFill>
                <a:effectLst>
                  <a:outerShdw blurRad="50800" dist="25400" dir="5400000" rotWithShape="0">
                    <a:srgbClr val="000000"/>
                  </a:outerShdw>
                </a:effectLst>
                <a:latin typeface="+mj-lt"/>
                <a:ea typeface="Helvetica Neue Medium"/>
                <a:cs typeface="Helvetica Neue Medium"/>
                <a:sym typeface="Helvetica Neue Medium"/>
              </a:rPr>
              <a:t>Sharing Score Composite</a:t>
            </a:r>
          </a:p>
        </p:txBody>
      </p:sp>
    </p:spTree>
    <p:extLst>
      <p:ext uri="{BB962C8B-B14F-4D97-AF65-F5344CB8AC3E}">
        <p14:creationId xmlns:p14="http://schemas.microsoft.com/office/powerpoint/2010/main" val="421615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424590" y="1873558"/>
            <a:ext cx="7711674" cy="1056693"/>
          </a:xfrm>
          <a:prstGeom prst="rect">
            <a:avLst/>
          </a:prstGeom>
          <a:solidFill>
            <a:srgbClr val="FFFF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97" tIns="50797" rIns="50797" bIns="50797" numCol="1" spcCol="38097" rtlCol="0" anchor="ctr">
            <a:spAutoFit/>
          </a:bodyPr>
          <a:lstStyle/>
          <a:p>
            <a:pPr defTabSz="584156" latinLnBrk="1" hangingPunct="0">
              <a:defRPr/>
            </a:pPr>
            <a:r>
              <a:rPr lang="en-US" sz="1600" kern="0" dirty="0">
                <a:solidFill>
                  <a:srgbClr val="1D1D1B"/>
                </a:solidFill>
                <a:effectLst>
                  <a:outerShdw blurRad="50800" dist="25400" dir="5400000" rotWithShape="0">
                    <a:srgbClr val="000000"/>
                  </a:outerShdw>
                </a:effectLst>
                <a:latin typeface="Avenir Light"/>
                <a:ea typeface="Helvetica Neue Medium"/>
                <a:cs typeface="Avenir Light"/>
                <a:sym typeface="Helvetica Neue Medium"/>
              </a:rPr>
              <a:t>Hip hop Stroke: The Standalone Effect of Musical Cartoons on Stroke Knowledge of Fourth Grade Children Living in a Low-Income Neighborhood </a:t>
            </a:r>
          </a:p>
          <a:p>
            <a:pPr defTabSz="584156" latinLnBrk="1" hangingPunct="0">
              <a:defRPr/>
            </a:pPr>
            <a:r>
              <a:rPr lang="en-US" sz="1200" kern="0" dirty="0">
                <a:solidFill>
                  <a:srgbClr val="1D1D1B"/>
                </a:solidFill>
                <a:effectLst>
                  <a:outerShdw blurRad="50800" dist="25400" dir="5400000" rotWithShape="0">
                    <a:srgbClr val="000000"/>
                  </a:outerShdw>
                </a:effectLst>
                <a:latin typeface="Avenir Light"/>
                <a:ea typeface="Helvetica Neue Medium"/>
                <a:cs typeface="Avenir Light"/>
                <a:sym typeface="Helvetica Neue Medium"/>
              </a:rPr>
              <a:t>Olajide Williams, Alexandra Desorbo, James Noble </a:t>
            </a:r>
          </a:p>
          <a:p>
            <a:pPr defTabSz="584156" latinLnBrk="1" hangingPunct="0">
              <a:defRPr/>
            </a:pPr>
            <a:r>
              <a:rPr lang="en-US" sz="900" kern="0" dirty="0">
                <a:solidFill>
                  <a:srgbClr val="757575"/>
                </a:solidFill>
                <a:latin typeface="Avenir Light"/>
                <a:cs typeface="Avenir Light"/>
                <a:sym typeface="Arial"/>
              </a:rPr>
              <a:t>Stroke. 2012;43:A2478</a:t>
            </a:r>
          </a:p>
          <a:p>
            <a:pPr defTabSz="584156" latinLnBrk="1" hangingPunct="0">
              <a:defRPr/>
            </a:pPr>
            <a:endParaRPr lang="en-US" sz="900" kern="0" dirty="0">
              <a:solidFill>
                <a:srgbClr val="757575"/>
              </a:solidFill>
              <a:latin typeface="Avenir Light"/>
              <a:cs typeface="Avenir Light"/>
              <a:sym typeface="Arial"/>
            </a:endParaRPr>
          </a:p>
        </p:txBody>
      </p:sp>
      <p:pic>
        <p:nvPicPr>
          <p:cNvPr id="11" name="Picture 10" descr="Screen Shot 2018-03-17 at 2.46.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73557"/>
            <a:ext cx="1463040" cy="1056693"/>
          </a:xfrm>
          <a:prstGeom prst="rect">
            <a:avLst/>
          </a:prstGeom>
        </p:spPr>
      </p:pic>
      <p:sp>
        <p:nvSpPr>
          <p:cNvPr id="12" name="TextBox 11"/>
          <p:cNvSpPr txBox="1">
            <a:spLocks noChangeAspect="1"/>
          </p:cNvSpPr>
          <p:nvPr/>
        </p:nvSpPr>
        <p:spPr>
          <a:xfrm>
            <a:off x="1485926" y="3610136"/>
            <a:ext cx="7658074" cy="1093716"/>
          </a:xfrm>
          <a:prstGeom prst="rect">
            <a:avLst/>
          </a:prstGeom>
          <a:solidFill>
            <a:srgbClr val="FFFF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97" tIns="50797" rIns="50797" bIns="50797" numCol="1" spcCol="38097" rtlCol="0" anchor="ctr">
            <a:spAutoFit/>
          </a:bodyPr>
          <a:lstStyle/>
          <a:p>
            <a:pPr defTabSz="584156" latinLnBrk="1" hangingPunct="0">
              <a:defRPr/>
            </a:pPr>
            <a:r>
              <a:rPr lang="en-US" sz="1600" kern="0" dirty="0">
                <a:solidFill>
                  <a:srgbClr val="1D1D1B"/>
                </a:solidFill>
                <a:effectLst>
                  <a:outerShdw blurRad="50800" dist="25400" dir="5400000" rotWithShape="0">
                    <a:srgbClr val="000000"/>
                  </a:outerShdw>
                </a:effectLst>
                <a:latin typeface="Avenir Light"/>
                <a:ea typeface="Helvetica Neue Medium"/>
                <a:cs typeface="Avenir Light"/>
                <a:sym typeface="Helvetica Neue Medium"/>
              </a:rPr>
              <a:t>Effect of a Novel Video Game on Stroke Knowledge of 9-to-10  Year Old </a:t>
            </a:r>
          </a:p>
          <a:p>
            <a:pPr defTabSz="584156" latinLnBrk="1" hangingPunct="0">
              <a:defRPr/>
            </a:pPr>
            <a:r>
              <a:rPr lang="en-US" sz="1600" kern="0" dirty="0">
                <a:solidFill>
                  <a:srgbClr val="1D1D1B"/>
                </a:solidFill>
                <a:effectLst>
                  <a:outerShdw blurRad="50800" dist="25400" dir="5400000" rotWithShape="0">
                    <a:srgbClr val="000000"/>
                  </a:outerShdw>
                </a:effectLst>
                <a:latin typeface="Avenir Light"/>
                <a:ea typeface="Helvetica Neue Medium"/>
                <a:cs typeface="Avenir Light"/>
                <a:sym typeface="Helvetica Neue Medium"/>
              </a:rPr>
              <a:t>Low-Income Children</a:t>
            </a:r>
          </a:p>
          <a:p>
            <a:pPr defTabSz="584156" latinLnBrk="1" hangingPunct="0">
              <a:defRPr/>
            </a:pPr>
            <a:r>
              <a:rPr lang="en-US" sz="1200" kern="0" dirty="0">
                <a:solidFill>
                  <a:srgbClr val="1D1D1B"/>
                </a:solidFill>
                <a:effectLst>
                  <a:outerShdw blurRad="50800" dist="25400" dir="5400000" rotWithShape="0">
                    <a:srgbClr val="000000"/>
                  </a:outerShdw>
                </a:effectLst>
                <a:latin typeface="Avenir Light"/>
                <a:ea typeface="Helvetica Neue Medium"/>
                <a:cs typeface="Avenir Light"/>
                <a:sym typeface="Helvetica Neue Medium"/>
              </a:rPr>
              <a:t>Olajide Williams, Mindy Hecht, Alexandra Desorbo, Saima Huq, James Noble</a:t>
            </a:r>
          </a:p>
          <a:p>
            <a:pPr defTabSz="584156" latinLnBrk="1" hangingPunct="0">
              <a:defRPr/>
            </a:pPr>
            <a:r>
              <a:rPr lang="en-US" sz="1200" kern="0" dirty="0">
                <a:solidFill>
                  <a:srgbClr val="1D1D1B"/>
                </a:solidFill>
                <a:effectLst>
                  <a:outerShdw blurRad="50800" dist="25400" dir="5400000" rotWithShape="0">
                    <a:srgbClr val="000000"/>
                  </a:outerShdw>
                </a:effectLst>
                <a:latin typeface="Avenir Light"/>
                <a:ea typeface="Helvetica Neue Medium"/>
                <a:cs typeface="Avenir Light"/>
                <a:sym typeface="Helvetica Neue Medium"/>
              </a:rPr>
              <a:t> </a:t>
            </a:r>
            <a:r>
              <a:rPr lang="en-US" sz="900" kern="0" dirty="0">
                <a:solidFill>
                  <a:srgbClr val="757575"/>
                </a:solidFill>
                <a:latin typeface="Avenir Light"/>
                <a:cs typeface="Avenir Light"/>
                <a:sym typeface="Arial"/>
              </a:rPr>
              <a:t>Stroke. 2014 Mar;45(3):889-92 </a:t>
            </a:r>
          </a:p>
          <a:p>
            <a:pPr defTabSz="584156" latinLnBrk="1" hangingPunct="0">
              <a:defRPr/>
            </a:pPr>
            <a:r>
              <a:rPr lang="en-US" sz="900" kern="0" dirty="0">
                <a:solidFill>
                  <a:srgbClr val="757575"/>
                </a:solidFill>
                <a:effectLst>
                  <a:outerShdw blurRad="50800" dist="25400" dir="5400000" rotWithShape="0">
                    <a:srgbClr val="000000"/>
                  </a:outerShdw>
                </a:effectLst>
                <a:latin typeface="Avenir Light"/>
                <a:ea typeface="Helvetica Neue Medium"/>
                <a:cs typeface="Avenir Light"/>
                <a:sym typeface="Helvetica Neue Medium"/>
              </a:rPr>
              <a:t>      </a:t>
            </a:r>
          </a:p>
        </p:txBody>
      </p:sp>
      <p:pic>
        <p:nvPicPr>
          <p:cNvPr id="13" name="Picture 12" descr="Screen Shot 2018-03-17 at 2.46.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3382"/>
            <a:ext cx="1491800" cy="1090470"/>
          </a:xfrm>
          <a:prstGeom prst="rect">
            <a:avLst/>
          </a:prstGeom>
        </p:spPr>
      </p:pic>
      <p:sp>
        <p:nvSpPr>
          <p:cNvPr id="2" name="TextBox 1">
            <a:extLst>
              <a:ext uri="{FF2B5EF4-FFF2-40B4-BE49-F238E27FC236}">
                <a16:creationId xmlns:a16="http://schemas.microsoft.com/office/drawing/2014/main" id="{DD5E85C7-14D6-E649-BD67-F71A2E09FF81}"/>
              </a:ext>
            </a:extLst>
          </p:cNvPr>
          <p:cNvSpPr txBox="1"/>
          <p:nvPr/>
        </p:nvSpPr>
        <p:spPr>
          <a:xfrm>
            <a:off x="1132757" y="641054"/>
            <a:ext cx="6878486" cy="6873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800" b="0"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rPr>
              <a:t>Science Domain: Pilot Studies</a:t>
            </a:r>
          </a:p>
        </p:txBody>
      </p:sp>
      <p:pic>
        <p:nvPicPr>
          <p:cNvPr id="9" name="Picture 8" descr="Screen Shot 2018-03-17 at 2.46.35 PM.png">
            <a:extLst>
              <a:ext uri="{FF2B5EF4-FFF2-40B4-BE49-F238E27FC236}">
                <a16:creationId xmlns:a16="http://schemas.microsoft.com/office/drawing/2014/main" id="{683E61D9-9646-5E40-BEC6-B846B9018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83737"/>
            <a:ext cx="1491800" cy="1015895"/>
          </a:xfrm>
          <a:prstGeom prst="rect">
            <a:avLst/>
          </a:prstGeom>
          <a:ln w="25400">
            <a:noFill/>
          </a:ln>
        </p:spPr>
      </p:pic>
      <p:sp>
        <p:nvSpPr>
          <p:cNvPr id="14" name="TextBox 13">
            <a:extLst>
              <a:ext uri="{FF2B5EF4-FFF2-40B4-BE49-F238E27FC236}">
                <a16:creationId xmlns:a16="http://schemas.microsoft.com/office/drawing/2014/main" id="{80C21D38-A1C7-F145-90F8-EA4471398D0E}"/>
              </a:ext>
            </a:extLst>
          </p:cNvPr>
          <p:cNvSpPr txBox="1"/>
          <p:nvPr/>
        </p:nvSpPr>
        <p:spPr>
          <a:xfrm>
            <a:off x="1463039" y="5383737"/>
            <a:ext cx="7672596" cy="1013426"/>
          </a:xfrm>
          <a:prstGeom prst="rect">
            <a:avLst/>
          </a:prstGeom>
          <a:solidFill>
            <a:srgbClr val="FFFFFF"/>
          </a:solidFill>
          <a:ln w="254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97" tIns="50797" rIns="50797" bIns="50797" numCol="1" spcCol="38097" rtlCol="0" anchor="ctr">
            <a:spAutoFit/>
          </a:bodyPr>
          <a:lstStyle/>
          <a:p>
            <a:pPr defTabSz="584156" latinLnBrk="1" hangingPunct="0">
              <a:buClrTx/>
            </a:pPr>
            <a:r>
              <a:rPr lang="en-US" sz="1600" dirty="0">
                <a:solidFill>
                  <a:srgbClr val="1D1D1B"/>
                </a:solidFill>
                <a:effectLst>
                  <a:outerShdw blurRad="50800" dist="25400" dir="5400000" rotWithShape="0">
                    <a:srgbClr val="000000"/>
                  </a:outerShdw>
                </a:effectLst>
                <a:latin typeface="Avenir Light"/>
                <a:ea typeface="Helvetica Neue Medium"/>
                <a:cs typeface="Avenir Light"/>
                <a:sym typeface="Helvetica Neue Medium"/>
              </a:rPr>
              <a:t>Child-Mediated Stroke Communication: Findings from Hip Hop Stroke</a:t>
            </a:r>
          </a:p>
          <a:p>
            <a:pPr defTabSz="584156" latinLnBrk="1" hangingPunct="0">
              <a:buClrTx/>
            </a:pPr>
            <a:r>
              <a:rPr lang="en-US" sz="1200" dirty="0">
                <a:solidFill>
                  <a:srgbClr val="1D1D1B"/>
                </a:solidFill>
                <a:effectLst>
                  <a:outerShdw blurRad="50800" dist="25400" dir="5400000" rotWithShape="0">
                    <a:srgbClr val="000000"/>
                  </a:outerShdw>
                </a:effectLst>
                <a:latin typeface="Avenir Light"/>
                <a:ea typeface="Helvetica Neue Medium"/>
                <a:cs typeface="Avenir Light"/>
                <a:sym typeface="Helvetica Neue Medium"/>
              </a:rPr>
              <a:t>Olajide Williams, Alexandra Desorbo, James Noble, William Gerin </a:t>
            </a:r>
          </a:p>
          <a:p>
            <a:pPr defTabSz="584156" latinLnBrk="1" hangingPunct="0">
              <a:buClrTx/>
            </a:pPr>
            <a:r>
              <a:rPr lang="en-US" sz="900" dirty="0">
                <a:solidFill>
                  <a:schemeClr val="bg2"/>
                </a:solidFill>
                <a:latin typeface="Avenir Light"/>
                <a:cs typeface="Avenir Light"/>
              </a:rPr>
              <a:t>Stroke</a:t>
            </a:r>
            <a:r>
              <a:rPr lang="en-US" sz="900" i="1" dirty="0">
                <a:solidFill>
                  <a:schemeClr val="bg2"/>
                </a:solidFill>
                <a:latin typeface="Avenir Light"/>
                <a:cs typeface="Avenir Light"/>
              </a:rPr>
              <a:t> </a:t>
            </a:r>
            <a:r>
              <a:rPr lang="en-US" sz="900" dirty="0">
                <a:solidFill>
                  <a:schemeClr val="bg2"/>
                </a:solidFill>
                <a:latin typeface="Avenir Light"/>
                <a:cs typeface="Avenir Light"/>
              </a:rPr>
              <a:t>2012, 43:163-169 </a:t>
            </a:r>
          </a:p>
          <a:p>
            <a:pPr defTabSz="584156" latinLnBrk="1" hangingPunct="0">
              <a:buClrTx/>
            </a:pPr>
            <a:endParaRPr lang="en-US" sz="900" dirty="0">
              <a:solidFill>
                <a:schemeClr val="bg2"/>
              </a:solidFill>
              <a:effectLst>
                <a:outerShdw blurRad="50800" dist="25400" dir="5400000" rotWithShape="0">
                  <a:srgbClr val="000000"/>
                </a:outerShdw>
              </a:effectLst>
              <a:latin typeface="Avenir Light"/>
              <a:ea typeface="Helvetica Neue Medium"/>
              <a:cs typeface="Avenir Light"/>
              <a:sym typeface="Helvetica Neue Medium"/>
            </a:endParaRPr>
          </a:p>
          <a:p>
            <a:pPr defTabSz="584156" latinLnBrk="1" hangingPunct="0">
              <a:buClrTx/>
            </a:pPr>
            <a:endParaRPr lang="en-US" sz="1200" dirty="0">
              <a:solidFill>
                <a:srgbClr val="1D1D1B"/>
              </a:solidFill>
              <a:effectLst>
                <a:outerShdw blurRad="50800" dist="25400" dir="5400000" rotWithShape="0">
                  <a:srgbClr val="000000"/>
                </a:outerShdw>
              </a:effectLst>
              <a:latin typeface="Avenir Light"/>
              <a:ea typeface="Helvetica Neue Medium"/>
              <a:cs typeface="Avenir Light"/>
              <a:sym typeface="Helvetica Neue Medium"/>
            </a:endParaRPr>
          </a:p>
        </p:txBody>
      </p:sp>
    </p:spTree>
    <p:extLst>
      <p:ext uri="{BB962C8B-B14F-4D97-AF65-F5344CB8AC3E}">
        <p14:creationId xmlns:p14="http://schemas.microsoft.com/office/powerpoint/2010/main" val="342269881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3734" y="5679566"/>
            <a:ext cx="5090534" cy="841250"/>
          </a:xfrm>
          <a:prstGeom prst="rect">
            <a:avLst/>
          </a:prstGeom>
          <a:solidFill>
            <a:schemeClr val="tx1">
              <a:lumMod val="2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97" tIns="50797" rIns="50797" bIns="50797" numCol="1" spcCol="38097" rtlCol="0" anchor="ctr">
            <a:spAutoFit/>
          </a:bodyPr>
          <a:lstStyle/>
          <a:p>
            <a:pPr algn="ctr" defTabSz="584156" latinLnBrk="1" hangingPunct="0"/>
            <a:r>
              <a:rPr lang="en-US" sz="1200" dirty="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rPr>
              <a:t>Targeted Recruitment of High Need Schools: </a:t>
            </a:r>
          </a:p>
          <a:p>
            <a:pPr algn="ctr" defTabSz="584156" latinLnBrk="1" hangingPunct="0"/>
            <a:r>
              <a:rPr lang="en-US" sz="1200" dirty="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rPr>
              <a:t>High % Free Lunch Eligibility Students + High % Black Students</a:t>
            </a:r>
          </a:p>
          <a:p>
            <a:pPr algn="ctr" defTabSz="584156" latinLnBrk="1" hangingPunct="0"/>
            <a:endParaRPr lang="en-US" sz="1200" dirty="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endParaRPr>
          </a:p>
          <a:p>
            <a:pPr algn="ctr" defTabSz="584156" latinLnBrk="1" hangingPunct="0"/>
            <a:endParaRPr lang="en-US" sz="1200" dirty="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endParaRPr>
          </a:p>
        </p:txBody>
      </p:sp>
      <p:pic>
        <p:nvPicPr>
          <p:cNvPr id="6" name="Content Placeholder 4" descr="IMG_0131.JPG"/>
          <p:cNvPicPr>
            <a:picLocks noChangeAspect="1"/>
          </p:cNvPicPr>
          <p:nvPr/>
        </p:nvPicPr>
        <p:blipFill>
          <a:blip r:embed="rId3"/>
          <a:srcRect l="-18187" r="-18187"/>
          <a:stretch>
            <a:fillRect/>
          </a:stretch>
        </p:blipFill>
        <p:spPr>
          <a:xfrm>
            <a:off x="-1825012" y="1200934"/>
            <a:ext cx="8172797" cy="4494456"/>
          </a:xfrm>
          <a:prstGeom prst="rect">
            <a:avLst/>
          </a:prstGeom>
          <a:noFill/>
          <a:ln>
            <a:noFill/>
          </a:ln>
        </p:spPr>
      </p:pic>
      <p:pic>
        <p:nvPicPr>
          <p:cNvPr id="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200934"/>
            <a:ext cx="4267200" cy="5161959"/>
          </a:xfrm>
          <a:prstGeom prst="rect">
            <a:avLst/>
          </a:prstGeom>
          <a:noFill/>
          <a:ln w="38100" cmpd="sng">
            <a:solidFill>
              <a:srgbClr val="1D1D1B"/>
            </a:solidFill>
            <a:round/>
            <a:headEnd/>
            <a:tailEnd/>
          </a:ln>
          <a:effectLst/>
          <a:extLst>
            <a:ext uri="{909E8E84-426E-40dd-AFC4-6F175D3DCCD1}">
              <a14:hiddenFill xmlns:a14="http://schemas.microsoft.com/office/drawing/2010/main" xmlns="">
                <a:blipFill dpi="0" rotWithShape="0">
                  <a:blip/>
                  <a:srcRect/>
                  <a:stretch>
                    <a:fillRect/>
                  </a:stretch>
                </a:blip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1"/>
          <p:cNvSpPr txBox="1">
            <a:spLocks noChangeArrowheads="1"/>
          </p:cNvSpPr>
          <p:nvPr/>
        </p:nvSpPr>
        <p:spPr bwMode="auto">
          <a:xfrm>
            <a:off x="4898812" y="1492539"/>
            <a:ext cx="1865177"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100" dirty="0">
                <a:latin typeface="Arial" charset="0"/>
              </a:rPr>
              <a:t>CONSORT flow diagram </a:t>
            </a:r>
          </a:p>
          <a:p>
            <a:pPr algn="ctr"/>
            <a:r>
              <a:rPr lang="en-GB" sz="1100" dirty="0">
                <a:latin typeface="Arial" charset="0"/>
              </a:rPr>
              <a:t> Hip-Hop Stroke Trial</a:t>
            </a:r>
            <a:r>
              <a:rPr lang="en-GB" sz="1400" dirty="0">
                <a:latin typeface="Arial" charset="0"/>
              </a:rPr>
              <a:t>.</a:t>
            </a:r>
          </a:p>
        </p:txBody>
      </p:sp>
      <p:pic>
        <p:nvPicPr>
          <p:cNvPr id="7" name="Picture 6" descr="Screen Shot 2018-04-02 at 12.38.56 PM.png">
            <a:extLst>
              <a:ext uri="{FF2B5EF4-FFF2-40B4-BE49-F238E27FC236}">
                <a16:creationId xmlns:a16="http://schemas.microsoft.com/office/drawing/2014/main" id="{0236A2D0-CDDF-FA48-A751-CE28CFCEE6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565" y="1302318"/>
            <a:ext cx="2094821" cy="380441"/>
          </a:xfrm>
          <a:prstGeom prst="rect">
            <a:avLst/>
          </a:prstGeom>
          <a:ln w="38100">
            <a:solidFill>
              <a:schemeClr val="tx1"/>
            </a:solidFill>
          </a:ln>
        </p:spPr>
      </p:pic>
      <p:sp>
        <p:nvSpPr>
          <p:cNvPr id="4" name="TextBox 3">
            <a:extLst>
              <a:ext uri="{FF2B5EF4-FFF2-40B4-BE49-F238E27FC236}">
                <a16:creationId xmlns:a16="http://schemas.microsoft.com/office/drawing/2014/main" id="{67CF70F0-D855-8640-A13F-7119C8E00EFD}"/>
              </a:ext>
            </a:extLst>
          </p:cNvPr>
          <p:cNvSpPr txBox="1"/>
          <p:nvPr/>
        </p:nvSpPr>
        <p:spPr>
          <a:xfrm>
            <a:off x="2261387" y="189744"/>
            <a:ext cx="5019003" cy="6873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800" b="0"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rPr>
              <a:t>Science Domain: RCT</a:t>
            </a:r>
          </a:p>
        </p:txBody>
      </p:sp>
    </p:spTree>
    <p:extLst>
      <p:ext uri="{BB962C8B-B14F-4D97-AF65-F5344CB8AC3E}">
        <p14:creationId xmlns:p14="http://schemas.microsoft.com/office/powerpoint/2010/main" val="237187879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3-17 at 2.46.35 PM.png">
            <a:extLst>
              <a:ext uri="{FF2B5EF4-FFF2-40B4-BE49-F238E27FC236}">
                <a16:creationId xmlns:a16="http://schemas.microsoft.com/office/drawing/2014/main" id="{96305A46-0E5A-E34A-8BDF-902A7AD2D1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3452"/>
            <a:ext cx="2051538" cy="1426025"/>
          </a:xfrm>
          <a:prstGeom prst="rect">
            <a:avLst/>
          </a:prstGeom>
        </p:spPr>
      </p:pic>
      <p:sp>
        <p:nvSpPr>
          <p:cNvPr id="5" name="TextBox 4">
            <a:extLst>
              <a:ext uri="{FF2B5EF4-FFF2-40B4-BE49-F238E27FC236}">
                <a16:creationId xmlns:a16="http://schemas.microsoft.com/office/drawing/2014/main" id="{F41346E9-7017-EC4D-AF68-51F396855B53}"/>
              </a:ext>
            </a:extLst>
          </p:cNvPr>
          <p:cNvSpPr txBox="1"/>
          <p:nvPr/>
        </p:nvSpPr>
        <p:spPr>
          <a:xfrm>
            <a:off x="1920190" y="1773452"/>
            <a:ext cx="7622852" cy="1426025"/>
          </a:xfrm>
          <a:prstGeom prst="rect">
            <a:avLst/>
          </a:prstGeom>
          <a:solidFill>
            <a:srgbClr val="FFFF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97" tIns="50797" rIns="50797" bIns="50797" numCol="1" spcCol="38097" rtlCol="0" anchor="ctr">
            <a:spAutoFit/>
          </a:bodyPr>
          <a:lstStyle/>
          <a:p>
            <a:pPr defTabSz="584156" latinLnBrk="1" hangingPunct="0"/>
            <a:r>
              <a:rPr lang="en-US" sz="1600" dirty="0">
                <a:solidFill>
                  <a:srgbClr val="1D1D1B"/>
                </a:solidFill>
                <a:effectLst>
                  <a:outerShdw blurRad="50800" dist="25400" dir="5400000" rotWithShape="0">
                    <a:srgbClr val="000000"/>
                  </a:outerShdw>
                </a:effectLst>
                <a:latin typeface="Avenir Light"/>
                <a:ea typeface="Helvetica Neue Medium"/>
                <a:cs typeface="Avenir Light"/>
                <a:sym typeface="Helvetica Neue Medium"/>
              </a:rPr>
              <a:t>Improving Community Stroke Preparedness in the (HHS) Hip Hop Stroke</a:t>
            </a:r>
          </a:p>
          <a:p>
            <a:pPr defTabSz="584156" latinLnBrk="1" hangingPunct="0"/>
            <a:r>
              <a:rPr lang="en-US" sz="1600" dirty="0">
                <a:solidFill>
                  <a:srgbClr val="1D1D1B"/>
                </a:solidFill>
                <a:effectLst>
                  <a:outerShdw blurRad="50800" dist="25400" dir="5400000" rotWithShape="0">
                    <a:srgbClr val="000000"/>
                  </a:outerShdw>
                </a:effectLst>
                <a:latin typeface="Avenir Light"/>
                <a:ea typeface="Helvetica Neue Medium"/>
                <a:cs typeface="Avenir Light"/>
                <a:sym typeface="Helvetica Neue Medium"/>
              </a:rPr>
              <a:t>Randomized </a:t>
            </a:r>
            <a:r>
              <a:rPr lang="en-US" sz="1600" dirty="0" err="1">
                <a:solidFill>
                  <a:srgbClr val="1D1D1B"/>
                </a:solidFill>
                <a:effectLst>
                  <a:outerShdw blurRad="50800" dist="25400" dir="5400000" rotWithShape="0">
                    <a:srgbClr val="000000"/>
                  </a:outerShdw>
                </a:effectLst>
                <a:latin typeface="Avenir Light"/>
                <a:ea typeface="Helvetica Neue Medium"/>
                <a:cs typeface="Avenir Light"/>
                <a:sym typeface="Helvetica Neue Medium"/>
              </a:rPr>
              <a:t>Cllinical</a:t>
            </a:r>
            <a:r>
              <a:rPr lang="en-US" sz="1600" dirty="0">
                <a:solidFill>
                  <a:srgbClr val="1D1D1B"/>
                </a:solidFill>
                <a:effectLst>
                  <a:outerShdw blurRad="50800" dist="25400" dir="5400000" rotWithShape="0">
                    <a:srgbClr val="000000"/>
                  </a:outerShdw>
                </a:effectLst>
                <a:latin typeface="Avenir Light"/>
                <a:ea typeface="Helvetica Neue Medium"/>
                <a:cs typeface="Avenir Light"/>
                <a:sym typeface="Helvetica Neue Medium"/>
              </a:rPr>
              <a:t> Trial</a:t>
            </a:r>
          </a:p>
          <a:p>
            <a:pPr defTabSz="584156" latinLnBrk="1" hangingPunct="0"/>
            <a:r>
              <a:rPr lang="en-US" sz="1200" dirty="0">
                <a:solidFill>
                  <a:srgbClr val="1D1D1B"/>
                </a:solidFill>
                <a:effectLst>
                  <a:outerShdw blurRad="50800" dist="25400" dir="5400000" rotWithShape="0">
                    <a:srgbClr val="000000"/>
                  </a:outerShdw>
                </a:effectLst>
                <a:latin typeface="Avenir Light"/>
                <a:ea typeface="Helvetica Neue Medium"/>
                <a:cs typeface="Avenir Light"/>
                <a:sym typeface="Helvetica Neue Medium"/>
              </a:rPr>
              <a:t>Olajide Williams, Ellyn Leighton-Hermann Quinn, Jeanne Teresi, Joseph Eimicke, Jian Kong</a:t>
            </a:r>
          </a:p>
          <a:p>
            <a:pPr defTabSz="584156" latinLnBrk="1" hangingPunct="0"/>
            <a:r>
              <a:rPr lang="en-US" sz="1200" dirty="0">
                <a:solidFill>
                  <a:srgbClr val="1D1D1B"/>
                </a:solidFill>
                <a:effectLst>
                  <a:outerShdw blurRad="50800" dist="25400" dir="5400000" rotWithShape="0">
                    <a:srgbClr val="000000"/>
                  </a:outerShdw>
                </a:effectLst>
                <a:latin typeface="Avenir Light"/>
                <a:ea typeface="Helvetica Neue Medium"/>
                <a:cs typeface="Avenir Light"/>
                <a:sym typeface="Helvetica Neue Medium"/>
              </a:rPr>
              <a:t>Gbenga Ogedegbe, James Noble, </a:t>
            </a:r>
          </a:p>
          <a:p>
            <a:pPr defTabSz="584156" latinLnBrk="1" hangingPunct="0"/>
            <a:r>
              <a:rPr lang="en-US" sz="900" dirty="0">
                <a:solidFill>
                  <a:schemeClr val="bg2"/>
                </a:solidFill>
                <a:latin typeface="Avenir Light"/>
                <a:cs typeface="Avenir Light"/>
              </a:rPr>
              <a:t>Stroke</a:t>
            </a:r>
            <a:r>
              <a:rPr lang="en-US" sz="900" i="1" dirty="0">
                <a:solidFill>
                  <a:schemeClr val="bg2"/>
                </a:solidFill>
                <a:latin typeface="Avenir Light"/>
                <a:cs typeface="Avenir Light"/>
              </a:rPr>
              <a:t> </a:t>
            </a:r>
            <a:r>
              <a:rPr lang="en-US" sz="900" dirty="0">
                <a:latin typeface="Avenir Light"/>
                <a:cs typeface="Avenir Light"/>
              </a:rPr>
              <a:t>2018 Apr; 49(4): 972-979</a:t>
            </a:r>
          </a:p>
          <a:p>
            <a:pPr defTabSz="584156" latinLnBrk="1" hangingPunct="0"/>
            <a:endParaRPr lang="en-US" sz="900" dirty="0">
              <a:solidFill>
                <a:schemeClr val="bg2"/>
              </a:solidFill>
              <a:effectLst>
                <a:outerShdw blurRad="50800" dist="25400" dir="5400000" rotWithShape="0">
                  <a:srgbClr val="000000"/>
                </a:outerShdw>
              </a:effectLst>
              <a:latin typeface="Avenir Light"/>
              <a:ea typeface="Helvetica Neue Medium"/>
              <a:cs typeface="Avenir Light"/>
              <a:sym typeface="Helvetica Neue Medium"/>
            </a:endParaRPr>
          </a:p>
          <a:p>
            <a:pPr defTabSz="584156" latinLnBrk="1" hangingPunct="0"/>
            <a:endParaRPr lang="en-US" sz="1200" dirty="0">
              <a:solidFill>
                <a:srgbClr val="1D1D1B"/>
              </a:solidFill>
              <a:effectLst>
                <a:outerShdw blurRad="50800" dist="25400" dir="5400000" rotWithShape="0">
                  <a:srgbClr val="000000"/>
                </a:outerShdw>
              </a:effectLst>
              <a:latin typeface="Avenir Light"/>
              <a:ea typeface="Helvetica Neue Medium"/>
              <a:cs typeface="Avenir Light"/>
              <a:sym typeface="Helvetica Neue Medium"/>
            </a:endParaRPr>
          </a:p>
        </p:txBody>
      </p:sp>
      <p:sp>
        <p:nvSpPr>
          <p:cNvPr id="6" name="TextBox 5">
            <a:extLst>
              <a:ext uri="{FF2B5EF4-FFF2-40B4-BE49-F238E27FC236}">
                <a16:creationId xmlns:a16="http://schemas.microsoft.com/office/drawing/2014/main" id="{42520021-3BEA-FE46-96FD-F555F05E8FD8}"/>
              </a:ext>
            </a:extLst>
          </p:cNvPr>
          <p:cNvSpPr txBox="1"/>
          <p:nvPr/>
        </p:nvSpPr>
        <p:spPr>
          <a:xfrm>
            <a:off x="1256573" y="655122"/>
            <a:ext cx="6630854" cy="6873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lang="en-US" sz="3800" dirty="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rPr>
              <a:t>Effectiveness of Intervention </a:t>
            </a:r>
            <a:endParaRPr kumimoji="0" lang="en-US" sz="3800" b="0"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endParaRPr>
          </a:p>
        </p:txBody>
      </p:sp>
      <p:pic>
        <p:nvPicPr>
          <p:cNvPr id="7" name="Picture 6">
            <a:extLst>
              <a:ext uri="{FF2B5EF4-FFF2-40B4-BE49-F238E27FC236}">
                <a16:creationId xmlns:a16="http://schemas.microsoft.com/office/drawing/2014/main" id="{3C8965D8-BD10-3D4D-8F59-F0E82FE600A1}"/>
              </a:ext>
            </a:extLst>
          </p:cNvPr>
          <p:cNvPicPr/>
          <p:nvPr/>
        </p:nvPicPr>
        <p:blipFill>
          <a:blip r:embed="rId4" cstate="print"/>
          <a:srcRect/>
          <a:stretch>
            <a:fillRect/>
          </a:stretch>
        </p:blipFill>
        <p:spPr bwMode="auto">
          <a:xfrm>
            <a:off x="285972" y="3898394"/>
            <a:ext cx="3953166" cy="2544354"/>
          </a:xfrm>
          <a:prstGeom prst="rect">
            <a:avLst/>
          </a:prstGeom>
          <a:noFill/>
          <a:ln w="57150" cmpd="sng">
            <a:solidFill>
              <a:schemeClr val="tx1"/>
            </a:solidFill>
          </a:ln>
        </p:spPr>
      </p:pic>
      <p:sp>
        <p:nvSpPr>
          <p:cNvPr id="8" name="TextBox 7">
            <a:extLst>
              <a:ext uri="{FF2B5EF4-FFF2-40B4-BE49-F238E27FC236}">
                <a16:creationId xmlns:a16="http://schemas.microsoft.com/office/drawing/2014/main" id="{AB272351-277B-6F42-9E5A-D8BA6CE3B382}"/>
              </a:ext>
            </a:extLst>
          </p:cNvPr>
          <p:cNvSpPr txBox="1"/>
          <p:nvPr/>
        </p:nvSpPr>
        <p:spPr>
          <a:xfrm>
            <a:off x="5225992" y="3739413"/>
            <a:ext cx="3412879" cy="2862316"/>
          </a:xfrm>
          <a:prstGeom prst="rect">
            <a:avLst/>
          </a:prstGeom>
          <a:noFill/>
        </p:spPr>
        <p:txBody>
          <a:bodyPr wrap="square" lIns="91434" tIns="45717" rIns="91434" bIns="45717" rtlCol="0">
            <a:spAutoFit/>
          </a:bodyPr>
          <a:lstStyle/>
          <a:p>
            <a:r>
              <a:rPr lang="en-US" dirty="0">
                <a:solidFill>
                  <a:schemeClr val="accent4"/>
                </a:solidFill>
                <a:latin typeface="+mn-lt"/>
                <a:cs typeface="Helvetica Neue Medium"/>
              </a:rPr>
              <a:t>Children</a:t>
            </a:r>
            <a:r>
              <a:rPr lang="en-US" dirty="0">
                <a:solidFill>
                  <a:schemeClr val="accent4"/>
                </a:solidFill>
                <a:latin typeface="+mn-lt"/>
                <a:cs typeface="Helvetica Neue Light"/>
              </a:rPr>
              <a:t>: </a:t>
            </a:r>
            <a:r>
              <a:rPr lang="en-US" dirty="0">
                <a:solidFill>
                  <a:schemeClr val="tx2">
                    <a:lumMod val="20000"/>
                    <a:lumOff val="80000"/>
                  </a:schemeClr>
                </a:solidFill>
                <a:latin typeface="+mn-lt"/>
                <a:cs typeface="Helvetica Neue Light"/>
              </a:rPr>
              <a:t>High Self Efficacy for calling 911 for stroke, describing stroke event to operator, teaching a parent about stroke (high sharing scores), and high stroke preparedness scores with good retention. </a:t>
            </a:r>
          </a:p>
          <a:p>
            <a:r>
              <a:rPr lang="en-US" dirty="0">
                <a:solidFill>
                  <a:schemeClr val="tx2">
                    <a:lumMod val="20000"/>
                    <a:lumOff val="80000"/>
                  </a:schemeClr>
                </a:solidFill>
                <a:latin typeface="+mn-lt"/>
                <a:cs typeface="Helvetica Neue Light"/>
              </a:rPr>
              <a:t>Multiple Real World 911 calls</a:t>
            </a:r>
          </a:p>
          <a:p>
            <a:endParaRPr lang="en-US" dirty="0"/>
          </a:p>
        </p:txBody>
      </p:sp>
      <p:sp>
        <p:nvSpPr>
          <p:cNvPr id="9" name="TextBox 8">
            <a:extLst>
              <a:ext uri="{FF2B5EF4-FFF2-40B4-BE49-F238E27FC236}">
                <a16:creationId xmlns:a16="http://schemas.microsoft.com/office/drawing/2014/main" id="{1CA2C50A-D7A6-8343-8128-868E579C1207}"/>
              </a:ext>
            </a:extLst>
          </p:cNvPr>
          <p:cNvSpPr txBox="1"/>
          <p:nvPr/>
        </p:nvSpPr>
        <p:spPr>
          <a:xfrm>
            <a:off x="3261417" y="4276479"/>
            <a:ext cx="908698" cy="338548"/>
          </a:xfrm>
          <a:prstGeom prst="rect">
            <a:avLst/>
          </a:prstGeom>
          <a:noFill/>
        </p:spPr>
        <p:txBody>
          <a:bodyPr wrap="none" lIns="91434" tIns="45717" rIns="91434" bIns="45717" rtlCol="0">
            <a:spAutoFit/>
          </a:bodyPr>
          <a:lstStyle/>
          <a:p>
            <a:r>
              <a:rPr lang="en-US" sz="1600" dirty="0">
                <a:solidFill>
                  <a:schemeClr val="accent4"/>
                </a:solidFill>
                <a:latin typeface="Helvetica Neue Medium"/>
                <a:cs typeface="Helvetica Neue Medium"/>
              </a:rPr>
              <a:t>Parents</a:t>
            </a:r>
          </a:p>
        </p:txBody>
      </p:sp>
    </p:spTree>
    <p:extLst>
      <p:ext uri="{BB962C8B-B14F-4D97-AF65-F5344CB8AC3E}">
        <p14:creationId xmlns:p14="http://schemas.microsoft.com/office/powerpoint/2010/main" val="25599755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8-03-18 at 9.39.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91" y="3895745"/>
            <a:ext cx="2230377" cy="1695449"/>
          </a:xfrm>
          <a:prstGeom prst="rect">
            <a:avLst/>
          </a:prstGeom>
          <a:ln w="50800">
            <a:solidFill>
              <a:schemeClr val="accent1"/>
            </a:solidFill>
          </a:ln>
        </p:spPr>
      </p:pic>
      <p:sp>
        <p:nvSpPr>
          <p:cNvPr id="11" name="TextBox 10"/>
          <p:cNvSpPr txBox="1"/>
          <p:nvPr/>
        </p:nvSpPr>
        <p:spPr>
          <a:xfrm>
            <a:off x="993594" y="3429000"/>
            <a:ext cx="968523" cy="369326"/>
          </a:xfrm>
          <a:prstGeom prst="rect">
            <a:avLst/>
          </a:prstGeom>
          <a:noFill/>
        </p:spPr>
        <p:txBody>
          <a:bodyPr wrap="none" lIns="91434" tIns="45717" rIns="91434" bIns="45717" rtlCol="0">
            <a:spAutoFit/>
          </a:bodyPr>
          <a:lstStyle/>
          <a:p>
            <a:r>
              <a:rPr lang="en-US" sz="900" b="1" dirty="0">
                <a:solidFill>
                  <a:schemeClr val="tx2">
                    <a:lumMod val="20000"/>
                    <a:lumOff val="80000"/>
                  </a:schemeClr>
                </a:solidFill>
                <a:latin typeface="Helvetica Neue" panose="02000503000000020004" pitchFamily="2" charset="0"/>
                <a:ea typeface="Helvetica Neue" panose="02000503000000020004" pitchFamily="2" charset="0"/>
                <a:cs typeface="Helvetica Neue" panose="02000503000000020004" pitchFamily="2" charset="0"/>
              </a:rPr>
              <a:t>STROKE </a:t>
            </a:r>
          </a:p>
          <a:p>
            <a:r>
              <a:rPr lang="en-US" sz="900" b="1" dirty="0">
                <a:solidFill>
                  <a:schemeClr val="tx2">
                    <a:lumMod val="20000"/>
                    <a:lumOff val="80000"/>
                  </a:schemeClr>
                </a:solidFill>
                <a:latin typeface="Helvetica Neue" panose="02000503000000020004" pitchFamily="2" charset="0"/>
                <a:ea typeface="Helvetica Neue" panose="02000503000000020004" pitchFamily="2" charset="0"/>
                <a:cs typeface="Helvetica Neue" panose="02000503000000020004" pitchFamily="2" charset="0"/>
              </a:rPr>
              <a:t>CORDINATOR</a:t>
            </a:r>
            <a:endParaRPr lang="en-US" sz="1200" b="1" dirty="0">
              <a:solidFill>
                <a:schemeClr val="tx2">
                  <a:lumMod val="20000"/>
                  <a:lumOff val="8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2" name="Picture 11" descr="Screen Shot 2018-03-18 at 9.52.4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4048" y="3877845"/>
            <a:ext cx="1826212" cy="1744135"/>
          </a:xfrm>
          <a:prstGeom prst="rect">
            <a:avLst/>
          </a:prstGeom>
          <a:ln w="50800">
            <a:solidFill>
              <a:schemeClr val="accent1"/>
            </a:solidFill>
          </a:ln>
        </p:spPr>
      </p:pic>
      <p:sp>
        <p:nvSpPr>
          <p:cNvPr id="14" name="TextBox 13"/>
          <p:cNvSpPr txBox="1"/>
          <p:nvPr/>
        </p:nvSpPr>
        <p:spPr>
          <a:xfrm>
            <a:off x="3749352" y="4585019"/>
            <a:ext cx="822649" cy="507825"/>
          </a:xfrm>
          <a:prstGeom prst="rect">
            <a:avLst/>
          </a:prstGeom>
          <a:noFill/>
        </p:spPr>
        <p:txBody>
          <a:bodyPr wrap="none" lIns="91434" tIns="45717" rIns="91434" bIns="45717" rtlCol="0">
            <a:spAutoFit/>
          </a:bodyPr>
          <a:lstStyle/>
          <a:p>
            <a:r>
              <a:rPr lang="en-US" sz="900" b="1" dirty="0">
                <a:solidFill>
                  <a:schemeClr val="tx2">
                    <a:lumMod val="20000"/>
                    <a:lumOff val="80000"/>
                  </a:schemeClr>
                </a:solidFill>
                <a:latin typeface="Helvetica Neue" panose="02000503000000020004" pitchFamily="2" charset="0"/>
                <a:ea typeface="Helvetica Neue" panose="02000503000000020004" pitchFamily="2" charset="0"/>
                <a:cs typeface="Helvetica Neue" panose="02000503000000020004" pitchFamily="2" charset="0"/>
              </a:rPr>
              <a:t>SCHOOL</a:t>
            </a:r>
          </a:p>
          <a:p>
            <a:r>
              <a:rPr lang="en-US" sz="900" b="1" dirty="0">
                <a:solidFill>
                  <a:schemeClr val="tx2">
                    <a:lumMod val="20000"/>
                    <a:lumOff val="80000"/>
                  </a:schemeClr>
                </a:solidFill>
                <a:latin typeface="Helvetica Neue" panose="02000503000000020004" pitchFamily="2" charset="0"/>
                <a:ea typeface="Helvetica Neue" panose="02000503000000020004" pitchFamily="2" charset="0"/>
                <a:cs typeface="Helvetica Neue" panose="02000503000000020004" pitchFamily="2" charset="0"/>
              </a:rPr>
              <a:t>CHAMPION</a:t>
            </a:r>
          </a:p>
          <a:p>
            <a:r>
              <a:rPr lang="en-US" sz="900" b="1" dirty="0">
                <a:solidFill>
                  <a:schemeClr val="tx2">
                    <a:lumMod val="20000"/>
                    <a:lumOff val="80000"/>
                  </a:schemeClr>
                </a:solidFill>
                <a:latin typeface="Helvetica Neue" panose="02000503000000020004" pitchFamily="2" charset="0"/>
                <a:ea typeface="Helvetica Neue" panose="02000503000000020004" pitchFamily="2" charset="0"/>
                <a:cs typeface="Helvetica Neue" panose="02000503000000020004" pitchFamily="2" charset="0"/>
              </a:rPr>
              <a:t>Teachers</a:t>
            </a:r>
            <a:endParaRPr lang="en-US" sz="1100" b="1" dirty="0">
              <a:solidFill>
                <a:schemeClr val="tx2">
                  <a:lumMod val="20000"/>
                  <a:lumOff val="8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Left-Right Arrow 16"/>
          <p:cNvSpPr/>
          <p:nvPr/>
        </p:nvSpPr>
        <p:spPr>
          <a:xfrm>
            <a:off x="2614910" y="4585019"/>
            <a:ext cx="1151467" cy="399455"/>
          </a:xfrm>
          <a:prstGeom prst="leftRightArrow">
            <a:avLst>
              <a:gd name="adj1" fmla="val 23261"/>
              <a:gd name="adj2" fmla="val 46123"/>
            </a:avLst>
          </a:prstGeom>
          <a:solidFill>
            <a:srgbClr val="26292A"/>
          </a:solidFill>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a:endParaRPr lang="en-US"/>
          </a:p>
        </p:txBody>
      </p:sp>
      <p:sp>
        <p:nvSpPr>
          <p:cNvPr id="18" name="Left-Up Arrow 17"/>
          <p:cNvSpPr/>
          <p:nvPr/>
        </p:nvSpPr>
        <p:spPr>
          <a:xfrm rot="16200000" flipV="1">
            <a:off x="1054579" y="2048219"/>
            <a:ext cx="1389789" cy="1254565"/>
          </a:xfrm>
          <a:prstGeom prst="leftUpArrow">
            <a:avLst>
              <a:gd name="adj1" fmla="val 7716"/>
              <a:gd name="adj2" fmla="val 25000"/>
              <a:gd name="adj3" fmla="val 25000"/>
            </a:avLst>
          </a:prstGeom>
          <a:solidFill>
            <a:srgbClr val="26292A"/>
          </a:solidFill>
        </p:spPr>
        <p:style>
          <a:lnRef idx="1">
            <a:schemeClr val="accent1"/>
          </a:lnRef>
          <a:fillRef idx="3">
            <a:schemeClr val="accent1"/>
          </a:fillRef>
          <a:effectRef idx="2">
            <a:schemeClr val="accent1"/>
          </a:effectRef>
          <a:fontRef idx="minor">
            <a:schemeClr val="lt1"/>
          </a:fontRef>
        </p:style>
        <p:txBody>
          <a:bodyPr lIns="91434" tIns="45717" rIns="91434" bIns="45717" rtlCol="0" anchor="ctr"/>
          <a:lstStyle/>
          <a:p>
            <a:pPr algn="ctr"/>
            <a:endParaRPr lang="en-US"/>
          </a:p>
        </p:txBody>
      </p:sp>
      <p:sp>
        <p:nvSpPr>
          <p:cNvPr id="2" name="TextBox 1"/>
          <p:cNvSpPr txBox="1"/>
          <p:nvPr/>
        </p:nvSpPr>
        <p:spPr>
          <a:xfrm>
            <a:off x="195380" y="971236"/>
            <a:ext cx="184718" cy="369326"/>
          </a:xfrm>
          <a:prstGeom prst="rect">
            <a:avLst/>
          </a:prstGeom>
          <a:noFill/>
        </p:spPr>
        <p:txBody>
          <a:bodyPr wrap="none" lIns="91434" tIns="45717" rIns="91434" bIns="45717" rtlCol="0">
            <a:spAutoFit/>
          </a:bodyPr>
          <a:lstStyle/>
          <a:p>
            <a:endParaRPr lang="en-US" dirty="0"/>
          </a:p>
        </p:txBody>
      </p:sp>
      <p:sp>
        <p:nvSpPr>
          <p:cNvPr id="3" name="TextBox 2"/>
          <p:cNvSpPr txBox="1"/>
          <p:nvPr/>
        </p:nvSpPr>
        <p:spPr>
          <a:xfrm>
            <a:off x="5758531" y="2149165"/>
            <a:ext cx="3308065" cy="746352"/>
          </a:xfrm>
          <a:prstGeom prst="rect">
            <a:avLst/>
          </a:prstGeom>
          <a:noFill/>
        </p:spPr>
        <p:txBody>
          <a:bodyPr wrap="square" lIns="91434" tIns="45717" rIns="91434" bIns="45717" rtlCol="0">
            <a:spAutoFit/>
          </a:bodyPr>
          <a:lstStyle/>
          <a:p>
            <a:r>
              <a:rPr lang="en-US" sz="1600" dirty="0">
                <a:solidFill>
                  <a:schemeClr val="tx2">
                    <a:lumMod val="20000"/>
                    <a:lumOff val="80000"/>
                  </a:schemeClr>
                </a:solidFill>
                <a:latin typeface="+mj-lt"/>
                <a:ea typeface="Helvetica Neue" panose="02000503000000020004" pitchFamily="2" charset="0"/>
                <a:cs typeface="Helvetica Neue" panose="02000503000000020004" pitchFamily="2" charset="0"/>
              </a:rPr>
              <a:t>Statewide Dissemination of  Hip Hop Stroke :</a:t>
            </a:r>
            <a:r>
              <a:rPr lang="en-US" sz="1600" b="1" dirty="0">
                <a:solidFill>
                  <a:schemeClr val="tx2">
                    <a:lumMod val="20000"/>
                    <a:lumOff val="80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US" sz="1600" b="1" dirty="0">
                <a:solidFill>
                  <a:schemeClr val="tx2">
                    <a:lumMod val="20000"/>
                    <a:lumOff val="80000"/>
                  </a:schemeClr>
                </a:solidFill>
                <a:latin typeface="Helvetica Neue Light" panose="02000403000000020004" pitchFamily="2" charset="0"/>
                <a:ea typeface="Helvetica Neue Light" panose="02000403000000020004" pitchFamily="2" charset="0"/>
                <a:cs typeface="Helvetica Neue" panose="02000503000000020004" pitchFamily="2" charset="0"/>
              </a:rPr>
              <a:t>Hybrid Type 3</a:t>
            </a:r>
          </a:p>
          <a:p>
            <a:r>
              <a:rPr lang="en-US" sz="1050" b="1" dirty="0">
                <a:solidFill>
                  <a:schemeClr val="tx2">
                    <a:lumMod val="20000"/>
                    <a:lumOff val="80000"/>
                  </a:schemeClr>
                </a:solidFill>
                <a:latin typeface="Helvetica Neue Light" panose="02000403000000020004" pitchFamily="2" charset="0"/>
                <a:ea typeface="Helvetica Neue Light" panose="02000403000000020004" pitchFamily="2" charset="0"/>
                <a:cs typeface="Helvetica Neue" panose="02000503000000020004" pitchFamily="2" charset="0"/>
              </a:rPr>
              <a:t>CFIR+RE-AIM capturing of implementation variables</a:t>
            </a:r>
          </a:p>
        </p:txBody>
      </p:sp>
      <p:pic>
        <p:nvPicPr>
          <p:cNvPr id="20" name="Picture 19" descr="Screen Shot 2018-04-03 at 12.32.3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7472" y="4597442"/>
            <a:ext cx="1554033" cy="943637"/>
          </a:xfrm>
          <a:prstGeom prst="rect">
            <a:avLst/>
          </a:prstGeom>
        </p:spPr>
      </p:pic>
      <p:pic>
        <p:nvPicPr>
          <p:cNvPr id="27" name="Picture 26" descr="Screen Shot 2018-04-03 at 12.38.5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5770" y="4830724"/>
            <a:ext cx="1697867" cy="559691"/>
          </a:xfrm>
          <a:prstGeom prst="rect">
            <a:avLst/>
          </a:prstGeom>
          <a:ln w="50800">
            <a:solidFill>
              <a:schemeClr val="accent1"/>
            </a:solidFill>
          </a:ln>
        </p:spPr>
      </p:pic>
      <p:pic>
        <p:nvPicPr>
          <p:cNvPr id="28" name="Picture 27" descr="Screen Shot 2018-04-03 at 12.47.45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3491" y="4028519"/>
            <a:ext cx="1943105" cy="721392"/>
          </a:xfrm>
          <a:prstGeom prst="rect">
            <a:avLst/>
          </a:prstGeom>
          <a:ln w="50800">
            <a:solidFill>
              <a:schemeClr val="accent1"/>
            </a:solidFill>
          </a:ln>
        </p:spPr>
      </p:pic>
      <p:sp>
        <p:nvSpPr>
          <p:cNvPr id="30" name="Up Arrow 29"/>
          <p:cNvSpPr/>
          <p:nvPr/>
        </p:nvSpPr>
        <p:spPr>
          <a:xfrm rot="5400000">
            <a:off x="6653105" y="4584999"/>
            <a:ext cx="245331" cy="399493"/>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scene3d>
              <a:camera prst="orthographicFront">
                <a:rot lat="20999999" lon="0" rev="0"/>
              </a:camera>
              <a:lightRig rig="threePt" dir="t"/>
            </a:scene3d>
          </a:bodyPr>
          <a:lstStyle/>
          <a:p>
            <a:pPr algn="ctr"/>
            <a:endParaRPr lang="en-US"/>
          </a:p>
        </p:txBody>
      </p:sp>
      <p:sp>
        <p:nvSpPr>
          <p:cNvPr id="31" name="Up Arrow 30">
            <a:extLst>
              <a:ext uri="{FF2B5EF4-FFF2-40B4-BE49-F238E27FC236}">
                <a16:creationId xmlns:a16="http://schemas.microsoft.com/office/drawing/2014/main" id="{104F2D43-143D-9A49-B0F9-EE85D110A252}"/>
              </a:ext>
            </a:extLst>
          </p:cNvPr>
          <p:cNvSpPr/>
          <p:nvPr/>
        </p:nvSpPr>
        <p:spPr>
          <a:xfrm rot="10800000">
            <a:off x="3924234" y="2693350"/>
            <a:ext cx="286819" cy="1695448"/>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scene3d>
              <a:camera prst="orthographicFront">
                <a:rot lat="20999999" lon="0" rev="0"/>
              </a:camera>
              <a:lightRig rig="threePt" dir="t"/>
            </a:scene3d>
          </a:bodyPr>
          <a:lstStyle/>
          <a:p>
            <a:pPr algn="ctr"/>
            <a:endParaRPr lang="en-US"/>
          </a:p>
        </p:txBody>
      </p:sp>
      <p:pic>
        <p:nvPicPr>
          <p:cNvPr id="19" name="Picture 18">
            <a:extLst>
              <a:ext uri="{FF2B5EF4-FFF2-40B4-BE49-F238E27FC236}">
                <a16:creationId xmlns:a16="http://schemas.microsoft.com/office/drawing/2014/main" id="{C8AFB60A-6642-5A4D-8DD1-B454D78F3FA7}"/>
              </a:ext>
            </a:extLst>
          </p:cNvPr>
          <p:cNvPicPr>
            <a:picLocks noChangeAspect="1"/>
          </p:cNvPicPr>
          <p:nvPr/>
        </p:nvPicPr>
        <p:blipFill>
          <a:blip r:embed="rId8"/>
          <a:stretch>
            <a:fillRect/>
          </a:stretch>
        </p:blipFill>
        <p:spPr>
          <a:xfrm>
            <a:off x="2756256" y="1281867"/>
            <a:ext cx="2517646" cy="1301933"/>
          </a:xfrm>
          <a:prstGeom prst="rect">
            <a:avLst/>
          </a:prstGeom>
          <a:ln w="50800">
            <a:solidFill>
              <a:schemeClr val="accent1"/>
            </a:solidFill>
          </a:ln>
        </p:spPr>
      </p:pic>
      <p:sp>
        <p:nvSpPr>
          <p:cNvPr id="4" name="TextBox 3">
            <a:extLst>
              <a:ext uri="{FF2B5EF4-FFF2-40B4-BE49-F238E27FC236}">
                <a16:creationId xmlns:a16="http://schemas.microsoft.com/office/drawing/2014/main" id="{5D211F17-6B5A-364F-9F6F-C92156260231}"/>
              </a:ext>
            </a:extLst>
          </p:cNvPr>
          <p:cNvSpPr txBox="1"/>
          <p:nvPr/>
        </p:nvSpPr>
        <p:spPr>
          <a:xfrm>
            <a:off x="6489199" y="4380473"/>
            <a:ext cx="585417" cy="246221"/>
          </a:xfrm>
          <a:prstGeom prst="rect">
            <a:avLst/>
          </a:prstGeom>
          <a:noFill/>
        </p:spPr>
        <p:txBody>
          <a:bodyPr wrap="none" rtlCol="0">
            <a:spAutoFit/>
          </a:bodyPr>
          <a:lstStyle/>
          <a:p>
            <a:r>
              <a:rPr lang="en-US" sz="1000" b="1" dirty="0">
                <a:solidFill>
                  <a:schemeClr val="tx2">
                    <a:lumMod val="20000"/>
                    <a:lumOff val="80000"/>
                  </a:schemeClr>
                </a:solidFill>
                <a:latin typeface="Helvetica Neue" panose="02000503000000020004" pitchFamily="2" charset="0"/>
                <a:ea typeface="Helvetica Neue" panose="02000503000000020004" pitchFamily="2" charset="0"/>
                <a:cs typeface="Helvetica Neue" panose="02000503000000020004" pitchFamily="2" charset="0"/>
              </a:rPr>
              <a:t>CMHC</a:t>
            </a:r>
          </a:p>
        </p:txBody>
      </p:sp>
      <p:sp>
        <p:nvSpPr>
          <p:cNvPr id="5" name="TextBox 4">
            <a:extLst>
              <a:ext uri="{FF2B5EF4-FFF2-40B4-BE49-F238E27FC236}">
                <a16:creationId xmlns:a16="http://schemas.microsoft.com/office/drawing/2014/main" id="{2D0ACBD6-5563-704A-A219-14B33E3FB34B}"/>
              </a:ext>
            </a:extLst>
          </p:cNvPr>
          <p:cNvSpPr txBox="1"/>
          <p:nvPr/>
        </p:nvSpPr>
        <p:spPr>
          <a:xfrm>
            <a:off x="2976173" y="2227783"/>
            <a:ext cx="2077813" cy="253916"/>
          </a:xfrm>
          <a:prstGeom prst="rect">
            <a:avLst/>
          </a:prstGeom>
          <a:noFill/>
        </p:spPr>
        <p:txBody>
          <a:bodyPr wrap="none" rtlCol="0">
            <a:spAutoFit/>
          </a:bodyPr>
          <a:lstStyle/>
          <a:p>
            <a:r>
              <a:rPr lang="en-US" sz="1050" b="1" dirty="0">
                <a:solidFill>
                  <a:schemeClr val="tx2">
                    <a:lumMod val="20000"/>
                    <a:lumOff val="80000"/>
                  </a:schemeClr>
                </a:solidFill>
                <a:latin typeface="Helvetica Neue" panose="02000503000000020004" pitchFamily="2" charset="0"/>
                <a:ea typeface="Helvetica Neue" panose="02000503000000020004" pitchFamily="2" charset="0"/>
                <a:cs typeface="Helvetica Neue" panose="02000503000000020004" pitchFamily="2" charset="0"/>
              </a:rPr>
              <a:t>Stroke Hospital Accreditation</a:t>
            </a:r>
          </a:p>
        </p:txBody>
      </p:sp>
      <p:pic>
        <p:nvPicPr>
          <p:cNvPr id="21" name="Picture 20">
            <a:extLst>
              <a:ext uri="{FF2B5EF4-FFF2-40B4-BE49-F238E27FC236}">
                <a16:creationId xmlns:a16="http://schemas.microsoft.com/office/drawing/2014/main" id="{556A237F-B342-6A41-B3F6-51CA0E983CBB}"/>
              </a:ext>
            </a:extLst>
          </p:cNvPr>
          <p:cNvPicPr>
            <a:picLocks noChangeAspect="1"/>
          </p:cNvPicPr>
          <p:nvPr/>
        </p:nvPicPr>
        <p:blipFill>
          <a:blip r:embed="rId9"/>
          <a:stretch>
            <a:fillRect/>
          </a:stretch>
        </p:blipFill>
        <p:spPr>
          <a:xfrm>
            <a:off x="3189514" y="1342101"/>
            <a:ext cx="1665576" cy="276950"/>
          </a:xfrm>
          <a:prstGeom prst="rect">
            <a:avLst/>
          </a:prstGeom>
        </p:spPr>
      </p:pic>
      <p:pic>
        <p:nvPicPr>
          <p:cNvPr id="22" name="Picture 21" descr="Screen Shot 2018-04-02 at 12.38.56 PM.png">
            <a:extLst>
              <a:ext uri="{FF2B5EF4-FFF2-40B4-BE49-F238E27FC236}">
                <a16:creationId xmlns:a16="http://schemas.microsoft.com/office/drawing/2014/main" id="{4CF8B7FA-E784-8543-818A-5051A0758D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01505" y="1584765"/>
            <a:ext cx="2094821" cy="380441"/>
          </a:xfrm>
          <a:prstGeom prst="rect">
            <a:avLst/>
          </a:prstGeom>
          <a:ln w="38100">
            <a:solidFill>
              <a:schemeClr val="tx1"/>
            </a:solidFill>
          </a:ln>
        </p:spPr>
      </p:pic>
    </p:spTree>
    <p:extLst>
      <p:ext uri="{BB962C8B-B14F-4D97-AF65-F5344CB8AC3E}">
        <p14:creationId xmlns:p14="http://schemas.microsoft.com/office/powerpoint/2010/main" val="3286997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
          <p:cNvGrpSpPr/>
          <p:nvPr/>
        </p:nvGrpSpPr>
        <p:grpSpPr>
          <a:xfrm>
            <a:off x="1380929" y="1551262"/>
            <a:ext cx="5786985" cy="3886230"/>
            <a:chOff x="-439575" y="1390348"/>
            <a:chExt cx="7715980" cy="4651678"/>
          </a:xfrm>
        </p:grpSpPr>
        <p:grpSp>
          <p:nvGrpSpPr>
            <p:cNvPr id="14" name="Group 3"/>
            <p:cNvGrpSpPr>
              <a:grpSpLocks/>
            </p:cNvGrpSpPr>
            <p:nvPr/>
          </p:nvGrpSpPr>
          <p:grpSpPr bwMode="auto">
            <a:xfrm>
              <a:off x="427827" y="1390348"/>
              <a:ext cx="5995159" cy="4651678"/>
              <a:chOff x="3152" y="3079"/>
              <a:chExt cx="22544" cy="15374"/>
            </a:xfrm>
          </p:grpSpPr>
          <p:sp>
            <p:nvSpPr>
              <p:cNvPr id="34" name="Freeform 4"/>
              <p:cNvSpPr>
                <a:spLocks/>
              </p:cNvSpPr>
              <p:nvPr/>
            </p:nvSpPr>
            <p:spPr bwMode="auto">
              <a:xfrm>
                <a:off x="3152" y="3079"/>
                <a:ext cx="18413" cy="14697"/>
              </a:xfrm>
              <a:custGeom>
                <a:avLst/>
                <a:gdLst>
                  <a:gd name="T0" fmla="*/ 877 w 18413"/>
                  <a:gd name="T1" fmla="*/ 8860 h 14697"/>
                  <a:gd name="T2" fmla="*/ 1536 w 18413"/>
                  <a:gd name="T3" fmla="*/ 8437 h 14697"/>
                  <a:gd name="T4" fmla="*/ 1954 w 18413"/>
                  <a:gd name="T5" fmla="*/ 8014 h 14697"/>
                  <a:gd name="T6" fmla="*/ 2502 w 18413"/>
                  <a:gd name="T7" fmla="*/ 7534 h 14697"/>
                  <a:gd name="T8" fmla="*/ 2065 w 18413"/>
                  <a:gd name="T9" fmla="*/ 6943 h 14697"/>
                  <a:gd name="T10" fmla="*/ 1980 w 18413"/>
                  <a:gd name="T11" fmla="*/ 6381 h 14697"/>
                  <a:gd name="T12" fmla="*/ 2352 w 18413"/>
                  <a:gd name="T13" fmla="*/ 5860 h 14697"/>
                  <a:gd name="T14" fmla="*/ 3927 w 18413"/>
                  <a:gd name="T15" fmla="*/ 5596 h 14697"/>
                  <a:gd name="T16" fmla="*/ 5164 w 18413"/>
                  <a:gd name="T17" fmla="*/ 5647 h 14697"/>
                  <a:gd name="T18" fmla="*/ 6183 w 18413"/>
                  <a:gd name="T19" fmla="*/ 6088 h 14697"/>
                  <a:gd name="T20" fmla="*/ 7527 w 18413"/>
                  <a:gd name="T21" fmla="*/ 5923 h 14697"/>
                  <a:gd name="T22" fmla="*/ 8248 w 18413"/>
                  <a:gd name="T23" fmla="*/ 5860 h 14697"/>
                  <a:gd name="T24" fmla="*/ 9489 w 18413"/>
                  <a:gd name="T25" fmla="*/ 5091 h 14697"/>
                  <a:gd name="T26" fmla="*/ 10073 w 18413"/>
                  <a:gd name="T27" fmla="*/ 4779 h 14697"/>
                  <a:gd name="T28" fmla="*/ 9846 w 18413"/>
                  <a:gd name="T29" fmla="*/ 4021 h 14697"/>
                  <a:gd name="T30" fmla="*/ 10142 w 18413"/>
                  <a:gd name="T31" fmla="*/ 3879 h 14697"/>
                  <a:gd name="T32" fmla="*/ 10437 w 18413"/>
                  <a:gd name="T33" fmla="*/ 3546 h 14697"/>
                  <a:gd name="T34" fmla="*/ 10046 w 18413"/>
                  <a:gd name="T35" fmla="*/ 3565 h 14697"/>
                  <a:gd name="T36" fmla="*/ 10182 w 18413"/>
                  <a:gd name="T37" fmla="*/ 3228 h 14697"/>
                  <a:gd name="T38" fmla="*/ 10023 w 18413"/>
                  <a:gd name="T39" fmla="*/ 3358 h 14697"/>
                  <a:gd name="T40" fmla="*/ 9767 w 18413"/>
                  <a:gd name="T41" fmla="*/ 3405 h 14697"/>
                  <a:gd name="T42" fmla="*/ 10061 w 18413"/>
                  <a:gd name="T43" fmla="*/ 2772 h 14697"/>
                  <a:gd name="T44" fmla="*/ 11075 w 18413"/>
                  <a:gd name="T45" fmla="*/ 2139 h 14697"/>
                  <a:gd name="T46" fmla="*/ 12225 w 18413"/>
                  <a:gd name="T47" fmla="*/ 945 h 14697"/>
                  <a:gd name="T48" fmla="*/ 13181 w 18413"/>
                  <a:gd name="T49" fmla="*/ 366 h 14697"/>
                  <a:gd name="T50" fmla="*/ 13658 w 18413"/>
                  <a:gd name="T51" fmla="*/ 147 h 14697"/>
                  <a:gd name="T52" fmla="*/ 14115 w 18413"/>
                  <a:gd name="T53" fmla="*/ 54 h 14697"/>
                  <a:gd name="T54" fmla="*/ 16211 w 18413"/>
                  <a:gd name="T55" fmla="*/ 81 h 14697"/>
                  <a:gd name="T56" fmla="*/ 18155 w 18413"/>
                  <a:gd name="T57" fmla="*/ 345 h 14697"/>
                  <a:gd name="T58" fmla="*/ 18162 w 18413"/>
                  <a:gd name="T59" fmla="*/ 715 h 14697"/>
                  <a:gd name="T60" fmla="*/ 17996 w 18413"/>
                  <a:gd name="T61" fmla="*/ 1338 h 14697"/>
                  <a:gd name="T62" fmla="*/ 18300 w 18413"/>
                  <a:gd name="T63" fmla="*/ 1938 h 14697"/>
                  <a:gd name="T64" fmla="*/ 18003 w 18413"/>
                  <a:gd name="T65" fmla="*/ 2806 h 14697"/>
                  <a:gd name="T66" fmla="*/ 17961 w 18413"/>
                  <a:gd name="T67" fmla="*/ 3741 h 14697"/>
                  <a:gd name="T68" fmla="*/ 18095 w 18413"/>
                  <a:gd name="T69" fmla="*/ 4296 h 14697"/>
                  <a:gd name="T70" fmla="*/ 17994 w 18413"/>
                  <a:gd name="T71" fmla="*/ 4923 h 14697"/>
                  <a:gd name="T72" fmla="*/ 18282 w 18413"/>
                  <a:gd name="T73" fmla="*/ 4887 h 14697"/>
                  <a:gd name="T74" fmla="*/ 18328 w 18413"/>
                  <a:gd name="T75" fmla="*/ 7375 h 14697"/>
                  <a:gd name="T76" fmla="*/ 17840 w 18413"/>
                  <a:gd name="T77" fmla="*/ 9441 h 14697"/>
                  <a:gd name="T78" fmla="*/ 17576 w 18413"/>
                  <a:gd name="T79" fmla="*/ 12421 h 14697"/>
                  <a:gd name="T80" fmla="*/ 17254 w 18413"/>
                  <a:gd name="T81" fmla="*/ 13751 h 14697"/>
                  <a:gd name="T82" fmla="*/ 16844 w 18413"/>
                  <a:gd name="T83" fmla="*/ 14143 h 14697"/>
                  <a:gd name="T84" fmla="*/ 16500 w 18413"/>
                  <a:gd name="T85" fmla="*/ 14357 h 14697"/>
                  <a:gd name="T86" fmla="*/ 16224 w 18413"/>
                  <a:gd name="T87" fmla="*/ 14501 h 14697"/>
                  <a:gd name="T88" fmla="*/ 16581 w 18413"/>
                  <a:gd name="T89" fmla="*/ 13706 h 14697"/>
                  <a:gd name="T90" fmla="*/ 14291 w 18413"/>
                  <a:gd name="T91" fmla="*/ 12367 h 14697"/>
                  <a:gd name="T92" fmla="*/ 13889 w 18413"/>
                  <a:gd name="T93" fmla="*/ 12191 h 14697"/>
                  <a:gd name="T94" fmla="*/ 13610 w 18413"/>
                  <a:gd name="T95" fmla="*/ 12047 h 14697"/>
                  <a:gd name="T96" fmla="*/ 13397 w 18413"/>
                  <a:gd name="T97" fmla="*/ 11870 h 14697"/>
                  <a:gd name="T98" fmla="*/ 13298 w 18413"/>
                  <a:gd name="T99" fmla="*/ 11401 h 14697"/>
                  <a:gd name="T100" fmla="*/ 13158 w 18413"/>
                  <a:gd name="T101" fmla="*/ 11054 h 14697"/>
                  <a:gd name="T102" fmla="*/ 12939 w 18413"/>
                  <a:gd name="T103" fmla="*/ 10723 h 14697"/>
                  <a:gd name="T104" fmla="*/ 12568 w 18413"/>
                  <a:gd name="T105" fmla="*/ 10447 h 14697"/>
                  <a:gd name="T106" fmla="*/ 9001 w 18413"/>
                  <a:gd name="T107" fmla="*/ 10289 h 14697"/>
                  <a:gd name="T108" fmla="*/ 12 w 18413"/>
                  <a:gd name="T109" fmla="*/ 10312 h 14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413" h="14697">
                    <a:moveTo>
                      <a:pt x="12" y="10312"/>
                    </a:moveTo>
                    <a:lnTo>
                      <a:pt x="0" y="9328"/>
                    </a:lnTo>
                    <a:lnTo>
                      <a:pt x="133" y="9314"/>
                    </a:lnTo>
                    <a:lnTo>
                      <a:pt x="619" y="9010"/>
                    </a:lnTo>
                    <a:lnTo>
                      <a:pt x="877" y="8860"/>
                    </a:lnTo>
                    <a:lnTo>
                      <a:pt x="879" y="8759"/>
                    </a:lnTo>
                    <a:lnTo>
                      <a:pt x="988" y="8738"/>
                    </a:lnTo>
                    <a:lnTo>
                      <a:pt x="1131" y="8594"/>
                    </a:lnTo>
                    <a:lnTo>
                      <a:pt x="1320" y="8533"/>
                    </a:lnTo>
                    <a:lnTo>
                      <a:pt x="1536" y="8437"/>
                    </a:lnTo>
                    <a:lnTo>
                      <a:pt x="1710" y="8365"/>
                    </a:lnTo>
                    <a:lnTo>
                      <a:pt x="1711" y="8296"/>
                    </a:lnTo>
                    <a:lnTo>
                      <a:pt x="1810" y="8183"/>
                    </a:lnTo>
                    <a:lnTo>
                      <a:pt x="1879" y="8116"/>
                    </a:lnTo>
                    <a:lnTo>
                      <a:pt x="1954" y="8014"/>
                    </a:lnTo>
                    <a:lnTo>
                      <a:pt x="1968" y="7918"/>
                    </a:lnTo>
                    <a:lnTo>
                      <a:pt x="2121" y="7907"/>
                    </a:lnTo>
                    <a:lnTo>
                      <a:pt x="2299" y="7810"/>
                    </a:lnTo>
                    <a:lnTo>
                      <a:pt x="2500" y="7630"/>
                    </a:lnTo>
                    <a:lnTo>
                      <a:pt x="2502" y="7534"/>
                    </a:lnTo>
                    <a:lnTo>
                      <a:pt x="2419" y="7233"/>
                    </a:lnTo>
                    <a:lnTo>
                      <a:pt x="2334" y="7063"/>
                    </a:lnTo>
                    <a:lnTo>
                      <a:pt x="2262" y="6990"/>
                    </a:lnTo>
                    <a:lnTo>
                      <a:pt x="2188" y="7000"/>
                    </a:lnTo>
                    <a:lnTo>
                      <a:pt x="2065" y="6943"/>
                    </a:lnTo>
                    <a:lnTo>
                      <a:pt x="2077" y="6819"/>
                    </a:lnTo>
                    <a:lnTo>
                      <a:pt x="2137" y="6646"/>
                    </a:lnTo>
                    <a:lnTo>
                      <a:pt x="1945" y="6583"/>
                    </a:lnTo>
                    <a:lnTo>
                      <a:pt x="1944" y="6468"/>
                    </a:lnTo>
                    <a:lnTo>
                      <a:pt x="1980" y="6381"/>
                    </a:lnTo>
                    <a:lnTo>
                      <a:pt x="1957" y="6286"/>
                    </a:lnTo>
                    <a:lnTo>
                      <a:pt x="1957" y="6193"/>
                    </a:lnTo>
                    <a:lnTo>
                      <a:pt x="1956" y="6090"/>
                    </a:lnTo>
                    <a:lnTo>
                      <a:pt x="1932" y="5992"/>
                    </a:lnTo>
                    <a:lnTo>
                      <a:pt x="2352" y="5860"/>
                    </a:lnTo>
                    <a:lnTo>
                      <a:pt x="2922" y="5716"/>
                    </a:lnTo>
                    <a:lnTo>
                      <a:pt x="3346" y="5620"/>
                    </a:lnTo>
                    <a:lnTo>
                      <a:pt x="3600" y="5634"/>
                    </a:lnTo>
                    <a:lnTo>
                      <a:pt x="3748" y="5608"/>
                    </a:lnTo>
                    <a:lnTo>
                      <a:pt x="3927" y="5596"/>
                    </a:lnTo>
                    <a:lnTo>
                      <a:pt x="4147" y="5622"/>
                    </a:lnTo>
                    <a:lnTo>
                      <a:pt x="4446" y="5620"/>
                    </a:lnTo>
                    <a:lnTo>
                      <a:pt x="4663" y="5610"/>
                    </a:lnTo>
                    <a:lnTo>
                      <a:pt x="4966" y="5608"/>
                    </a:lnTo>
                    <a:lnTo>
                      <a:pt x="5164" y="5647"/>
                    </a:lnTo>
                    <a:lnTo>
                      <a:pt x="5338" y="5692"/>
                    </a:lnTo>
                    <a:lnTo>
                      <a:pt x="5695" y="5743"/>
                    </a:lnTo>
                    <a:lnTo>
                      <a:pt x="5805" y="5836"/>
                    </a:lnTo>
                    <a:lnTo>
                      <a:pt x="6000" y="5956"/>
                    </a:lnTo>
                    <a:lnTo>
                      <a:pt x="6183" y="6088"/>
                    </a:lnTo>
                    <a:lnTo>
                      <a:pt x="6316" y="6042"/>
                    </a:lnTo>
                    <a:lnTo>
                      <a:pt x="6708" y="5958"/>
                    </a:lnTo>
                    <a:lnTo>
                      <a:pt x="6864" y="5934"/>
                    </a:lnTo>
                    <a:lnTo>
                      <a:pt x="7383" y="5932"/>
                    </a:lnTo>
                    <a:lnTo>
                      <a:pt x="7527" y="5923"/>
                    </a:lnTo>
                    <a:lnTo>
                      <a:pt x="7831" y="5980"/>
                    </a:lnTo>
                    <a:lnTo>
                      <a:pt x="7953" y="6100"/>
                    </a:lnTo>
                    <a:lnTo>
                      <a:pt x="7965" y="5961"/>
                    </a:lnTo>
                    <a:lnTo>
                      <a:pt x="8047" y="5874"/>
                    </a:lnTo>
                    <a:lnTo>
                      <a:pt x="8248" y="5860"/>
                    </a:lnTo>
                    <a:lnTo>
                      <a:pt x="8598" y="5743"/>
                    </a:lnTo>
                    <a:lnTo>
                      <a:pt x="8853" y="5515"/>
                    </a:lnTo>
                    <a:lnTo>
                      <a:pt x="9099" y="5344"/>
                    </a:lnTo>
                    <a:lnTo>
                      <a:pt x="9257" y="5212"/>
                    </a:lnTo>
                    <a:lnTo>
                      <a:pt x="9489" y="5091"/>
                    </a:lnTo>
                    <a:lnTo>
                      <a:pt x="9612" y="5092"/>
                    </a:lnTo>
                    <a:lnTo>
                      <a:pt x="9729" y="5125"/>
                    </a:lnTo>
                    <a:lnTo>
                      <a:pt x="9968" y="5050"/>
                    </a:lnTo>
                    <a:lnTo>
                      <a:pt x="10047" y="4894"/>
                    </a:lnTo>
                    <a:lnTo>
                      <a:pt x="10073" y="4779"/>
                    </a:lnTo>
                    <a:lnTo>
                      <a:pt x="10170" y="4680"/>
                    </a:lnTo>
                    <a:lnTo>
                      <a:pt x="10047" y="4545"/>
                    </a:lnTo>
                    <a:lnTo>
                      <a:pt x="10016" y="4335"/>
                    </a:lnTo>
                    <a:lnTo>
                      <a:pt x="9962" y="4099"/>
                    </a:lnTo>
                    <a:lnTo>
                      <a:pt x="9846" y="4021"/>
                    </a:lnTo>
                    <a:lnTo>
                      <a:pt x="9758" y="3969"/>
                    </a:lnTo>
                    <a:lnTo>
                      <a:pt x="9812" y="3861"/>
                    </a:lnTo>
                    <a:lnTo>
                      <a:pt x="9980" y="3843"/>
                    </a:lnTo>
                    <a:lnTo>
                      <a:pt x="10014" y="3960"/>
                    </a:lnTo>
                    <a:lnTo>
                      <a:pt x="10142" y="3879"/>
                    </a:lnTo>
                    <a:lnTo>
                      <a:pt x="10247" y="3823"/>
                    </a:lnTo>
                    <a:lnTo>
                      <a:pt x="10211" y="3685"/>
                    </a:lnTo>
                    <a:lnTo>
                      <a:pt x="10316" y="3618"/>
                    </a:lnTo>
                    <a:lnTo>
                      <a:pt x="10370" y="3558"/>
                    </a:lnTo>
                    <a:lnTo>
                      <a:pt x="10437" y="3546"/>
                    </a:lnTo>
                    <a:lnTo>
                      <a:pt x="10481" y="3456"/>
                    </a:lnTo>
                    <a:lnTo>
                      <a:pt x="10388" y="3465"/>
                    </a:lnTo>
                    <a:lnTo>
                      <a:pt x="10277" y="3576"/>
                    </a:lnTo>
                    <a:lnTo>
                      <a:pt x="10149" y="3594"/>
                    </a:lnTo>
                    <a:lnTo>
                      <a:pt x="10046" y="3565"/>
                    </a:lnTo>
                    <a:lnTo>
                      <a:pt x="10071" y="3468"/>
                    </a:lnTo>
                    <a:lnTo>
                      <a:pt x="10248" y="3393"/>
                    </a:lnTo>
                    <a:lnTo>
                      <a:pt x="10293" y="3300"/>
                    </a:lnTo>
                    <a:lnTo>
                      <a:pt x="10158" y="3316"/>
                    </a:lnTo>
                    <a:lnTo>
                      <a:pt x="10182" y="3228"/>
                    </a:lnTo>
                    <a:lnTo>
                      <a:pt x="10052" y="3261"/>
                    </a:lnTo>
                    <a:lnTo>
                      <a:pt x="9986" y="3211"/>
                    </a:lnTo>
                    <a:lnTo>
                      <a:pt x="9866" y="3237"/>
                    </a:lnTo>
                    <a:lnTo>
                      <a:pt x="9833" y="3381"/>
                    </a:lnTo>
                    <a:lnTo>
                      <a:pt x="10023" y="3358"/>
                    </a:lnTo>
                    <a:lnTo>
                      <a:pt x="9962" y="3454"/>
                    </a:lnTo>
                    <a:lnTo>
                      <a:pt x="9921" y="3552"/>
                    </a:lnTo>
                    <a:lnTo>
                      <a:pt x="9810" y="3619"/>
                    </a:lnTo>
                    <a:lnTo>
                      <a:pt x="9831" y="3460"/>
                    </a:lnTo>
                    <a:lnTo>
                      <a:pt x="9767" y="3405"/>
                    </a:lnTo>
                    <a:lnTo>
                      <a:pt x="9746" y="3276"/>
                    </a:lnTo>
                    <a:lnTo>
                      <a:pt x="9630" y="3204"/>
                    </a:lnTo>
                    <a:lnTo>
                      <a:pt x="9554" y="3099"/>
                    </a:lnTo>
                    <a:lnTo>
                      <a:pt x="9692" y="2997"/>
                    </a:lnTo>
                    <a:lnTo>
                      <a:pt x="10061" y="2772"/>
                    </a:lnTo>
                    <a:lnTo>
                      <a:pt x="10305" y="2685"/>
                    </a:lnTo>
                    <a:lnTo>
                      <a:pt x="10559" y="2557"/>
                    </a:lnTo>
                    <a:lnTo>
                      <a:pt x="10937" y="2220"/>
                    </a:lnTo>
                    <a:lnTo>
                      <a:pt x="11012" y="2227"/>
                    </a:lnTo>
                    <a:lnTo>
                      <a:pt x="11075" y="2139"/>
                    </a:lnTo>
                    <a:lnTo>
                      <a:pt x="11159" y="2092"/>
                    </a:lnTo>
                    <a:lnTo>
                      <a:pt x="11295" y="1926"/>
                    </a:lnTo>
                    <a:lnTo>
                      <a:pt x="11213" y="1882"/>
                    </a:lnTo>
                    <a:lnTo>
                      <a:pt x="11282" y="1732"/>
                    </a:lnTo>
                    <a:lnTo>
                      <a:pt x="12225" y="945"/>
                    </a:lnTo>
                    <a:lnTo>
                      <a:pt x="12399" y="822"/>
                    </a:lnTo>
                    <a:lnTo>
                      <a:pt x="12447" y="745"/>
                    </a:lnTo>
                    <a:lnTo>
                      <a:pt x="12593" y="702"/>
                    </a:lnTo>
                    <a:lnTo>
                      <a:pt x="12645" y="607"/>
                    </a:lnTo>
                    <a:lnTo>
                      <a:pt x="13181" y="366"/>
                    </a:lnTo>
                    <a:lnTo>
                      <a:pt x="13331" y="322"/>
                    </a:lnTo>
                    <a:lnTo>
                      <a:pt x="13475" y="267"/>
                    </a:lnTo>
                    <a:lnTo>
                      <a:pt x="13491" y="174"/>
                    </a:lnTo>
                    <a:lnTo>
                      <a:pt x="13602" y="228"/>
                    </a:lnTo>
                    <a:lnTo>
                      <a:pt x="13658" y="147"/>
                    </a:lnTo>
                    <a:lnTo>
                      <a:pt x="13740" y="109"/>
                    </a:lnTo>
                    <a:lnTo>
                      <a:pt x="13800" y="144"/>
                    </a:lnTo>
                    <a:lnTo>
                      <a:pt x="13842" y="69"/>
                    </a:lnTo>
                    <a:lnTo>
                      <a:pt x="13929" y="0"/>
                    </a:lnTo>
                    <a:lnTo>
                      <a:pt x="14115" y="54"/>
                    </a:lnTo>
                    <a:lnTo>
                      <a:pt x="14135" y="91"/>
                    </a:lnTo>
                    <a:lnTo>
                      <a:pt x="14217" y="126"/>
                    </a:lnTo>
                    <a:lnTo>
                      <a:pt x="14333" y="111"/>
                    </a:lnTo>
                    <a:lnTo>
                      <a:pt x="14478" y="55"/>
                    </a:lnTo>
                    <a:lnTo>
                      <a:pt x="16211" y="81"/>
                    </a:lnTo>
                    <a:lnTo>
                      <a:pt x="16860" y="66"/>
                    </a:lnTo>
                    <a:lnTo>
                      <a:pt x="18143" y="37"/>
                    </a:lnTo>
                    <a:lnTo>
                      <a:pt x="18137" y="120"/>
                    </a:lnTo>
                    <a:lnTo>
                      <a:pt x="18173" y="220"/>
                    </a:lnTo>
                    <a:lnTo>
                      <a:pt x="18155" y="345"/>
                    </a:lnTo>
                    <a:lnTo>
                      <a:pt x="18099" y="376"/>
                    </a:lnTo>
                    <a:lnTo>
                      <a:pt x="18078" y="504"/>
                    </a:lnTo>
                    <a:lnTo>
                      <a:pt x="18032" y="592"/>
                    </a:lnTo>
                    <a:lnTo>
                      <a:pt x="18089" y="678"/>
                    </a:lnTo>
                    <a:lnTo>
                      <a:pt x="18162" y="715"/>
                    </a:lnTo>
                    <a:lnTo>
                      <a:pt x="18149" y="808"/>
                    </a:lnTo>
                    <a:lnTo>
                      <a:pt x="18078" y="963"/>
                    </a:lnTo>
                    <a:lnTo>
                      <a:pt x="18071" y="1071"/>
                    </a:lnTo>
                    <a:lnTo>
                      <a:pt x="18042" y="1200"/>
                    </a:lnTo>
                    <a:lnTo>
                      <a:pt x="17996" y="1338"/>
                    </a:lnTo>
                    <a:lnTo>
                      <a:pt x="18035" y="1432"/>
                    </a:lnTo>
                    <a:lnTo>
                      <a:pt x="18059" y="1515"/>
                    </a:lnTo>
                    <a:lnTo>
                      <a:pt x="18144" y="1599"/>
                    </a:lnTo>
                    <a:lnTo>
                      <a:pt x="18213" y="1711"/>
                    </a:lnTo>
                    <a:lnTo>
                      <a:pt x="18300" y="1938"/>
                    </a:lnTo>
                    <a:lnTo>
                      <a:pt x="18252" y="2053"/>
                    </a:lnTo>
                    <a:lnTo>
                      <a:pt x="18162" y="2241"/>
                    </a:lnTo>
                    <a:lnTo>
                      <a:pt x="18228" y="2584"/>
                    </a:lnTo>
                    <a:lnTo>
                      <a:pt x="18120" y="2683"/>
                    </a:lnTo>
                    <a:lnTo>
                      <a:pt x="18003" y="2806"/>
                    </a:lnTo>
                    <a:lnTo>
                      <a:pt x="17976" y="2962"/>
                    </a:lnTo>
                    <a:lnTo>
                      <a:pt x="17933" y="3091"/>
                    </a:lnTo>
                    <a:lnTo>
                      <a:pt x="17849" y="3291"/>
                    </a:lnTo>
                    <a:lnTo>
                      <a:pt x="17922" y="3393"/>
                    </a:lnTo>
                    <a:lnTo>
                      <a:pt x="17961" y="3741"/>
                    </a:lnTo>
                    <a:lnTo>
                      <a:pt x="18024" y="3886"/>
                    </a:lnTo>
                    <a:lnTo>
                      <a:pt x="18057" y="3988"/>
                    </a:lnTo>
                    <a:lnTo>
                      <a:pt x="17994" y="4117"/>
                    </a:lnTo>
                    <a:lnTo>
                      <a:pt x="18098" y="4207"/>
                    </a:lnTo>
                    <a:lnTo>
                      <a:pt x="18095" y="4296"/>
                    </a:lnTo>
                    <a:lnTo>
                      <a:pt x="17978" y="4555"/>
                    </a:lnTo>
                    <a:lnTo>
                      <a:pt x="17873" y="4677"/>
                    </a:lnTo>
                    <a:lnTo>
                      <a:pt x="17912" y="4755"/>
                    </a:lnTo>
                    <a:lnTo>
                      <a:pt x="17892" y="4851"/>
                    </a:lnTo>
                    <a:lnTo>
                      <a:pt x="17994" y="4923"/>
                    </a:lnTo>
                    <a:lnTo>
                      <a:pt x="18048" y="4788"/>
                    </a:lnTo>
                    <a:lnTo>
                      <a:pt x="18125" y="4779"/>
                    </a:lnTo>
                    <a:lnTo>
                      <a:pt x="18236" y="4732"/>
                    </a:lnTo>
                    <a:lnTo>
                      <a:pt x="18281" y="4815"/>
                    </a:lnTo>
                    <a:lnTo>
                      <a:pt x="18282" y="4887"/>
                    </a:lnTo>
                    <a:lnTo>
                      <a:pt x="18363" y="4941"/>
                    </a:lnTo>
                    <a:lnTo>
                      <a:pt x="18413" y="5025"/>
                    </a:lnTo>
                    <a:lnTo>
                      <a:pt x="18375" y="5824"/>
                    </a:lnTo>
                    <a:lnTo>
                      <a:pt x="18318" y="7068"/>
                    </a:lnTo>
                    <a:lnTo>
                      <a:pt x="18328" y="7375"/>
                    </a:lnTo>
                    <a:lnTo>
                      <a:pt x="18292" y="7577"/>
                    </a:lnTo>
                    <a:lnTo>
                      <a:pt x="18356" y="7749"/>
                    </a:lnTo>
                    <a:lnTo>
                      <a:pt x="18136" y="8541"/>
                    </a:lnTo>
                    <a:lnTo>
                      <a:pt x="17974" y="9043"/>
                    </a:lnTo>
                    <a:lnTo>
                      <a:pt x="17840" y="9441"/>
                    </a:lnTo>
                    <a:lnTo>
                      <a:pt x="17692" y="9903"/>
                    </a:lnTo>
                    <a:lnTo>
                      <a:pt x="17690" y="10031"/>
                    </a:lnTo>
                    <a:lnTo>
                      <a:pt x="17726" y="10123"/>
                    </a:lnTo>
                    <a:lnTo>
                      <a:pt x="17614" y="11887"/>
                    </a:lnTo>
                    <a:lnTo>
                      <a:pt x="17576" y="12421"/>
                    </a:lnTo>
                    <a:lnTo>
                      <a:pt x="17560" y="12693"/>
                    </a:lnTo>
                    <a:lnTo>
                      <a:pt x="17748" y="12945"/>
                    </a:lnTo>
                    <a:lnTo>
                      <a:pt x="17058" y="13339"/>
                    </a:lnTo>
                    <a:lnTo>
                      <a:pt x="17254" y="13637"/>
                    </a:lnTo>
                    <a:lnTo>
                      <a:pt x="17254" y="13751"/>
                    </a:lnTo>
                    <a:lnTo>
                      <a:pt x="17224" y="13829"/>
                    </a:lnTo>
                    <a:lnTo>
                      <a:pt x="17072" y="13883"/>
                    </a:lnTo>
                    <a:lnTo>
                      <a:pt x="16976" y="13987"/>
                    </a:lnTo>
                    <a:lnTo>
                      <a:pt x="16892" y="14083"/>
                    </a:lnTo>
                    <a:lnTo>
                      <a:pt x="16844" y="14143"/>
                    </a:lnTo>
                    <a:lnTo>
                      <a:pt x="16834" y="14237"/>
                    </a:lnTo>
                    <a:lnTo>
                      <a:pt x="16766" y="14279"/>
                    </a:lnTo>
                    <a:lnTo>
                      <a:pt x="16656" y="14309"/>
                    </a:lnTo>
                    <a:lnTo>
                      <a:pt x="16568" y="14329"/>
                    </a:lnTo>
                    <a:lnTo>
                      <a:pt x="16500" y="14357"/>
                    </a:lnTo>
                    <a:lnTo>
                      <a:pt x="16378" y="14503"/>
                    </a:lnTo>
                    <a:lnTo>
                      <a:pt x="16316" y="14631"/>
                    </a:lnTo>
                    <a:lnTo>
                      <a:pt x="16276" y="14697"/>
                    </a:lnTo>
                    <a:lnTo>
                      <a:pt x="16206" y="14689"/>
                    </a:lnTo>
                    <a:lnTo>
                      <a:pt x="16224" y="14501"/>
                    </a:lnTo>
                    <a:lnTo>
                      <a:pt x="16278" y="14429"/>
                    </a:lnTo>
                    <a:lnTo>
                      <a:pt x="16454" y="14042"/>
                    </a:lnTo>
                    <a:lnTo>
                      <a:pt x="16530" y="13954"/>
                    </a:lnTo>
                    <a:lnTo>
                      <a:pt x="16568" y="13808"/>
                    </a:lnTo>
                    <a:lnTo>
                      <a:pt x="16581" y="13706"/>
                    </a:lnTo>
                    <a:lnTo>
                      <a:pt x="15630" y="13193"/>
                    </a:lnTo>
                    <a:lnTo>
                      <a:pt x="14879" y="12772"/>
                    </a:lnTo>
                    <a:lnTo>
                      <a:pt x="14609" y="12635"/>
                    </a:lnTo>
                    <a:lnTo>
                      <a:pt x="14327" y="12466"/>
                    </a:lnTo>
                    <a:lnTo>
                      <a:pt x="14291" y="12367"/>
                    </a:lnTo>
                    <a:lnTo>
                      <a:pt x="14196" y="12311"/>
                    </a:lnTo>
                    <a:lnTo>
                      <a:pt x="14151" y="12229"/>
                    </a:lnTo>
                    <a:lnTo>
                      <a:pt x="14019" y="12208"/>
                    </a:lnTo>
                    <a:lnTo>
                      <a:pt x="13970" y="12166"/>
                    </a:lnTo>
                    <a:lnTo>
                      <a:pt x="13889" y="12191"/>
                    </a:lnTo>
                    <a:lnTo>
                      <a:pt x="13841" y="12166"/>
                    </a:lnTo>
                    <a:lnTo>
                      <a:pt x="13769" y="12170"/>
                    </a:lnTo>
                    <a:lnTo>
                      <a:pt x="13742" y="12125"/>
                    </a:lnTo>
                    <a:lnTo>
                      <a:pt x="13674" y="12071"/>
                    </a:lnTo>
                    <a:lnTo>
                      <a:pt x="13610" y="12047"/>
                    </a:lnTo>
                    <a:lnTo>
                      <a:pt x="13559" y="12073"/>
                    </a:lnTo>
                    <a:lnTo>
                      <a:pt x="13472" y="12035"/>
                    </a:lnTo>
                    <a:lnTo>
                      <a:pt x="13472" y="11969"/>
                    </a:lnTo>
                    <a:lnTo>
                      <a:pt x="13431" y="11921"/>
                    </a:lnTo>
                    <a:lnTo>
                      <a:pt x="13397" y="11870"/>
                    </a:lnTo>
                    <a:lnTo>
                      <a:pt x="13376" y="11785"/>
                    </a:lnTo>
                    <a:lnTo>
                      <a:pt x="13328" y="11723"/>
                    </a:lnTo>
                    <a:lnTo>
                      <a:pt x="13239" y="11614"/>
                    </a:lnTo>
                    <a:lnTo>
                      <a:pt x="13322" y="11534"/>
                    </a:lnTo>
                    <a:lnTo>
                      <a:pt x="13298" y="11401"/>
                    </a:lnTo>
                    <a:lnTo>
                      <a:pt x="13257" y="11285"/>
                    </a:lnTo>
                    <a:lnTo>
                      <a:pt x="13298" y="11212"/>
                    </a:lnTo>
                    <a:lnTo>
                      <a:pt x="13302" y="11111"/>
                    </a:lnTo>
                    <a:lnTo>
                      <a:pt x="13209" y="11072"/>
                    </a:lnTo>
                    <a:lnTo>
                      <a:pt x="13158" y="11054"/>
                    </a:lnTo>
                    <a:lnTo>
                      <a:pt x="13187" y="10976"/>
                    </a:lnTo>
                    <a:lnTo>
                      <a:pt x="13220" y="10901"/>
                    </a:lnTo>
                    <a:lnTo>
                      <a:pt x="13119" y="10877"/>
                    </a:lnTo>
                    <a:lnTo>
                      <a:pt x="13002" y="10783"/>
                    </a:lnTo>
                    <a:lnTo>
                      <a:pt x="12939" y="10723"/>
                    </a:lnTo>
                    <a:lnTo>
                      <a:pt x="12845" y="10748"/>
                    </a:lnTo>
                    <a:lnTo>
                      <a:pt x="12755" y="10759"/>
                    </a:lnTo>
                    <a:lnTo>
                      <a:pt x="12691" y="10660"/>
                    </a:lnTo>
                    <a:lnTo>
                      <a:pt x="12640" y="10498"/>
                    </a:lnTo>
                    <a:lnTo>
                      <a:pt x="12568" y="10447"/>
                    </a:lnTo>
                    <a:lnTo>
                      <a:pt x="12508" y="10393"/>
                    </a:lnTo>
                    <a:lnTo>
                      <a:pt x="12451" y="10315"/>
                    </a:lnTo>
                    <a:lnTo>
                      <a:pt x="12371" y="10294"/>
                    </a:lnTo>
                    <a:lnTo>
                      <a:pt x="10328" y="10274"/>
                    </a:lnTo>
                    <a:lnTo>
                      <a:pt x="9001" y="10289"/>
                    </a:lnTo>
                    <a:lnTo>
                      <a:pt x="7881" y="10277"/>
                    </a:lnTo>
                    <a:lnTo>
                      <a:pt x="5647" y="10289"/>
                    </a:lnTo>
                    <a:lnTo>
                      <a:pt x="4099" y="10301"/>
                    </a:lnTo>
                    <a:lnTo>
                      <a:pt x="1915" y="10313"/>
                    </a:lnTo>
                    <a:lnTo>
                      <a:pt x="12" y="10312"/>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83">
                  <a:defRPr/>
                </a:pPr>
                <a:endParaRPr lang="zh-CN" altLang="en-US" sz="1400" kern="0">
                  <a:solidFill>
                    <a:sysClr val="windowText" lastClr="000000"/>
                  </a:solidFill>
                  <a:latin typeface="Calibri"/>
                  <a:ea typeface="等线"/>
                  <a:cs typeface="Helvetica Neue"/>
                  <a:sym typeface="Arial"/>
                </a:endParaRPr>
              </a:p>
            </p:txBody>
          </p:sp>
          <p:sp>
            <p:nvSpPr>
              <p:cNvPr id="35" name="Freeform 5"/>
              <p:cNvSpPr>
                <a:spLocks/>
              </p:cNvSpPr>
              <p:nvPr/>
            </p:nvSpPr>
            <p:spPr bwMode="auto">
              <a:xfrm>
                <a:off x="19348" y="16146"/>
                <a:ext cx="6348" cy="2077"/>
              </a:xfrm>
              <a:custGeom>
                <a:avLst/>
                <a:gdLst>
                  <a:gd name="T0" fmla="*/ 5898 w 6181"/>
                  <a:gd name="T1" fmla="*/ 331 h 2036"/>
                  <a:gd name="T2" fmla="*/ 5410 w 6181"/>
                  <a:gd name="T3" fmla="*/ 553 h 2036"/>
                  <a:gd name="T4" fmla="*/ 5194 w 6181"/>
                  <a:gd name="T5" fmla="*/ 547 h 2036"/>
                  <a:gd name="T6" fmla="*/ 4933 w 6181"/>
                  <a:gd name="T7" fmla="*/ 561 h 2036"/>
                  <a:gd name="T8" fmla="*/ 4573 w 6181"/>
                  <a:gd name="T9" fmla="*/ 744 h 2036"/>
                  <a:gd name="T10" fmla="*/ 4218 w 6181"/>
                  <a:gd name="T11" fmla="*/ 885 h 2036"/>
                  <a:gd name="T12" fmla="*/ 4267 w 6181"/>
                  <a:gd name="T13" fmla="*/ 667 h 2036"/>
                  <a:gd name="T14" fmla="*/ 4636 w 6181"/>
                  <a:gd name="T15" fmla="*/ 460 h 2036"/>
                  <a:gd name="T16" fmla="*/ 4815 w 6181"/>
                  <a:gd name="T17" fmla="*/ 414 h 2036"/>
                  <a:gd name="T18" fmla="*/ 4825 w 6181"/>
                  <a:gd name="T19" fmla="*/ 175 h 2036"/>
                  <a:gd name="T20" fmla="*/ 5085 w 6181"/>
                  <a:gd name="T21" fmla="*/ 0 h 2036"/>
                  <a:gd name="T22" fmla="*/ 4585 w 6181"/>
                  <a:gd name="T23" fmla="*/ 231 h 2036"/>
                  <a:gd name="T24" fmla="*/ 3967 w 6181"/>
                  <a:gd name="T25" fmla="*/ 618 h 2036"/>
                  <a:gd name="T26" fmla="*/ 3370 w 6181"/>
                  <a:gd name="T27" fmla="*/ 663 h 2036"/>
                  <a:gd name="T28" fmla="*/ 2836 w 6181"/>
                  <a:gd name="T29" fmla="*/ 688 h 2036"/>
                  <a:gd name="T30" fmla="*/ 2472 w 6181"/>
                  <a:gd name="T31" fmla="*/ 708 h 2036"/>
                  <a:gd name="T32" fmla="*/ 2254 w 6181"/>
                  <a:gd name="T33" fmla="*/ 871 h 2036"/>
                  <a:gd name="T34" fmla="*/ 1894 w 6181"/>
                  <a:gd name="T35" fmla="*/ 900 h 2036"/>
                  <a:gd name="T36" fmla="*/ 1663 w 6181"/>
                  <a:gd name="T37" fmla="*/ 799 h 2036"/>
                  <a:gd name="T38" fmla="*/ 1626 w 6181"/>
                  <a:gd name="T39" fmla="*/ 973 h 2036"/>
                  <a:gd name="T40" fmla="*/ 1386 w 6181"/>
                  <a:gd name="T41" fmla="*/ 984 h 2036"/>
                  <a:gd name="T42" fmla="*/ 1095 w 6181"/>
                  <a:gd name="T43" fmla="*/ 1062 h 2036"/>
                  <a:gd name="T44" fmla="*/ 883 w 6181"/>
                  <a:gd name="T45" fmla="*/ 1049 h 2036"/>
                  <a:gd name="T46" fmla="*/ 789 w 6181"/>
                  <a:gd name="T47" fmla="*/ 1157 h 2036"/>
                  <a:gd name="T48" fmla="*/ 733 w 6181"/>
                  <a:gd name="T49" fmla="*/ 1299 h 2036"/>
                  <a:gd name="T50" fmla="*/ 337 w 6181"/>
                  <a:gd name="T51" fmla="*/ 1314 h 2036"/>
                  <a:gd name="T52" fmla="*/ 102 w 6181"/>
                  <a:gd name="T53" fmla="*/ 1602 h 2036"/>
                  <a:gd name="T54" fmla="*/ 0 w 6181"/>
                  <a:gd name="T55" fmla="*/ 1881 h 2036"/>
                  <a:gd name="T56" fmla="*/ 207 w 6181"/>
                  <a:gd name="T57" fmla="*/ 2034 h 2036"/>
                  <a:gd name="T58" fmla="*/ 402 w 6181"/>
                  <a:gd name="T59" fmla="*/ 1934 h 2036"/>
                  <a:gd name="T60" fmla="*/ 760 w 6181"/>
                  <a:gd name="T61" fmla="*/ 1845 h 2036"/>
                  <a:gd name="T62" fmla="*/ 540 w 6181"/>
                  <a:gd name="T63" fmla="*/ 2036 h 2036"/>
                  <a:gd name="T64" fmla="*/ 939 w 6181"/>
                  <a:gd name="T65" fmla="*/ 1844 h 2036"/>
                  <a:gd name="T66" fmla="*/ 1620 w 6181"/>
                  <a:gd name="T67" fmla="*/ 1760 h 2036"/>
                  <a:gd name="T68" fmla="*/ 2059 w 6181"/>
                  <a:gd name="T69" fmla="*/ 1607 h 2036"/>
                  <a:gd name="T70" fmla="*/ 2518 w 6181"/>
                  <a:gd name="T71" fmla="*/ 1596 h 2036"/>
                  <a:gd name="T72" fmla="*/ 2923 w 6181"/>
                  <a:gd name="T73" fmla="*/ 1406 h 2036"/>
                  <a:gd name="T74" fmla="*/ 3447 w 6181"/>
                  <a:gd name="T75" fmla="*/ 1385 h 2036"/>
                  <a:gd name="T76" fmla="*/ 3801 w 6181"/>
                  <a:gd name="T77" fmla="*/ 1229 h 2036"/>
                  <a:gd name="T78" fmla="*/ 3459 w 6181"/>
                  <a:gd name="T79" fmla="*/ 1412 h 2036"/>
                  <a:gd name="T80" fmla="*/ 2713 w 6181"/>
                  <a:gd name="T81" fmla="*/ 1701 h 2036"/>
                  <a:gd name="T82" fmla="*/ 2269 w 6181"/>
                  <a:gd name="T83" fmla="*/ 1746 h 2036"/>
                  <a:gd name="T84" fmla="*/ 1821 w 6181"/>
                  <a:gd name="T85" fmla="*/ 1838 h 2036"/>
                  <a:gd name="T86" fmla="*/ 1151 w 6181"/>
                  <a:gd name="T87" fmla="*/ 1939 h 2036"/>
                  <a:gd name="T88" fmla="*/ 1167 w 6181"/>
                  <a:gd name="T89" fmla="*/ 2016 h 2036"/>
                  <a:gd name="T90" fmla="*/ 1428 w 6181"/>
                  <a:gd name="T91" fmla="*/ 2001 h 2036"/>
                  <a:gd name="T92" fmla="*/ 2541 w 6181"/>
                  <a:gd name="T93" fmla="*/ 1814 h 2036"/>
                  <a:gd name="T94" fmla="*/ 3985 w 6181"/>
                  <a:gd name="T95" fmla="*/ 1265 h 2036"/>
                  <a:gd name="T96" fmla="*/ 4207 w 6181"/>
                  <a:gd name="T97" fmla="*/ 1076 h 2036"/>
                  <a:gd name="T98" fmla="*/ 4510 w 6181"/>
                  <a:gd name="T99" fmla="*/ 1023 h 2036"/>
                  <a:gd name="T100" fmla="*/ 4161 w 6181"/>
                  <a:gd name="T101" fmla="*/ 1203 h 2036"/>
                  <a:gd name="T102" fmla="*/ 5956 w 6181"/>
                  <a:gd name="T103" fmla="*/ 444 h 2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181" h="2036">
                    <a:moveTo>
                      <a:pt x="6181" y="321"/>
                    </a:moveTo>
                    <a:lnTo>
                      <a:pt x="6067" y="264"/>
                    </a:lnTo>
                    <a:lnTo>
                      <a:pt x="5986" y="321"/>
                    </a:lnTo>
                    <a:lnTo>
                      <a:pt x="5898" y="331"/>
                    </a:lnTo>
                    <a:lnTo>
                      <a:pt x="5845" y="415"/>
                    </a:lnTo>
                    <a:lnTo>
                      <a:pt x="5650" y="484"/>
                    </a:lnTo>
                    <a:lnTo>
                      <a:pt x="5542" y="558"/>
                    </a:lnTo>
                    <a:lnTo>
                      <a:pt x="5410" y="553"/>
                    </a:lnTo>
                    <a:lnTo>
                      <a:pt x="5389" y="462"/>
                    </a:lnTo>
                    <a:lnTo>
                      <a:pt x="5287" y="388"/>
                    </a:lnTo>
                    <a:lnTo>
                      <a:pt x="5269" y="496"/>
                    </a:lnTo>
                    <a:lnTo>
                      <a:pt x="5194" y="547"/>
                    </a:lnTo>
                    <a:lnTo>
                      <a:pt x="5169" y="459"/>
                    </a:lnTo>
                    <a:lnTo>
                      <a:pt x="5055" y="426"/>
                    </a:lnTo>
                    <a:lnTo>
                      <a:pt x="5028" y="513"/>
                    </a:lnTo>
                    <a:lnTo>
                      <a:pt x="4933" y="561"/>
                    </a:lnTo>
                    <a:lnTo>
                      <a:pt x="4804" y="607"/>
                    </a:lnTo>
                    <a:lnTo>
                      <a:pt x="4720" y="564"/>
                    </a:lnTo>
                    <a:lnTo>
                      <a:pt x="4672" y="687"/>
                    </a:lnTo>
                    <a:lnTo>
                      <a:pt x="4573" y="744"/>
                    </a:lnTo>
                    <a:lnTo>
                      <a:pt x="4497" y="810"/>
                    </a:lnTo>
                    <a:lnTo>
                      <a:pt x="4507" y="867"/>
                    </a:lnTo>
                    <a:lnTo>
                      <a:pt x="4348" y="900"/>
                    </a:lnTo>
                    <a:lnTo>
                      <a:pt x="4218" y="885"/>
                    </a:lnTo>
                    <a:lnTo>
                      <a:pt x="4044" y="909"/>
                    </a:lnTo>
                    <a:lnTo>
                      <a:pt x="4021" y="802"/>
                    </a:lnTo>
                    <a:lnTo>
                      <a:pt x="4150" y="745"/>
                    </a:lnTo>
                    <a:lnTo>
                      <a:pt x="4267" y="667"/>
                    </a:lnTo>
                    <a:lnTo>
                      <a:pt x="4377" y="579"/>
                    </a:lnTo>
                    <a:lnTo>
                      <a:pt x="4500" y="550"/>
                    </a:lnTo>
                    <a:lnTo>
                      <a:pt x="4522" y="487"/>
                    </a:lnTo>
                    <a:lnTo>
                      <a:pt x="4636" y="460"/>
                    </a:lnTo>
                    <a:lnTo>
                      <a:pt x="4572" y="376"/>
                    </a:lnTo>
                    <a:lnTo>
                      <a:pt x="4653" y="331"/>
                    </a:lnTo>
                    <a:lnTo>
                      <a:pt x="4693" y="405"/>
                    </a:lnTo>
                    <a:lnTo>
                      <a:pt x="4815" y="414"/>
                    </a:lnTo>
                    <a:lnTo>
                      <a:pt x="4905" y="457"/>
                    </a:lnTo>
                    <a:lnTo>
                      <a:pt x="4998" y="388"/>
                    </a:lnTo>
                    <a:lnTo>
                      <a:pt x="4936" y="270"/>
                    </a:lnTo>
                    <a:lnTo>
                      <a:pt x="4825" y="175"/>
                    </a:lnTo>
                    <a:lnTo>
                      <a:pt x="4857" y="127"/>
                    </a:lnTo>
                    <a:lnTo>
                      <a:pt x="4956" y="129"/>
                    </a:lnTo>
                    <a:lnTo>
                      <a:pt x="5064" y="123"/>
                    </a:lnTo>
                    <a:lnTo>
                      <a:pt x="5085" y="0"/>
                    </a:lnTo>
                    <a:lnTo>
                      <a:pt x="4953" y="25"/>
                    </a:lnTo>
                    <a:lnTo>
                      <a:pt x="4779" y="100"/>
                    </a:lnTo>
                    <a:lnTo>
                      <a:pt x="4687" y="159"/>
                    </a:lnTo>
                    <a:lnTo>
                      <a:pt x="4585" y="231"/>
                    </a:lnTo>
                    <a:lnTo>
                      <a:pt x="4422" y="354"/>
                    </a:lnTo>
                    <a:lnTo>
                      <a:pt x="4300" y="448"/>
                    </a:lnTo>
                    <a:lnTo>
                      <a:pt x="4135" y="561"/>
                    </a:lnTo>
                    <a:lnTo>
                      <a:pt x="3967" y="618"/>
                    </a:lnTo>
                    <a:lnTo>
                      <a:pt x="3816" y="645"/>
                    </a:lnTo>
                    <a:lnTo>
                      <a:pt x="3652" y="681"/>
                    </a:lnTo>
                    <a:lnTo>
                      <a:pt x="3478" y="706"/>
                    </a:lnTo>
                    <a:lnTo>
                      <a:pt x="3370" y="663"/>
                    </a:lnTo>
                    <a:lnTo>
                      <a:pt x="3222" y="717"/>
                    </a:lnTo>
                    <a:lnTo>
                      <a:pt x="3120" y="697"/>
                    </a:lnTo>
                    <a:lnTo>
                      <a:pt x="2968" y="688"/>
                    </a:lnTo>
                    <a:lnTo>
                      <a:pt x="2836" y="688"/>
                    </a:lnTo>
                    <a:lnTo>
                      <a:pt x="2730" y="664"/>
                    </a:lnTo>
                    <a:lnTo>
                      <a:pt x="2659" y="690"/>
                    </a:lnTo>
                    <a:lnTo>
                      <a:pt x="2610" y="643"/>
                    </a:lnTo>
                    <a:lnTo>
                      <a:pt x="2472" y="708"/>
                    </a:lnTo>
                    <a:lnTo>
                      <a:pt x="2479" y="790"/>
                    </a:lnTo>
                    <a:lnTo>
                      <a:pt x="2409" y="835"/>
                    </a:lnTo>
                    <a:lnTo>
                      <a:pt x="2323" y="867"/>
                    </a:lnTo>
                    <a:lnTo>
                      <a:pt x="2254" y="871"/>
                    </a:lnTo>
                    <a:lnTo>
                      <a:pt x="2160" y="853"/>
                    </a:lnTo>
                    <a:lnTo>
                      <a:pt x="2022" y="817"/>
                    </a:lnTo>
                    <a:lnTo>
                      <a:pt x="1876" y="819"/>
                    </a:lnTo>
                    <a:lnTo>
                      <a:pt x="1894" y="900"/>
                    </a:lnTo>
                    <a:lnTo>
                      <a:pt x="1800" y="901"/>
                    </a:lnTo>
                    <a:lnTo>
                      <a:pt x="1717" y="936"/>
                    </a:lnTo>
                    <a:lnTo>
                      <a:pt x="1669" y="882"/>
                    </a:lnTo>
                    <a:lnTo>
                      <a:pt x="1663" y="799"/>
                    </a:lnTo>
                    <a:lnTo>
                      <a:pt x="1551" y="754"/>
                    </a:lnTo>
                    <a:lnTo>
                      <a:pt x="1515" y="819"/>
                    </a:lnTo>
                    <a:lnTo>
                      <a:pt x="1579" y="928"/>
                    </a:lnTo>
                    <a:lnTo>
                      <a:pt x="1626" y="973"/>
                    </a:lnTo>
                    <a:lnTo>
                      <a:pt x="1612" y="1029"/>
                    </a:lnTo>
                    <a:lnTo>
                      <a:pt x="1515" y="967"/>
                    </a:lnTo>
                    <a:lnTo>
                      <a:pt x="1471" y="1019"/>
                    </a:lnTo>
                    <a:lnTo>
                      <a:pt x="1386" y="984"/>
                    </a:lnTo>
                    <a:lnTo>
                      <a:pt x="1321" y="867"/>
                    </a:lnTo>
                    <a:lnTo>
                      <a:pt x="1218" y="900"/>
                    </a:lnTo>
                    <a:lnTo>
                      <a:pt x="1108" y="957"/>
                    </a:lnTo>
                    <a:lnTo>
                      <a:pt x="1095" y="1062"/>
                    </a:lnTo>
                    <a:lnTo>
                      <a:pt x="1089" y="1155"/>
                    </a:lnTo>
                    <a:lnTo>
                      <a:pt x="1030" y="1104"/>
                    </a:lnTo>
                    <a:lnTo>
                      <a:pt x="937" y="1035"/>
                    </a:lnTo>
                    <a:lnTo>
                      <a:pt x="883" y="1049"/>
                    </a:lnTo>
                    <a:lnTo>
                      <a:pt x="885" y="1112"/>
                    </a:lnTo>
                    <a:lnTo>
                      <a:pt x="949" y="1178"/>
                    </a:lnTo>
                    <a:lnTo>
                      <a:pt x="913" y="1220"/>
                    </a:lnTo>
                    <a:lnTo>
                      <a:pt x="789" y="1157"/>
                    </a:lnTo>
                    <a:lnTo>
                      <a:pt x="772" y="1196"/>
                    </a:lnTo>
                    <a:lnTo>
                      <a:pt x="793" y="1277"/>
                    </a:lnTo>
                    <a:lnTo>
                      <a:pt x="813" y="1341"/>
                    </a:lnTo>
                    <a:lnTo>
                      <a:pt x="733" y="1299"/>
                    </a:lnTo>
                    <a:lnTo>
                      <a:pt x="643" y="1272"/>
                    </a:lnTo>
                    <a:lnTo>
                      <a:pt x="559" y="1302"/>
                    </a:lnTo>
                    <a:lnTo>
                      <a:pt x="466" y="1292"/>
                    </a:lnTo>
                    <a:lnTo>
                      <a:pt x="337" y="1314"/>
                    </a:lnTo>
                    <a:lnTo>
                      <a:pt x="262" y="1374"/>
                    </a:lnTo>
                    <a:lnTo>
                      <a:pt x="244" y="1452"/>
                    </a:lnTo>
                    <a:lnTo>
                      <a:pt x="253" y="1494"/>
                    </a:lnTo>
                    <a:lnTo>
                      <a:pt x="102" y="1602"/>
                    </a:lnTo>
                    <a:lnTo>
                      <a:pt x="28" y="1676"/>
                    </a:lnTo>
                    <a:lnTo>
                      <a:pt x="72" y="1715"/>
                    </a:lnTo>
                    <a:lnTo>
                      <a:pt x="24" y="1782"/>
                    </a:lnTo>
                    <a:lnTo>
                      <a:pt x="0" y="1881"/>
                    </a:lnTo>
                    <a:lnTo>
                      <a:pt x="27" y="1944"/>
                    </a:lnTo>
                    <a:lnTo>
                      <a:pt x="121" y="1962"/>
                    </a:lnTo>
                    <a:lnTo>
                      <a:pt x="109" y="2034"/>
                    </a:lnTo>
                    <a:lnTo>
                      <a:pt x="207" y="2034"/>
                    </a:lnTo>
                    <a:lnTo>
                      <a:pt x="307" y="1946"/>
                    </a:lnTo>
                    <a:lnTo>
                      <a:pt x="379" y="2016"/>
                    </a:lnTo>
                    <a:lnTo>
                      <a:pt x="438" y="1986"/>
                    </a:lnTo>
                    <a:lnTo>
                      <a:pt x="402" y="1934"/>
                    </a:lnTo>
                    <a:lnTo>
                      <a:pt x="394" y="1842"/>
                    </a:lnTo>
                    <a:lnTo>
                      <a:pt x="487" y="1775"/>
                    </a:lnTo>
                    <a:lnTo>
                      <a:pt x="619" y="1763"/>
                    </a:lnTo>
                    <a:lnTo>
                      <a:pt x="760" y="1845"/>
                    </a:lnTo>
                    <a:lnTo>
                      <a:pt x="700" y="1914"/>
                    </a:lnTo>
                    <a:lnTo>
                      <a:pt x="600" y="1968"/>
                    </a:lnTo>
                    <a:lnTo>
                      <a:pt x="490" y="1991"/>
                    </a:lnTo>
                    <a:lnTo>
                      <a:pt x="540" y="2036"/>
                    </a:lnTo>
                    <a:lnTo>
                      <a:pt x="726" y="1982"/>
                    </a:lnTo>
                    <a:lnTo>
                      <a:pt x="783" y="1916"/>
                    </a:lnTo>
                    <a:lnTo>
                      <a:pt x="859" y="1925"/>
                    </a:lnTo>
                    <a:lnTo>
                      <a:pt x="939" y="1844"/>
                    </a:lnTo>
                    <a:lnTo>
                      <a:pt x="1032" y="1868"/>
                    </a:lnTo>
                    <a:lnTo>
                      <a:pt x="1239" y="1844"/>
                    </a:lnTo>
                    <a:lnTo>
                      <a:pt x="1338" y="1773"/>
                    </a:lnTo>
                    <a:lnTo>
                      <a:pt x="1620" y="1760"/>
                    </a:lnTo>
                    <a:lnTo>
                      <a:pt x="1738" y="1692"/>
                    </a:lnTo>
                    <a:lnTo>
                      <a:pt x="1858" y="1734"/>
                    </a:lnTo>
                    <a:lnTo>
                      <a:pt x="1959" y="1664"/>
                    </a:lnTo>
                    <a:lnTo>
                      <a:pt x="2059" y="1607"/>
                    </a:lnTo>
                    <a:lnTo>
                      <a:pt x="2163" y="1641"/>
                    </a:lnTo>
                    <a:lnTo>
                      <a:pt x="2175" y="1607"/>
                    </a:lnTo>
                    <a:lnTo>
                      <a:pt x="2289" y="1524"/>
                    </a:lnTo>
                    <a:lnTo>
                      <a:pt x="2518" y="1596"/>
                    </a:lnTo>
                    <a:lnTo>
                      <a:pt x="2491" y="1487"/>
                    </a:lnTo>
                    <a:lnTo>
                      <a:pt x="2683" y="1515"/>
                    </a:lnTo>
                    <a:lnTo>
                      <a:pt x="2815" y="1487"/>
                    </a:lnTo>
                    <a:lnTo>
                      <a:pt x="2923" y="1406"/>
                    </a:lnTo>
                    <a:lnTo>
                      <a:pt x="3085" y="1430"/>
                    </a:lnTo>
                    <a:lnTo>
                      <a:pt x="3222" y="1329"/>
                    </a:lnTo>
                    <a:lnTo>
                      <a:pt x="3279" y="1421"/>
                    </a:lnTo>
                    <a:lnTo>
                      <a:pt x="3447" y="1385"/>
                    </a:lnTo>
                    <a:lnTo>
                      <a:pt x="3421" y="1275"/>
                    </a:lnTo>
                    <a:lnTo>
                      <a:pt x="3552" y="1305"/>
                    </a:lnTo>
                    <a:lnTo>
                      <a:pt x="3708" y="1203"/>
                    </a:lnTo>
                    <a:lnTo>
                      <a:pt x="3801" y="1229"/>
                    </a:lnTo>
                    <a:lnTo>
                      <a:pt x="3810" y="1278"/>
                    </a:lnTo>
                    <a:lnTo>
                      <a:pt x="3730" y="1316"/>
                    </a:lnTo>
                    <a:lnTo>
                      <a:pt x="3607" y="1370"/>
                    </a:lnTo>
                    <a:lnTo>
                      <a:pt x="3459" y="1412"/>
                    </a:lnTo>
                    <a:lnTo>
                      <a:pt x="3214" y="1509"/>
                    </a:lnTo>
                    <a:lnTo>
                      <a:pt x="2988" y="1604"/>
                    </a:lnTo>
                    <a:lnTo>
                      <a:pt x="2836" y="1650"/>
                    </a:lnTo>
                    <a:lnTo>
                      <a:pt x="2713" y="1701"/>
                    </a:lnTo>
                    <a:lnTo>
                      <a:pt x="2569" y="1731"/>
                    </a:lnTo>
                    <a:lnTo>
                      <a:pt x="2401" y="1799"/>
                    </a:lnTo>
                    <a:lnTo>
                      <a:pt x="2253" y="1821"/>
                    </a:lnTo>
                    <a:lnTo>
                      <a:pt x="2269" y="1746"/>
                    </a:lnTo>
                    <a:lnTo>
                      <a:pt x="2190" y="1731"/>
                    </a:lnTo>
                    <a:lnTo>
                      <a:pt x="2122" y="1770"/>
                    </a:lnTo>
                    <a:lnTo>
                      <a:pt x="1998" y="1778"/>
                    </a:lnTo>
                    <a:lnTo>
                      <a:pt x="1821" y="1838"/>
                    </a:lnTo>
                    <a:lnTo>
                      <a:pt x="1464" y="1920"/>
                    </a:lnTo>
                    <a:lnTo>
                      <a:pt x="1350" y="1964"/>
                    </a:lnTo>
                    <a:lnTo>
                      <a:pt x="1292" y="1948"/>
                    </a:lnTo>
                    <a:lnTo>
                      <a:pt x="1151" y="1939"/>
                    </a:lnTo>
                    <a:lnTo>
                      <a:pt x="1004" y="1954"/>
                    </a:lnTo>
                    <a:lnTo>
                      <a:pt x="861" y="1982"/>
                    </a:lnTo>
                    <a:lnTo>
                      <a:pt x="984" y="2013"/>
                    </a:lnTo>
                    <a:lnTo>
                      <a:pt x="1167" y="2016"/>
                    </a:lnTo>
                    <a:lnTo>
                      <a:pt x="1258" y="2001"/>
                    </a:lnTo>
                    <a:lnTo>
                      <a:pt x="1309" y="2006"/>
                    </a:lnTo>
                    <a:lnTo>
                      <a:pt x="1353" y="2028"/>
                    </a:lnTo>
                    <a:lnTo>
                      <a:pt x="1428" y="2001"/>
                    </a:lnTo>
                    <a:lnTo>
                      <a:pt x="1701" y="1941"/>
                    </a:lnTo>
                    <a:lnTo>
                      <a:pt x="2038" y="1853"/>
                    </a:lnTo>
                    <a:lnTo>
                      <a:pt x="2151" y="1898"/>
                    </a:lnTo>
                    <a:lnTo>
                      <a:pt x="2541" y="1814"/>
                    </a:lnTo>
                    <a:lnTo>
                      <a:pt x="3133" y="1596"/>
                    </a:lnTo>
                    <a:lnTo>
                      <a:pt x="3363" y="1500"/>
                    </a:lnTo>
                    <a:lnTo>
                      <a:pt x="3807" y="1356"/>
                    </a:lnTo>
                    <a:lnTo>
                      <a:pt x="3985" y="1265"/>
                    </a:lnTo>
                    <a:lnTo>
                      <a:pt x="4080" y="1242"/>
                    </a:lnTo>
                    <a:lnTo>
                      <a:pt x="4098" y="1172"/>
                    </a:lnTo>
                    <a:lnTo>
                      <a:pt x="4150" y="1101"/>
                    </a:lnTo>
                    <a:lnTo>
                      <a:pt x="4207" y="1076"/>
                    </a:lnTo>
                    <a:lnTo>
                      <a:pt x="4330" y="1083"/>
                    </a:lnTo>
                    <a:lnTo>
                      <a:pt x="4377" y="1012"/>
                    </a:lnTo>
                    <a:lnTo>
                      <a:pt x="4455" y="991"/>
                    </a:lnTo>
                    <a:lnTo>
                      <a:pt x="4510" y="1023"/>
                    </a:lnTo>
                    <a:lnTo>
                      <a:pt x="4461" y="1062"/>
                    </a:lnTo>
                    <a:lnTo>
                      <a:pt x="4395" y="1091"/>
                    </a:lnTo>
                    <a:lnTo>
                      <a:pt x="4285" y="1149"/>
                    </a:lnTo>
                    <a:lnTo>
                      <a:pt x="4161" y="1203"/>
                    </a:lnTo>
                    <a:lnTo>
                      <a:pt x="4126" y="1236"/>
                    </a:lnTo>
                    <a:lnTo>
                      <a:pt x="4606" y="1061"/>
                    </a:lnTo>
                    <a:lnTo>
                      <a:pt x="5493" y="676"/>
                    </a:lnTo>
                    <a:lnTo>
                      <a:pt x="5956" y="444"/>
                    </a:lnTo>
                    <a:lnTo>
                      <a:pt x="6097" y="430"/>
                    </a:lnTo>
                    <a:lnTo>
                      <a:pt x="6181" y="321"/>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83">
                  <a:defRPr/>
                </a:pPr>
                <a:endParaRPr lang="zh-CN" altLang="en-US" sz="1400" kern="0">
                  <a:solidFill>
                    <a:sysClr val="windowText" lastClr="000000"/>
                  </a:solidFill>
                  <a:latin typeface="Calibri"/>
                  <a:ea typeface="等线"/>
                  <a:cs typeface="Helvetica Neue"/>
                  <a:sym typeface="Arial"/>
                </a:endParaRPr>
              </a:p>
            </p:txBody>
          </p:sp>
          <p:sp>
            <p:nvSpPr>
              <p:cNvPr id="36" name="Freeform 6"/>
              <p:cNvSpPr>
                <a:spLocks/>
              </p:cNvSpPr>
              <p:nvPr/>
            </p:nvSpPr>
            <p:spPr bwMode="auto">
              <a:xfrm>
                <a:off x="18748" y="17967"/>
                <a:ext cx="510" cy="486"/>
              </a:xfrm>
              <a:custGeom>
                <a:avLst/>
                <a:gdLst>
                  <a:gd name="T0" fmla="*/ 247 w 503"/>
                  <a:gd name="T1" fmla="*/ 37 h 485"/>
                  <a:gd name="T2" fmla="*/ 143 w 503"/>
                  <a:gd name="T3" fmla="*/ 51 h 485"/>
                  <a:gd name="T4" fmla="*/ 137 w 503"/>
                  <a:gd name="T5" fmla="*/ 192 h 485"/>
                  <a:gd name="T6" fmla="*/ 73 w 503"/>
                  <a:gd name="T7" fmla="*/ 283 h 485"/>
                  <a:gd name="T8" fmla="*/ 19 w 503"/>
                  <a:gd name="T9" fmla="*/ 347 h 485"/>
                  <a:gd name="T10" fmla="*/ 9 w 503"/>
                  <a:gd name="T11" fmla="*/ 411 h 485"/>
                  <a:gd name="T12" fmla="*/ 0 w 503"/>
                  <a:gd name="T13" fmla="*/ 485 h 485"/>
                  <a:gd name="T14" fmla="*/ 73 w 503"/>
                  <a:gd name="T15" fmla="*/ 475 h 485"/>
                  <a:gd name="T16" fmla="*/ 183 w 503"/>
                  <a:gd name="T17" fmla="*/ 430 h 485"/>
                  <a:gd name="T18" fmla="*/ 302 w 503"/>
                  <a:gd name="T19" fmla="*/ 347 h 485"/>
                  <a:gd name="T20" fmla="*/ 393 w 503"/>
                  <a:gd name="T21" fmla="*/ 283 h 485"/>
                  <a:gd name="T22" fmla="*/ 503 w 503"/>
                  <a:gd name="T23" fmla="*/ 183 h 485"/>
                  <a:gd name="T24" fmla="*/ 503 w 503"/>
                  <a:gd name="T25" fmla="*/ 146 h 485"/>
                  <a:gd name="T26" fmla="*/ 503 w 503"/>
                  <a:gd name="T27" fmla="*/ 82 h 485"/>
                  <a:gd name="T28" fmla="*/ 448 w 503"/>
                  <a:gd name="T29" fmla="*/ 0 h 485"/>
                  <a:gd name="T30" fmla="*/ 366 w 503"/>
                  <a:gd name="T31" fmla="*/ 27 h 485"/>
                  <a:gd name="T32" fmla="*/ 247 w 503"/>
                  <a:gd name="T33" fmla="*/ 3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3" h="485">
                    <a:moveTo>
                      <a:pt x="247" y="37"/>
                    </a:moveTo>
                    <a:lnTo>
                      <a:pt x="143" y="51"/>
                    </a:lnTo>
                    <a:lnTo>
                      <a:pt x="137" y="192"/>
                    </a:lnTo>
                    <a:lnTo>
                      <a:pt x="73" y="283"/>
                    </a:lnTo>
                    <a:lnTo>
                      <a:pt x="19" y="347"/>
                    </a:lnTo>
                    <a:lnTo>
                      <a:pt x="9" y="411"/>
                    </a:lnTo>
                    <a:lnTo>
                      <a:pt x="0" y="485"/>
                    </a:lnTo>
                    <a:lnTo>
                      <a:pt x="73" y="475"/>
                    </a:lnTo>
                    <a:lnTo>
                      <a:pt x="183" y="430"/>
                    </a:lnTo>
                    <a:lnTo>
                      <a:pt x="302" y="347"/>
                    </a:lnTo>
                    <a:lnTo>
                      <a:pt x="393" y="283"/>
                    </a:lnTo>
                    <a:lnTo>
                      <a:pt x="503" y="183"/>
                    </a:lnTo>
                    <a:lnTo>
                      <a:pt x="503" y="146"/>
                    </a:lnTo>
                    <a:lnTo>
                      <a:pt x="503" y="82"/>
                    </a:lnTo>
                    <a:lnTo>
                      <a:pt x="448" y="0"/>
                    </a:lnTo>
                    <a:lnTo>
                      <a:pt x="366" y="27"/>
                    </a:lnTo>
                    <a:lnTo>
                      <a:pt x="247" y="37"/>
                    </a:lnTo>
                    <a:close/>
                  </a:path>
                </a:pathLst>
              </a:custGeom>
              <a:solidFill>
                <a:srgbClr val="4BAFC8"/>
              </a:solidFill>
              <a:ln w="19050" cmpd="sng">
                <a:solidFill>
                  <a:srgbClr val="FFFFFF"/>
                </a:solidFill>
                <a:prstDash val="solid"/>
                <a:round/>
                <a:headEnd/>
                <a:tailEnd/>
              </a:ln>
              <a:effectLst>
                <a:outerShdw dist="28398" dir="6993903" algn="ctr" rotWithShape="0">
                  <a:srgbClr val="B2B2B2">
                    <a:alpha val="50000"/>
                  </a:srgbClr>
                </a:outerShdw>
              </a:effectLst>
            </p:spPr>
            <p:txBody>
              <a:bodyPr/>
              <a:lstStyle/>
              <a:p>
                <a:pPr defTabSz="685783">
                  <a:defRPr/>
                </a:pPr>
                <a:endParaRPr lang="zh-CN" altLang="en-US" sz="1400" kern="0">
                  <a:solidFill>
                    <a:sysClr val="windowText" lastClr="000000"/>
                  </a:solidFill>
                  <a:latin typeface="Calibri"/>
                  <a:ea typeface="等线"/>
                  <a:cs typeface="Helvetica Neue"/>
                  <a:sym typeface="Arial"/>
                </a:endParaRPr>
              </a:p>
            </p:txBody>
          </p:sp>
        </p:grpSp>
        <p:grpSp>
          <p:nvGrpSpPr>
            <p:cNvPr id="15" name="组合 46"/>
            <p:cNvGrpSpPr/>
            <p:nvPr/>
          </p:nvGrpSpPr>
          <p:grpSpPr>
            <a:xfrm>
              <a:off x="-439575" y="2122918"/>
              <a:ext cx="7715980" cy="3437400"/>
              <a:chOff x="-439575" y="2122918"/>
              <a:chExt cx="7715980" cy="3437400"/>
            </a:xfrm>
          </p:grpSpPr>
          <p:sp>
            <p:nvSpPr>
              <p:cNvPr id="16" name="Oval 787"/>
              <p:cNvSpPr>
                <a:spLocks noChangeArrowheads="1"/>
              </p:cNvSpPr>
              <p:nvPr/>
            </p:nvSpPr>
            <p:spPr bwMode="auto">
              <a:xfrm>
                <a:off x="4919252" y="3831704"/>
                <a:ext cx="53975" cy="52387"/>
              </a:xfrm>
              <a:prstGeom prst="ellipse">
                <a:avLst/>
              </a:prstGeom>
              <a:solidFill>
                <a:srgbClr val="000000"/>
              </a:solidFill>
              <a:ln w="3175" algn="ctr">
                <a:solidFill>
                  <a:srgbClr val="969696"/>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685783">
                  <a:defRPr/>
                </a:pPr>
                <a:endParaRPr lang="zh-CN" altLang="en-US" sz="1400">
                  <a:solidFill>
                    <a:prstClr val="black"/>
                  </a:solidFill>
                  <a:latin typeface="Calibri"/>
                  <a:ea typeface="等线"/>
                  <a:cs typeface="Helvetica Neue"/>
                  <a:sym typeface="Arial"/>
                </a:endParaRPr>
              </a:p>
            </p:txBody>
          </p:sp>
          <p:grpSp>
            <p:nvGrpSpPr>
              <p:cNvPr id="17" name="组合 62"/>
              <p:cNvGrpSpPr/>
              <p:nvPr/>
            </p:nvGrpSpPr>
            <p:grpSpPr>
              <a:xfrm>
                <a:off x="4885429" y="3792995"/>
                <a:ext cx="134524" cy="134524"/>
                <a:chOff x="4714876" y="3214686"/>
                <a:chExt cx="144000" cy="144000"/>
              </a:xfrm>
              <a:effectLst>
                <a:outerShdw sx="1000" sy="1000" algn="ctr" rotWithShape="0">
                  <a:srgbClr val="000000"/>
                </a:outerShdw>
              </a:effectLst>
            </p:grpSpPr>
            <p:sp>
              <p:nvSpPr>
                <p:cNvPr id="32" name="椭圆 83"/>
                <p:cNvSpPr/>
                <p:nvPr/>
              </p:nvSpPr>
              <p:spPr>
                <a:xfrm>
                  <a:off x="4750876" y="3250686"/>
                  <a:ext cx="72000" cy="72000"/>
                </a:xfrm>
                <a:prstGeom prst="ellipse">
                  <a:avLst/>
                </a:prstGeom>
                <a:gradFill rotWithShape="1">
                  <a:gsLst>
                    <a:gs pos="20000">
                      <a:srgbClr val="FF0000"/>
                    </a:gs>
                    <a:gs pos="0">
                      <a:srgbClr val="FF0000"/>
                    </a:gs>
                    <a:gs pos="100000">
                      <a:schemeClr val="accent6">
                        <a:lumMod val="75000"/>
                      </a:schemeClr>
                    </a:gs>
                  </a:gsLst>
                  <a:lin ang="2700000" scaled="1"/>
                </a:gradFill>
                <a:ln>
                  <a:noFill/>
                </a:ln>
                <a:effectLst/>
              </p:spPr>
              <p:txBody>
                <a:bodyPr wrap="none"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33" name="椭圆 84"/>
                <p:cNvSpPr/>
                <p:nvPr/>
              </p:nvSpPr>
              <p:spPr>
                <a:xfrm>
                  <a:off x="4714876" y="3214686"/>
                  <a:ext cx="144000" cy="144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zh-CN" altLang="en-US" sz="1400">
                    <a:solidFill>
                      <a:prstClr val="white"/>
                    </a:solidFill>
                    <a:latin typeface="Calibri"/>
                    <a:ea typeface="等线"/>
                    <a:cs typeface="Helvetica Neue"/>
                    <a:sym typeface="Arial"/>
                  </a:endParaRPr>
                </a:p>
              </p:txBody>
            </p:sp>
          </p:grpSp>
          <p:sp>
            <p:nvSpPr>
              <p:cNvPr id="18" name="圆角矩形 60"/>
              <p:cNvSpPr/>
              <p:nvPr/>
            </p:nvSpPr>
            <p:spPr>
              <a:xfrm>
                <a:off x="5518808" y="3233447"/>
                <a:ext cx="1218086" cy="286329"/>
              </a:xfrm>
              <a:prstGeom prst="roundRect">
                <a:avLst>
                  <a:gd name="adj" fmla="val 50000"/>
                </a:avLst>
              </a:prstGeom>
              <a:solidFill>
                <a:schemeClr val="accent1"/>
              </a:solidFill>
              <a:ln w="9525">
                <a:solidFill>
                  <a:schemeClr val="accent1"/>
                </a:solidFill>
                <a:prstDash val="sysDash"/>
                <a:miter lim="800000"/>
                <a:headEnd/>
                <a:tailEnd/>
              </a:ln>
            </p:spPr>
            <p:txBody>
              <a:bodyPr wrap="none" anchor="ctr"/>
              <a:lstStyle/>
              <a:p>
                <a:pPr algn="ctr" defTabSz="685523">
                  <a:defRPr/>
                </a:pPr>
                <a:r>
                  <a:rPr lang="en-US" altLang="zh-CN" sz="1200" b="1" kern="0" dirty="0">
                    <a:solidFill>
                      <a:schemeClr val="tx2">
                        <a:lumMod val="20000"/>
                        <a:lumOff val="80000"/>
                      </a:schemeClr>
                    </a:solidFill>
                    <a:latin typeface="Calibri"/>
                    <a:ea typeface="等线"/>
                    <a:cs typeface="Helvetica Neue"/>
                    <a:sym typeface="Arial"/>
                  </a:rPr>
                  <a:t>Albany</a:t>
                </a:r>
              </a:p>
            </p:txBody>
          </p:sp>
          <p:cxnSp>
            <p:nvCxnSpPr>
              <p:cNvPr id="19" name="肘形连接符 187"/>
              <p:cNvCxnSpPr>
                <a:stCxn id="33" idx="0"/>
                <a:endCxn id="18" idx="1"/>
              </p:cNvCxnSpPr>
              <p:nvPr/>
            </p:nvCxnSpPr>
            <p:spPr>
              <a:xfrm rot="5400000" flipH="1" flipV="1">
                <a:off x="5027558" y="3301746"/>
                <a:ext cx="416383" cy="566117"/>
              </a:xfrm>
              <a:prstGeom prst="bentConnector2">
                <a:avLst/>
              </a:prstGeom>
              <a:noFill/>
              <a:ln w="9525">
                <a:solidFill>
                  <a:srgbClr val="FF0000"/>
                </a:solidFill>
                <a:prstDash val="sysDash"/>
                <a:miter lim="800000"/>
                <a:headEnd/>
                <a:tailEnd/>
              </a:ln>
            </p:spPr>
          </p:cxnSp>
          <p:sp>
            <p:nvSpPr>
              <p:cNvPr id="20" name="Oval 25"/>
              <p:cNvSpPr>
                <a:spLocks noChangeArrowheads="1"/>
              </p:cNvSpPr>
              <p:nvPr/>
            </p:nvSpPr>
            <p:spPr bwMode="gray">
              <a:xfrm>
                <a:off x="1075791" y="3541018"/>
                <a:ext cx="101659" cy="101659"/>
              </a:xfrm>
              <a:prstGeom prst="ellipse">
                <a:avLst/>
              </a:prstGeom>
              <a:solidFill>
                <a:srgbClr val="FF0000"/>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21" name="圆角矩形 63"/>
              <p:cNvSpPr/>
              <p:nvPr/>
            </p:nvSpPr>
            <p:spPr>
              <a:xfrm>
                <a:off x="-439575" y="2973127"/>
                <a:ext cx="1218086" cy="286329"/>
              </a:xfrm>
              <a:prstGeom prst="roundRect">
                <a:avLst>
                  <a:gd name="adj" fmla="val 50000"/>
                </a:avLst>
              </a:prstGeom>
              <a:solidFill>
                <a:schemeClr val="accent1"/>
              </a:solidFill>
              <a:ln w="9525">
                <a:solidFill>
                  <a:schemeClr val="accent1"/>
                </a:solidFill>
                <a:prstDash val="sysDash"/>
                <a:miter lim="800000"/>
                <a:headEnd/>
                <a:tailEnd/>
              </a:ln>
            </p:spPr>
            <p:txBody>
              <a:bodyPr wrap="none" anchor="ctr"/>
              <a:lstStyle/>
              <a:p>
                <a:pPr algn="ctr" defTabSz="685523">
                  <a:defRPr/>
                </a:pPr>
                <a:r>
                  <a:rPr lang="lt-LT" altLang="zh-CN" sz="1200" b="1" kern="0" dirty="0">
                    <a:solidFill>
                      <a:schemeClr val="tx2">
                        <a:lumMod val="20000"/>
                        <a:lumOff val="80000"/>
                      </a:schemeClr>
                    </a:solidFill>
                    <a:latin typeface="Calibri"/>
                    <a:ea typeface="等线"/>
                    <a:cs typeface="Helvetica Neue"/>
                    <a:sym typeface="Arial"/>
                  </a:rPr>
                  <a:t>Buffalo</a:t>
                </a:r>
              </a:p>
            </p:txBody>
          </p:sp>
          <p:cxnSp>
            <p:nvCxnSpPr>
              <p:cNvPr id="22" name="肘形连接符 205"/>
              <p:cNvCxnSpPr>
                <a:stCxn id="20" idx="0"/>
                <a:endCxn id="21" idx="3"/>
              </p:cNvCxnSpPr>
              <p:nvPr/>
            </p:nvCxnSpPr>
            <p:spPr>
              <a:xfrm rot="16200000" flipV="1">
                <a:off x="740203" y="3154600"/>
                <a:ext cx="424726" cy="348110"/>
              </a:xfrm>
              <a:prstGeom prst="bentConnector2">
                <a:avLst/>
              </a:prstGeom>
              <a:noFill/>
              <a:ln w="9525">
                <a:solidFill>
                  <a:schemeClr val="accent6"/>
                </a:solidFill>
                <a:prstDash val="sysDash"/>
                <a:miter lim="800000"/>
                <a:headEnd/>
                <a:tailEnd/>
              </a:ln>
            </p:spPr>
          </p:cxnSp>
          <p:sp>
            <p:nvSpPr>
              <p:cNvPr id="23" name="Oval 25"/>
              <p:cNvSpPr>
                <a:spLocks noChangeArrowheads="1"/>
              </p:cNvSpPr>
              <p:nvPr/>
            </p:nvSpPr>
            <p:spPr bwMode="gray">
              <a:xfrm>
                <a:off x="2005431" y="3259078"/>
                <a:ext cx="101659" cy="101659"/>
              </a:xfrm>
              <a:prstGeom prst="ellipse">
                <a:avLst/>
              </a:prstGeom>
              <a:solidFill>
                <a:srgbClr val="FF0000"/>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24" name="圆角矩形 66"/>
              <p:cNvSpPr/>
              <p:nvPr/>
            </p:nvSpPr>
            <p:spPr>
              <a:xfrm>
                <a:off x="631666" y="2555585"/>
                <a:ext cx="1218086" cy="286329"/>
              </a:xfrm>
              <a:prstGeom prst="roundRect">
                <a:avLst>
                  <a:gd name="adj" fmla="val 50000"/>
                </a:avLst>
              </a:prstGeom>
              <a:solidFill>
                <a:schemeClr val="accent1"/>
              </a:solidFill>
              <a:ln w="9525">
                <a:solidFill>
                  <a:schemeClr val="accent1"/>
                </a:solidFill>
                <a:prstDash val="sysDash"/>
                <a:miter lim="800000"/>
                <a:headEnd/>
                <a:tailEnd/>
              </a:ln>
            </p:spPr>
            <p:txBody>
              <a:bodyPr wrap="none" anchor="ctr"/>
              <a:lstStyle/>
              <a:p>
                <a:pPr algn="ctr" defTabSz="685523">
                  <a:defRPr/>
                </a:pPr>
                <a:r>
                  <a:rPr lang="lt-LT" altLang="zh-CN" sz="1200" b="1" kern="0" dirty="0">
                    <a:solidFill>
                      <a:schemeClr val="tx2">
                        <a:lumMod val="20000"/>
                        <a:lumOff val="80000"/>
                      </a:schemeClr>
                    </a:solidFill>
                    <a:latin typeface="Calibri"/>
                    <a:ea typeface="等线"/>
                    <a:cs typeface="Helvetica Neue"/>
                    <a:sym typeface="Arial"/>
                  </a:rPr>
                  <a:t>Rochester</a:t>
                </a:r>
              </a:p>
            </p:txBody>
          </p:sp>
          <p:cxnSp>
            <p:nvCxnSpPr>
              <p:cNvPr id="25" name="肘形连接符 205"/>
              <p:cNvCxnSpPr>
                <a:stCxn id="23" idx="0"/>
                <a:endCxn id="24" idx="3"/>
              </p:cNvCxnSpPr>
              <p:nvPr/>
            </p:nvCxnSpPr>
            <p:spPr>
              <a:xfrm rot="16200000" flipV="1">
                <a:off x="1672843" y="2875659"/>
                <a:ext cx="560328" cy="206509"/>
              </a:xfrm>
              <a:prstGeom prst="bentConnector2">
                <a:avLst/>
              </a:prstGeom>
              <a:noFill/>
              <a:ln w="9525">
                <a:solidFill>
                  <a:schemeClr val="accent6"/>
                </a:solidFill>
                <a:prstDash val="sysDash"/>
                <a:miter lim="800000"/>
                <a:headEnd/>
                <a:tailEnd/>
              </a:ln>
            </p:spPr>
          </p:cxnSp>
          <p:sp>
            <p:nvSpPr>
              <p:cNvPr id="26" name="Oval 25"/>
              <p:cNvSpPr>
                <a:spLocks noChangeArrowheads="1"/>
              </p:cNvSpPr>
              <p:nvPr/>
            </p:nvSpPr>
            <p:spPr bwMode="gray">
              <a:xfrm>
                <a:off x="3110331" y="3380998"/>
                <a:ext cx="101659" cy="101659"/>
              </a:xfrm>
              <a:prstGeom prst="ellipse">
                <a:avLst/>
              </a:prstGeom>
              <a:solidFill>
                <a:srgbClr val="FF0000"/>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27" name="圆角矩形 69"/>
              <p:cNvSpPr/>
              <p:nvPr/>
            </p:nvSpPr>
            <p:spPr>
              <a:xfrm>
                <a:off x="1505270" y="2122918"/>
                <a:ext cx="1218086" cy="286329"/>
              </a:xfrm>
              <a:prstGeom prst="roundRect">
                <a:avLst>
                  <a:gd name="adj" fmla="val 50000"/>
                </a:avLst>
              </a:prstGeom>
              <a:solidFill>
                <a:schemeClr val="accent1"/>
              </a:solidFill>
              <a:ln w="9525">
                <a:solidFill>
                  <a:schemeClr val="accent1"/>
                </a:solidFill>
                <a:prstDash val="sysDash"/>
                <a:miter lim="800000"/>
                <a:headEnd/>
                <a:tailEnd/>
              </a:ln>
            </p:spPr>
            <p:txBody>
              <a:bodyPr wrap="none" anchor="ctr"/>
              <a:lstStyle/>
              <a:p>
                <a:pPr algn="ctr" defTabSz="685523">
                  <a:defRPr/>
                </a:pPr>
                <a:r>
                  <a:rPr lang="lt-LT" altLang="zh-CN" sz="1200" b="1" kern="0" dirty="0">
                    <a:solidFill>
                      <a:schemeClr val="tx2">
                        <a:lumMod val="20000"/>
                        <a:lumOff val="80000"/>
                      </a:schemeClr>
                    </a:solidFill>
                    <a:latin typeface="Calibri"/>
                    <a:ea typeface="等线"/>
                    <a:cs typeface="Helvetica Neue"/>
                    <a:sym typeface="Arial"/>
                  </a:rPr>
                  <a:t>Syracuse</a:t>
                </a:r>
              </a:p>
            </p:txBody>
          </p:sp>
          <p:cxnSp>
            <p:nvCxnSpPr>
              <p:cNvPr id="28" name="肘形连接符 205"/>
              <p:cNvCxnSpPr>
                <a:stCxn id="26" idx="0"/>
                <a:endCxn id="27" idx="3"/>
              </p:cNvCxnSpPr>
              <p:nvPr/>
            </p:nvCxnSpPr>
            <p:spPr>
              <a:xfrm rot="16200000" flipV="1">
                <a:off x="2384802" y="2604638"/>
                <a:ext cx="1114915" cy="437805"/>
              </a:xfrm>
              <a:prstGeom prst="bentConnector2">
                <a:avLst/>
              </a:prstGeom>
              <a:noFill/>
              <a:ln w="9525">
                <a:solidFill>
                  <a:schemeClr val="accent6"/>
                </a:solidFill>
                <a:prstDash val="sysDash"/>
                <a:miter lim="800000"/>
                <a:headEnd/>
                <a:tailEnd/>
              </a:ln>
            </p:spPr>
          </p:cxnSp>
          <p:sp>
            <p:nvSpPr>
              <p:cNvPr id="30" name="圆角矩形 81"/>
              <p:cNvSpPr/>
              <p:nvPr/>
            </p:nvSpPr>
            <p:spPr>
              <a:xfrm>
                <a:off x="6058319" y="5009860"/>
                <a:ext cx="1218086" cy="286329"/>
              </a:xfrm>
              <a:prstGeom prst="roundRect">
                <a:avLst>
                  <a:gd name="adj" fmla="val 50000"/>
                </a:avLst>
              </a:prstGeom>
              <a:solidFill>
                <a:schemeClr val="accent1"/>
              </a:solidFill>
              <a:ln w="9525">
                <a:solidFill>
                  <a:schemeClr val="accent1"/>
                </a:solidFill>
                <a:prstDash val="sysDash"/>
                <a:miter lim="800000"/>
                <a:headEnd/>
                <a:tailEnd/>
              </a:ln>
            </p:spPr>
            <p:txBody>
              <a:bodyPr wrap="none" anchor="ctr"/>
              <a:lstStyle/>
              <a:p>
                <a:pPr algn="ctr" defTabSz="685523">
                  <a:defRPr/>
                </a:pPr>
                <a:r>
                  <a:rPr lang="lt-LT" altLang="zh-CN" sz="1200" b="1" kern="0" dirty="0">
                    <a:solidFill>
                      <a:schemeClr val="tx2">
                        <a:lumMod val="20000"/>
                        <a:lumOff val="80000"/>
                      </a:schemeClr>
                    </a:solidFill>
                    <a:latin typeface="Calibri"/>
                    <a:ea typeface="等线"/>
                    <a:cs typeface="Helvetica Neue"/>
                    <a:sym typeface="Arial"/>
                  </a:rPr>
                  <a:t>Riverhead</a:t>
                </a:r>
              </a:p>
            </p:txBody>
          </p:sp>
          <p:cxnSp>
            <p:nvCxnSpPr>
              <p:cNvPr id="31" name="肘形连接符 205"/>
              <p:cNvCxnSpPr>
                <a:endCxn id="30" idx="1"/>
              </p:cNvCxnSpPr>
              <p:nvPr/>
            </p:nvCxnSpPr>
            <p:spPr>
              <a:xfrm rot="5400000" flipH="1" flipV="1">
                <a:off x="5724354" y="5226353"/>
                <a:ext cx="407293" cy="260638"/>
              </a:xfrm>
              <a:prstGeom prst="bentConnector2">
                <a:avLst/>
              </a:prstGeom>
              <a:noFill/>
              <a:ln w="9525">
                <a:solidFill>
                  <a:schemeClr val="accent6"/>
                </a:solidFill>
                <a:prstDash val="sysDash"/>
                <a:miter lim="800000"/>
                <a:headEnd/>
                <a:tailEnd/>
              </a:ln>
            </p:spPr>
          </p:cxnSp>
        </p:grpSp>
      </p:grpSp>
      <p:sp>
        <p:nvSpPr>
          <p:cNvPr id="7" name="圆角矩形 86"/>
          <p:cNvSpPr/>
          <p:nvPr/>
        </p:nvSpPr>
        <p:spPr>
          <a:xfrm>
            <a:off x="1686674" y="4638294"/>
            <a:ext cx="1545755" cy="817452"/>
          </a:xfrm>
          <a:prstGeom prst="roundRect">
            <a:avLst>
              <a:gd name="adj" fmla="val 16005"/>
            </a:avLst>
          </a:prstGeom>
          <a:solidFill>
            <a:schemeClr val="accent1">
              <a:alpha val="93000"/>
            </a:schemeClr>
          </a:solidFill>
          <a:ln w="25400" cmpd="sng">
            <a:solidFill>
              <a:schemeClr val="accent1"/>
            </a:solidFill>
            <a:prstDash val="sysDash"/>
            <a:miter lim="800000"/>
            <a:headEnd/>
            <a:tailEnd/>
          </a:ln>
        </p:spPr>
        <p:txBody>
          <a:bodyPr wrap="none" lIns="68579" tIns="34289" rIns="68579" bIns="34289" anchor="ctr"/>
          <a:lstStyle/>
          <a:p>
            <a:pPr algn="ctr" defTabSz="685523">
              <a:defRPr/>
            </a:pPr>
            <a:r>
              <a:rPr lang="en-US" altLang="zh-CN" sz="900" b="1" kern="0" dirty="0">
                <a:solidFill>
                  <a:sysClr val="windowText" lastClr="000000"/>
                </a:solidFill>
                <a:latin typeface="Calibri"/>
                <a:ea typeface="等线"/>
                <a:cs typeface="Helvetica Neue"/>
                <a:sym typeface="Arial"/>
              </a:rPr>
              <a:t>New York State</a:t>
            </a:r>
          </a:p>
          <a:p>
            <a:pPr algn="ctr" defTabSz="685523">
              <a:defRPr/>
            </a:pPr>
            <a:endParaRPr lang="en-US" altLang="zh-CN" sz="900" u="sng" kern="0" dirty="0">
              <a:solidFill>
                <a:schemeClr val="tx2">
                  <a:lumMod val="20000"/>
                  <a:lumOff val="80000"/>
                </a:schemeClr>
              </a:solidFill>
              <a:latin typeface="Calibri"/>
              <a:ea typeface="等线"/>
              <a:cs typeface="Helvetica Neue"/>
              <a:sym typeface="Arial"/>
            </a:endParaRPr>
          </a:p>
          <a:p>
            <a:pPr defTabSz="685523">
              <a:defRPr/>
            </a:pPr>
            <a:r>
              <a:rPr lang="en-US" altLang="zh-CN" sz="900" kern="0" dirty="0">
                <a:solidFill>
                  <a:sysClr val="windowText" lastClr="000000"/>
                </a:solidFill>
                <a:latin typeface="Calibri"/>
                <a:ea typeface="等线"/>
                <a:cs typeface="Helvetica Neue"/>
                <a:sym typeface="Arial"/>
              </a:rPr>
              <a:t>        Capital	       </a:t>
            </a:r>
          </a:p>
          <a:p>
            <a:pPr defTabSz="685523">
              <a:defRPr/>
            </a:pPr>
            <a:r>
              <a:rPr lang="en-US" altLang="zh-CN" sz="900" kern="0" dirty="0">
                <a:solidFill>
                  <a:sysClr val="windowText" lastClr="000000"/>
                </a:solidFill>
                <a:latin typeface="Calibri"/>
                <a:ea typeface="等线"/>
                <a:cs typeface="Helvetica Neue"/>
                <a:sym typeface="Arial"/>
              </a:rPr>
              <a:t>        Hip Hop Stroke</a:t>
            </a:r>
            <a:r>
              <a:rPr lang="en-US" altLang="zh-CN" sz="1200" b="1" kern="0" dirty="0">
                <a:solidFill>
                  <a:sysClr val="windowText" lastClr="000000"/>
                </a:solidFill>
                <a:latin typeface="Calibri"/>
                <a:ea typeface="等线"/>
                <a:cs typeface="Helvetica Neue"/>
                <a:sym typeface="Arial"/>
              </a:rPr>
              <a:t> </a:t>
            </a:r>
            <a:r>
              <a:rPr lang="en-US" altLang="zh-CN" sz="900" kern="0" dirty="0">
                <a:solidFill>
                  <a:sysClr val="windowText" lastClr="000000"/>
                </a:solidFill>
                <a:latin typeface="Calibri"/>
                <a:ea typeface="等线"/>
                <a:cs typeface="Helvetica Neue"/>
                <a:sym typeface="Arial"/>
              </a:rPr>
              <a:t>Hospitals</a:t>
            </a:r>
            <a:r>
              <a:rPr lang="en-US" altLang="zh-CN" sz="1200" b="1" kern="0" dirty="0">
                <a:solidFill>
                  <a:sysClr val="windowText" lastClr="000000"/>
                </a:solidFill>
                <a:latin typeface="Calibri"/>
                <a:ea typeface="等线"/>
                <a:cs typeface="Helvetica Neue"/>
                <a:sym typeface="Arial"/>
              </a:rPr>
              <a:t>        </a:t>
            </a:r>
            <a:endParaRPr lang="zh-CN" altLang="en-US" sz="1200" b="1" kern="0" dirty="0">
              <a:solidFill>
                <a:sysClr val="windowText" lastClr="000000"/>
              </a:solidFill>
              <a:latin typeface="Calibri"/>
              <a:ea typeface="等线"/>
              <a:cs typeface="Helvetica Neue"/>
              <a:sym typeface="Arial"/>
            </a:endParaRPr>
          </a:p>
        </p:txBody>
      </p:sp>
      <p:grpSp>
        <p:nvGrpSpPr>
          <p:cNvPr id="105" name="Group 104"/>
          <p:cNvGrpSpPr/>
          <p:nvPr/>
        </p:nvGrpSpPr>
        <p:grpSpPr>
          <a:xfrm>
            <a:off x="1798223" y="5033933"/>
            <a:ext cx="108000" cy="120305"/>
            <a:chOff x="2368900" y="5367632"/>
            <a:chExt cx="144000" cy="160406"/>
          </a:xfrm>
        </p:grpSpPr>
        <p:sp>
          <p:nvSpPr>
            <p:cNvPr id="12" name="椭圆 91"/>
            <p:cNvSpPr/>
            <p:nvPr/>
          </p:nvSpPr>
          <p:spPr>
            <a:xfrm>
              <a:off x="2404900" y="5407734"/>
              <a:ext cx="72000" cy="80203"/>
            </a:xfrm>
            <a:prstGeom prst="ellipse">
              <a:avLst/>
            </a:prstGeom>
            <a:gradFill rotWithShape="1">
              <a:gsLst>
                <a:gs pos="20000">
                  <a:srgbClr val="FF0000"/>
                </a:gs>
                <a:gs pos="0">
                  <a:srgbClr val="FF0000"/>
                </a:gs>
                <a:gs pos="100000">
                  <a:schemeClr val="accent6">
                    <a:lumMod val="75000"/>
                  </a:schemeClr>
                </a:gs>
              </a:gsLst>
              <a:lin ang="2700000" scaled="1"/>
            </a:gradFill>
            <a:ln>
              <a:noFill/>
            </a:ln>
            <a:effectLst/>
          </p:spPr>
          <p:txBody>
            <a:bodyPr wrap="none"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13" name="椭圆 92"/>
            <p:cNvSpPr/>
            <p:nvPr/>
          </p:nvSpPr>
          <p:spPr>
            <a:xfrm>
              <a:off x="2368900" y="5367632"/>
              <a:ext cx="144000" cy="16040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zh-CN" altLang="en-US" sz="1400">
                <a:solidFill>
                  <a:prstClr val="white"/>
                </a:solidFill>
                <a:latin typeface="Calibri"/>
                <a:ea typeface="等线"/>
                <a:cs typeface="Helvetica Neue"/>
                <a:sym typeface="Arial"/>
              </a:endParaRPr>
            </a:p>
          </p:txBody>
        </p:sp>
      </p:grpSp>
      <p:sp>
        <p:nvSpPr>
          <p:cNvPr id="37" name="Oval 36"/>
          <p:cNvSpPr>
            <a:spLocks noChangeArrowheads="1"/>
          </p:cNvSpPr>
          <p:nvPr/>
        </p:nvSpPr>
        <p:spPr bwMode="gray">
          <a:xfrm>
            <a:off x="5630706" y="5097037"/>
            <a:ext cx="76244" cy="76244"/>
          </a:xfrm>
          <a:prstGeom prst="ellipse">
            <a:avLst/>
          </a:prstGeom>
          <a:solidFill>
            <a:srgbClr val="FFC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38" name="Oval 37"/>
          <p:cNvSpPr>
            <a:spLocks noChangeArrowheads="1"/>
          </p:cNvSpPr>
          <p:nvPr/>
        </p:nvSpPr>
        <p:spPr bwMode="gray">
          <a:xfrm>
            <a:off x="5516964" y="5014642"/>
            <a:ext cx="76244" cy="76244"/>
          </a:xfrm>
          <a:prstGeom prst="ellipse">
            <a:avLst/>
          </a:prstGeom>
          <a:solidFill>
            <a:srgbClr val="FFC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39" name="Oval 38"/>
          <p:cNvSpPr>
            <a:spLocks noChangeArrowheads="1"/>
          </p:cNvSpPr>
          <p:nvPr/>
        </p:nvSpPr>
        <p:spPr bwMode="gray">
          <a:xfrm>
            <a:off x="5409715" y="5084749"/>
            <a:ext cx="76244" cy="76244"/>
          </a:xfrm>
          <a:prstGeom prst="ellipse">
            <a:avLst/>
          </a:prstGeom>
          <a:solidFill>
            <a:srgbClr val="FFC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40" name="Oval 39"/>
          <p:cNvSpPr>
            <a:spLocks noChangeArrowheads="1"/>
          </p:cNvSpPr>
          <p:nvPr/>
        </p:nvSpPr>
        <p:spPr bwMode="gray">
          <a:xfrm>
            <a:off x="5500804" y="4943128"/>
            <a:ext cx="76244" cy="76244"/>
          </a:xfrm>
          <a:prstGeom prst="ellipse">
            <a:avLst/>
          </a:prstGeom>
          <a:solidFill>
            <a:srgbClr val="FFC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41" name="Oval 40"/>
          <p:cNvSpPr>
            <a:spLocks noChangeArrowheads="1"/>
          </p:cNvSpPr>
          <p:nvPr/>
        </p:nvSpPr>
        <p:spPr bwMode="gray">
          <a:xfrm>
            <a:off x="6304801" y="5004391"/>
            <a:ext cx="76244" cy="76244"/>
          </a:xfrm>
          <a:prstGeom prst="ellipse">
            <a:avLst/>
          </a:prstGeom>
          <a:solidFill>
            <a:srgbClr val="FF0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42" name="Oval 41"/>
          <p:cNvSpPr>
            <a:spLocks noChangeArrowheads="1"/>
          </p:cNvSpPr>
          <p:nvPr/>
        </p:nvSpPr>
        <p:spPr bwMode="gray">
          <a:xfrm>
            <a:off x="5956627" y="4966270"/>
            <a:ext cx="76244" cy="76244"/>
          </a:xfrm>
          <a:prstGeom prst="ellipse">
            <a:avLst/>
          </a:prstGeom>
          <a:solidFill>
            <a:schemeClr val="accent4"/>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44" name="Oval 43"/>
          <p:cNvSpPr>
            <a:spLocks noChangeArrowheads="1"/>
          </p:cNvSpPr>
          <p:nvPr/>
        </p:nvSpPr>
        <p:spPr bwMode="gray">
          <a:xfrm>
            <a:off x="5518396" y="5217133"/>
            <a:ext cx="76244" cy="76244"/>
          </a:xfrm>
          <a:prstGeom prst="ellipse">
            <a:avLst/>
          </a:prstGeom>
          <a:solidFill>
            <a:srgbClr val="FFC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45" name="Oval 44"/>
          <p:cNvSpPr>
            <a:spLocks noChangeArrowheads="1"/>
          </p:cNvSpPr>
          <p:nvPr/>
        </p:nvSpPr>
        <p:spPr bwMode="gray">
          <a:xfrm>
            <a:off x="5762794" y="5017720"/>
            <a:ext cx="76244" cy="76244"/>
          </a:xfrm>
          <a:prstGeom prst="ellipse">
            <a:avLst/>
          </a:prstGeom>
          <a:solidFill>
            <a:srgbClr val="FF0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46" name="Oval 45"/>
          <p:cNvSpPr>
            <a:spLocks noChangeArrowheads="1"/>
          </p:cNvSpPr>
          <p:nvPr/>
        </p:nvSpPr>
        <p:spPr bwMode="gray">
          <a:xfrm>
            <a:off x="5457573" y="5003275"/>
            <a:ext cx="76244" cy="76244"/>
          </a:xfrm>
          <a:prstGeom prst="ellipse">
            <a:avLst/>
          </a:prstGeom>
          <a:solidFill>
            <a:srgbClr val="FF0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47" name="Oval 46"/>
          <p:cNvSpPr>
            <a:spLocks noChangeArrowheads="1"/>
          </p:cNvSpPr>
          <p:nvPr/>
        </p:nvSpPr>
        <p:spPr bwMode="gray">
          <a:xfrm>
            <a:off x="5356375" y="5168551"/>
            <a:ext cx="76244" cy="76244"/>
          </a:xfrm>
          <a:prstGeom prst="ellipse">
            <a:avLst/>
          </a:prstGeom>
          <a:solidFill>
            <a:srgbClr val="FF0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48" name="Oval 47"/>
          <p:cNvSpPr>
            <a:spLocks noChangeArrowheads="1"/>
          </p:cNvSpPr>
          <p:nvPr/>
        </p:nvSpPr>
        <p:spPr bwMode="gray">
          <a:xfrm>
            <a:off x="5437459" y="5175358"/>
            <a:ext cx="76244" cy="76244"/>
          </a:xfrm>
          <a:prstGeom prst="ellipse">
            <a:avLst/>
          </a:prstGeom>
          <a:solidFill>
            <a:srgbClr val="FFC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49" name="Oval 48"/>
          <p:cNvSpPr>
            <a:spLocks noChangeArrowheads="1"/>
          </p:cNvSpPr>
          <p:nvPr/>
        </p:nvSpPr>
        <p:spPr bwMode="gray">
          <a:xfrm>
            <a:off x="5558773" y="5097037"/>
            <a:ext cx="76244" cy="76244"/>
          </a:xfrm>
          <a:prstGeom prst="ellipse">
            <a:avLst/>
          </a:prstGeom>
          <a:solidFill>
            <a:srgbClr val="FF0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50" name="Oval 49"/>
          <p:cNvSpPr>
            <a:spLocks noChangeArrowheads="1"/>
          </p:cNvSpPr>
          <p:nvPr/>
        </p:nvSpPr>
        <p:spPr bwMode="gray">
          <a:xfrm>
            <a:off x="5457573" y="5092306"/>
            <a:ext cx="76244" cy="76244"/>
          </a:xfrm>
          <a:prstGeom prst="ellipse">
            <a:avLst/>
          </a:prstGeom>
          <a:solidFill>
            <a:srgbClr val="FF0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51" name="Oval 50"/>
          <p:cNvSpPr>
            <a:spLocks noChangeArrowheads="1"/>
          </p:cNvSpPr>
          <p:nvPr/>
        </p:nvSpPr>
        <p:spPr bwMode="gray">
          <a:xfrm>
            <a:off x="5508864" y="5130430"/>
            <a:ext cx="76244" cy="76244"/>
          </a:xfrm>
          <a:prstGeom prst="ellipse">
            <a:avLst/>
          </a:prstGeom>
          <a:solidFill>
            <a:srgbClr val="FFC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52" name="Oval 51"/>
          <p:cNvSpPr>
            <a:spLocks noChangeArrowheads="1"/>
          </p:cNvSpPr>
          <p:nvPr/>
        </p:nvSpPr>
        <p:spPr bwMode="gray">
          <a:xfrm>
            <a:off x="5243392" y="5323171"/>
            <a:ext cx="76244" cy="76244"/>
          </a:xfrm>
          <a:prstGeom prst="ellipse">
            <a:avLst/>
          </a:prstGeom>
          <a:solidFill>
            <a:srgbClr val="FF0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53" name="Oval 52"/>
          <p:cNvSpPr>
            <a:spLocks noChangeArrowheads="1"/>
          </p:cNvSpPr>
          <p:nvPr/>
        </p:nvSpPr>
        <p:spPr bwMode="gray">
          <a:xfrm>
            <a:off x="5406186" y="4917655"/>
            <a:ext cx="76244" cy="76244"/>
          </a:xfrm>
          <a:prstGeom prst="ellipse">
            <a:avLst/>
          </a:prstGeom>
          <a:solidFill>
            <a:srgbClr val="FFC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54" name="Oval 53"/>
          <p:cNvSpPr>
            <a:spLocks noChangeArrowheads="1"/>
          </p:cNvSpPr>
          <p:nvPr/>
        </p:nvSpPr>
        <p:spPr bwMode="gray">
          <a:xfrm>
            <a:off x="5592055" y="5156572"/>
            <a:ext cx="76244" cy="76244"/>
          </a:xfrm>
          <a:prstGeom prst="ellipse">
            <a:avLst/>
          </a:prstGeom>
          <a:solidFill>
            <a:srgbClr val="FFC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55" name="Oval 54"/>
          <p:cNvSpPr>
            <a:spLocks noChangeArrowheads="1"/>
          </p:cNvSpPr>
          <p:nvPr/>
        </p:nvSpPr>
        <p:spPr bwMode="gray">
          <a:xfrm>
            <a:off x="5340133" y="4943128"/>
            <a:ext cx="76244" cy="76244"/>
          </a:xfrm>
          <a:prstGeom prst="ellipse">
            <a:avLst/>
          </a:prstGeom>
          <a:solidFill>
            <a:srgbClr val="FF0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56" name="Oval 55"/>
          <p:cNvSpPr>
            <a:spLocks noChangeArrowheads="1"/>
          </p:cNvSpPr>
          <p:nvPr/>
        </p:nvSpPr>
        <p:spPr bwMode="gray">
          <a:xfrm>
            <a:off x="5406186" y="4861267"/>
            <a:ext cx="76244" cy="76244"/>
          </a:xfrm>
          <a:prstGeom prst="ellipse">
            <a:avLst/>
          </a:prstGeom>
          <a:solidFill>
            <a:srgbClr val="FF0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57" name="Oval 56"/>
          <p:cNvSpPr>
            <a:spLocks noChangeArrowheads="1"/>
          </p:cNvSpPr>
          <p:nvPr/>
        </p:nvSpPr>
        <p:spPr bwMode="gray">
          <a:xfrm>
            <a:off x="5462683" y="4872259"/>
            <a:ext cx="76244" cy="76244"/>
          </a:xfrm>
          <a:prstGeom prst="ellipse">
            <a:avLst/>
          </a:prstGeom>
          <a:solidFill>
            <a:srgbClr val="FFC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90" name="Oval 89"/>
          <p:cNvSpPr>
            <a:spLocks noChangeArrowheads="1"/>
          </p:cNvSpPr>
          <p:nvPr/>
        </p:nvSpPr>
        <p:spPr bwMode="gray">
          <a:xfrm>
            <a:off x="5312158" y="5090401"/>
            <a:ext cx="76244" cy="76244"/>
          </a:xfrm>
          <a:prstGeom prst="ellipse">
            <a:avLst/>
          </a:prstGeom>
          <a:solidFill>
            <a:srgbClr val="FF0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91" name="Oval 90"/>
          <p:cNvSpPr>
            <a:spLocks noChangeArrowheads="1"/>
          </p:cNvSpPr>
          <p:nvPr/>
        </p:nvSpPr>
        <p:spPr bwMode="gray">
          <a:xfrm>
            <a:off x="5490907" y="4806718"/>
            <a:ext cx="76244" cy="76244"/>
          </a:xfrm>
          <a:prstGeom prst="ellipse">
            <a:avLst/>
          </a:prstGeom>
          <a:solidFill>
            <a:srgbClr val="FF0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92" name="Oval 91"/>
          <p:cNvSpPr>
            <a:spLocks noChangeArrowheads="1"/>
          </p:cNvSpPr>
          <p:nvPr/>
        </p:nvSpPr>
        <p:spPr bwMode="gray">
          <a:xfrm>
            <a:off x="5468208" y="5219449"/>
            <a:ext cx="76244" cy="76244"/>
          </a:xfrm>
          <a:prstGeom prst="ellipse">
            <a:avLst/>
          </a:prstGeom>
          <a:solidFill>
            <a:srgbClr val="FF0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93" name="Oval 92"/>
          <p:cNvSpPr>
            <a:spLocks noChangeArrowheads="1"/>
          </p:cNvSpPr>
          <p:nvPr/>
        </p:nvSpPr>
        <p:spPr bwMode="gray">
          <a:xfrm>
            <a:off x="5542675" y="5170678"/>
            <a:ext cx="76244" cy="76244"/>
          </a:xfrm>
          <a:prstGeom prst="ellipse">
            <a:avLst/>
          </a:prstGeom>
          <a:solidFill>
            <a:srgbClr val="FF0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94" name="Oval 93"/>
          <p:cNvSpPr>
            <a:spLocks noChangeArrowheads="1"/>
          </p:cNvSpPr>
          <p:nvPr/>
        </p:nvSpPr>
        <p:spPr bwMode="gray">
          <a:xfrm>
            <a:off x="5551978" y="4966105"/>
            <a:ext cx="76244" cy="76244"/>
          </a:xfrm>
          <a:prstGeom prst="ellipse">
            <a:avLst/>
          </a:prstGeom>
          <a:solidFill>
            <a:srgbClr val="FF0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95" name="Oval 94"/>
          <p:cNvSpPr>
            <a:spLocks noChangeArrowheads="1"/>
          </p:cNvSpPr>
          <p:nvPr/>
        </p:nvSpPr>
        <p:spPr bwMode="gray">
          <a:xfrm>
            <a:off x="5535742" y="4871614"/>
            <a:ext cx="76244" cy="76244"/>
          </a:xfrm>
          <a:prstGeom prst="ellipse">
            <a:avLst/>
          </a:prstGeom>
          <a:solidFill>
            <a:srgbClr val="FF0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96" name="Oval 95"/>
          <p:cNvSpPr>
            <a:spLocks noChangeArrowheads="1"/>
          </p:cNvSpPr>
          <p:nvPr/>
        </p:nvSpPr>
        <p:spPr bwMode="gray">
          <a:xfrm>
            <a:off x="5621098" y="5021215"/>
            <a:ext cx="76244" cy="76244"/>
          </a:xfrm>
          <a:prstGeom prst="ellipse">
            <a:avLst/>
          </a:prstGeom>
          <a:solidFill>
            <a:srgbClr val="FFC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97" name="Oval 96"/>
          <p:cNvSpPr>
            <a:spLocks noChangeArrowheads="1"/>
          </p:cNvSpPr>
          <p:nvPr/>
        </p:nvSpPr>
        <p:spPr bwMode="gray">
          <a:xfrm>
            <a:off x="5363105" y="5031511"/>
            <a:ext cx="76244" cy="76244"/>
          </a:xfrm>
          <a:prstGeom prst="ellipse">
            <a:avLst/>
          </a:prstGeom>
          <a:solidFill>
            <a:srgbClr val="FFC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98" name="Oval 97"/>
          <p:cNvSpPr>
            <a:spLocks noChangeArrowheads="1"/>
          </p:cNvSpPr>
          <p:nvPr/>
        </p:nvSpPr>
        <p:spPr bwMode="gray">
          <a:xfrm>
            <a:off x="3273322" y="3169747"/>
            <a:ext cx="76244" cy="84931"/>
          </a:xfrm>
          <a:prstGeom prst="ellipse">
            <a:avLst/>
          </a:prstGeom>
          <a:solidFill>
            <a:srgbClr val="FFC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99" name="Oval 98"/>
          <p:cNvSpPr>
            <a:spLocks noChangeArrowheads="1"/>
          </p:cNvSpPr>
          <p:nvPr/>
        </p:nvSpPr>
        <p:spPr bwMode="gray">
          <a:xfrm>
            <a:off x="3184204" y="3327389"/>
            <a:ext cx="76244" cy="84931"/>
          </a:xfrm>
          <a:prstGeom prst="ellipse">
            <a:avLst/>
          </a:prstGeom>
          <a:solidFill>
            <a:srgbClr val="FFC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100" name="Oval 99"/>
          <p:cNvSpPr>
            <a:spLocks noChangeArrowheads="1"/>
          </p:cNvSpPr>
          <p:nvPr/>
        </p:nvSpPr>
        <p:spPr bwMode="gray">
          <a:xfrm>
            <a:off x="2769022" y="2953368"/>
            <a:ext cx="76244" cy="84931"/>
          </a:xfrm>
          <a:prstGeom prst="ellipse">
            <a:avLst/>
          </a:prstGeom>
          <a:solidFill>
            <a:srgbClr val="FFC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101" name="Oval 100"/>
          <p:cNvSpPr>
            <a:spLocks noChangeArrowheads="1"/>
          </p:cNvSpPr>
          <p:nvPr/>
        </p:nvSpPr>
        <p:spPr bwMode="gray">
          <a:xfrm>
            <a:off x="2700460" y="3534963"/>
            <a:ext cx="76244" cy="84931"/>
          </a:xfrm>
          <a:prstGeom prst="ellipse">
            <a:avLst/>
          </a:prstGeom>
          <a:solidFill>
            <a:srgbClr val="FFC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102" name="Oval 101"/>
          <p:cNvSpPr>
            <a:spLocks noChangeArrowheads="1"/>
          </p:cNvSpPr>
          <p:nvPr/>
        </p:nvSpPr>
        <p:spPr bwMode="gray">
          <a:xfrm>
            <a:off x="5620279" y="4961510"/>
            <a:ext cx="76244" cy="84931"/>
          </a:xfrm>
          <a:prstGeom prst="ellipse">
            <a:avLst/>
          </a:prstGeom>
          <a:solidFill>
            <a:srgbClr val="FFC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103" name="Oval 102"/>
          <p:cNvSpPr>
            <a:spLocks noChangeArrowheads="1"/>
          </p:cNvSpPr>
          <p:nvPr/>
        </p:nvSpPr>
        <p:spPr bwMode="gray">
          <a:xfrm>
            <a:off x="5650057" y="5126327"/>
            <a:ext cx="76244" cy="84931"/>
          </a:xfrm>
          <a:prstGeom prst="ellipse">
            <a:avLst/>
          </a:prstGeom>
          <a:solidFill>
            <a:srgbClr val="FF0000"/>
          </a:solidFill>
          <a:ln w="12700">
            <a:solidFill>
              <a:schemeClr val="bg1"/>
            </a:solidFill>
            <a:round/>
            <a:headEnd/>
            <a:tailEnd/>
          </a:ln>
          <a:effectLst>
            <a:outerShdw dist="35921" dir="2700000" sx="66000" sy="66000" algn="ctr" rotWithShape="0">
              <a:srgbClr val="1C1C1C">
                <a:alpha val="50000"/>
              </a:srgbClr>
            </a:outerShdw>
          </a:effectLst>
        </p:spPr>
        <p:txBody>
          <a:bodyPr wrap="none" lIns="68579" tIns="34289" rIns="68579" bIns="34289"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grpSp>
        <p:nvGrpSpPr>
          <p:cNvPr id="106" name="Group 105"/>
          <p:cNvGrpSpPr/>
          <p:nvPr/>
        </p:nvGrpSpPr>
        <p:grpSpPr>
          <a:xfrm>
            <a:off x="1799023" y="5225764"/>
            <a:ext cx="127262" cy="90914"/>
            <a:chOff x="2338627" y="5640960"/>
            <a:chExt cx="169683" cy="121218"/>
          </a:xfrm>
        </p:grpSpPr>
        <p:sp>
          <p:nvSpPr>
            <p:cNvPr id="10" name="Oval 25"/>
            <p:cNvSpPr>
              <a:spLocks noChangeArrowheads="1"/>
            </p:cNvSpPr>
            <p:nvPr/>
          </p:nvSpPr>
          <p:spPr bwMode="gray">
            <a:xfrm>
              <a:off x="2399490" y="5640960"/>
              <a:ext cx="108820" cy="121218"/>
            </a:xfrm>
            <a:prstGeom prst="ellipse">
              <a:avLst/>
            </a:prstGeom>
            <a:solidFill>
              <a:srgbClr val="FFC000"/>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sp>
          <p:nvSpPr>
            <p:cNvPr id="104" name="Oval 25"/>
            <p:cNvSpPr>
              <a:spLocks noChangeArrowheads="1"/>
            </p:cNvSpPr>
            <p:nvPr/>
          </p:nvSpPr>
          <p:spPr bwMode="gray">
            <a:xfrm>
              <a:off x="2338627" y="5640960"/>
              <a:ext cx="108820" cy="121218"/>
            </a:xfrm>
            <a:prstGeom prst="ellipse">
              <a:avLst/>
            </a:prstGeom>
            <a:solidFill>
              <a:srgbClr val="FF0000"/>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defTabSz="685783">
                <a:defRPr/>
              </a:pPr>
              <a:endParaRPr lang="zh-CN" altLang="en-US" sz="1400" kern="0" dirty="0">
                <a:solidFill>
                  <a:sysClr val="windowText" lastClr="000000"/>
                </a:solidFill>
                <a:latin typeface="Calibri" pitchFamily="34" charset="0"/>
                <a:ea typeface="等线"/>
                <a:cs typeface="Helvetica Neue"/>
                <a:sym typeface="Arial"/>
              </a:endParaRPr>
            </a:p>
          </p:txBody>
        </p:sp>
      </p:grpSp>
      <p:sp>
        <p:nvSpPr>
          <p:cNvPr id="2" name="TextBox 1"/>
          <p:cNvSpPr txBox="1"/>
          <p:nvPr/>
        </p:nvSpPr>
        <p:spPr>
          <a:xfrm>
            <a:off x="6417109" y="1742817"/>
            <a:ext cx="1178208"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584200" latinLnBrk="1" hangingPunct="0">
              <a:defRPr/>
            </a:pPr>
            <a:r>
              <a:rPr lang="en-US" sz="2000" b="1" kern="0" dirty="0">
                <a:solidFill>
                  <a:schemeClr val="tx2">
                    <a:lumMod val="20000"/>
                    <a:lumOff val="80000"/>
                  </a:schemeClr>
                </a:solidFill>
                <a:effectLst>
                  <a:outerShdw blurRad="50800" dist="25400" dir="5400000" rotWithShape="0">
                    <a:srgbClr val="000000"/>
                  </a:outerShdw>
                </a:effectLst>
                <a:latin typeface="+mj-lt"/>
                <a:ea typeface="Helvetica Neue Medium"/>
                <a:cs typeface="Helvetica Neue Medium"/>
                <a:sym typeface="Helvetica Neue Medium"/>
              </a:rPr>
              <a:t>47</a:t>
            </a:r>
            <a:r>
              <a:rPr lang="en-US" sz="2000" kern="0" dirty="0">
                <a:solidFill>
                  <a:srgbClr val="EBEBEB"/>
                </a:solidFill>
                <a:effectLst>
                  <a:outerShdw blurRad="50800" dist="25400" dir="5400000" rotWithShape="0">
                    <a:srgbClr val="000000"/>
                  </a:outerShdw>
                </a:effectLst>
                <a:latin typeface="+mj-lt"/>
                <a:ea typeface="Helvetica Neue Medium"/>
                <a:cs typeface="Helvetica Neue Medium"/>
                <a:sym typeface="Helvetica Neue Medium"/>
              </a:rPr>
              <a:t>/120</a:t>
            </a:r>
          </a:p>
          <a:p>
            <a:pPr algn="ctr" defTabSz="584200" latinLnBrk="1" hangingPunct="0">
              <a:defRPr/>
            </a:pPr>
            <a:r>
              <a:rPr lang="en-US" sz="2000" kern="0" dirty="0">
                <a:solidFill>
                  <a:srgbClr val="EBEBEB"/>
                </a:solidFill>
                <a:effectLst>
                  <a:outerShdw blurRad="50800" dist="25400" dir="5400000" rotWithShape="0">
                    <a:srgbClr val="000000"/>
                  </a:outerShdw>
                </a:effectLst>
                <a:latin typeface="+mj-lt"/>
                <a:ea typeface="Helvetica Neue Medium"/>
                <a:cs typeface="Helvetica Neue Medium"/>
                <a:sym typeface="Helvetica Neue Medium"/>
              </a:rPr>
              <a:t>Hospitals</a:t>
            </a:r>
          </a:p>
        </p:txBody>
      </p:sp>
      <p:sp>
        <p:nvSpPr>
          <p:cNvPr id="3" name="TextBox 2">
            <a:extLst>
              <a:ext uri="{FF2B5EF4-FFF2-40B4-BE49-F238E27FC236}">
                <a16:creationId xmlns:a16="http://schemas.microsoft.com/office/drawing/2014/main" id="{BE573D71-8496-6245-A8B5-559B5E2C5128}"/>
              </a:ext>
            </a:extLst>
          </p:cNvPr>
          <p:cNvSpPr txBox="1"/>
          <p:nvPr/>
        </p:nvSpPr>
        <p:spPr>
          <a:xfrm>
            <a:off x="419528" y="764457"/>
            <a:ext cx="2919389" cy="461665"/>
          </a:xfrm>
          <a:prstGeom prst="rect">
            <a:avLst/>
          </a:prstGeom>
          <a:noFill/>
        </p:spPr>
        <p:txBody>
          <a:bodyPr wrap="none" rtlCol="0">
            <a:spAutoFit/>
          </a:bodyPr>
          <a:lstStyle/>
          <a:p>
            <a:r>
              <a:rPr lang="en-US" sz="2400" dirty="0">
                <a:solidFill>
                  <a:schemeClr val="tx2">
                    <a:lumMod val="20000"/>
                    <a:lumOff val="80000"/>
                  </a:schemeClr>
                </a:solidFill>
              </a:rPr>
              <a:t>Horizontal Scale Up</a:t>
            </a:r>
          </a:p>
        </p:txBody>
      </p:sp>
    </p:spTree>
    <p:extLst>
      <p:ext uri="{BB962C8B-B14F-4D97-AF65-F5344CB8AC3E}">
        <p14:creationId xmlns:p14="http://schemas.microsoft.com/office/powerpoint/2010/main" val="109016541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386DEF-8598-574D-BD2B-AD3655368465}"/>
              </a:ext>
            </a:extLst>
          </p:cNvPr>
          <p:cNvPicPr>
            <a:picLocks noChangeAspect="1"/>
          </p:cNvPicPr>
          <p:nvPr/>
        </p:nvPicPr>
        <p:blipFill>
          <a:blip r:embed="rId3"/>
          <a:stretch>
            <a:fillRect/>
          </a:stretch>
        </p:blipFill>
        <p:spPr>
          <a:xfrm>
            <a:off x="261257" y="1696503"/>
            <a:ext cx="5372100" cy="1412862"/>
          </a:xfrm>
          <a:prstGeom prst="rect">
            <a:avLst/>
          </a:prstGeom>
        </p:spPr>
      </p:pic>
      <p:pic>
        <p:nvPicPr>
          <p:cNvPr id="13" name="Picture 12">
            <a:extLst>
              <a:ext uri="{FF2B5EF4-FFF2-40B4-BE49-F238E27FC236}">
                <a16:creationId xmlns:a16="http://schemas.microsoft.com/office/drawing/2014/main" id="{5705E78C-0CDB-0E45-9E7D-8B3E268FB446}"/>
              </a:ext>
            </a:extLst>
          </p:cNvPr>
          <p:cNvPicPr>
            <a:picLocks noChangeAspect="1"/>
          </p:cNvPicPr>
          <p:nvPr/>
        </p:nvPicPr>
        <p:blipFill>
          <a:blip r:embed="rId4"/>
          <a:stretch>
            <a:fillRect/>
          </a:stretch>
        </p:blipFill>
        <p:spPr>
          <a:xfrm>
            <a:off x="261258" y="3507366"/>
            <a:ext cx="5245364" cy="257745"/>
          </a:xfrm>
          <a:prstGeom prst="rect">
            <a:avLst/>
          </a:prstGeom>
        </p:spPr>
      </p:pic>
      <p:pic>
        <p:nvPicPr>
          <p:cNvPr id="15" name="Picture 14">
            <a:extLst>
              <a:ext uri="{FF2B5EF4-FFF2-40B4-BE49-F238E27FC236}">
                <a16:creationId xmlns:a16="http://schemas.microsoft.com/office/drawing/2014/main" id="{4F97ECCD-C52A-984E-B141-263955E592C7}"/>
              </a:ext>
            </a:extLst>
          </p:cNvPr>
          <p:cNvPicPr>
            <a:picLocks noChangeAspect="1"/>
          </p:cNvPicPr>
          <p:nvPr/>
        </p:nvPicPr>
        <p:blipFill>
          <a:blip r:embed="rId5"/>
          <a:stretch>
            <a:fillRect/>
          </a:stretch>
        </p:blipFill>
        <p:spPr>
          <a:xfrm>
            <a:off x="261258" y="4260632"/>
            <a:ext cx="5245364" cy="639648"/>
          </a:xfrm>
          <a:prstGeom prst="rect">
            <a:avLst/>
          </a:prstGeom>
        </p:spPr>
      </p:pic>
      <p:sp>
        <p:nvSpPr>
          <p:cNvPr id="5" name="TextBox 4">
            <a:extLst>
              <a:ext uri="{FF2B5EF4-FFF2-40B4-BE49-F238E27FC236}">
                <a16:creationId xmlns:a16="http://schemas.microsoft.com/office/drawing/2014/main" id="{DFE6BBB2-35A2-5C49-97A5-7EF088AFD0ED}"/>
              </a:ext>
            </a:extLst>
          </p:cNvPr>
          <p:cNvSpPr txBox="1"/>
          <p:nvPr/>
        </p:nvSpPr>
        <p:spPr>
          <a:xfrm>
            <a:off x="261257" y="545236"/>
            <a:ext cx="8402557" cy="461665"/>
          </a:xfrm>
          <a:prstGeom prst="rect">
            <a:avLst/>
          </a:prstGeom>
          <a:noFill/>
        </p:spPr>
        <p:txBody>
          <a:bodyPr wrap="none" rtlCol="0">
            <a:spAutoFit/>
          </a:bodyPr>
          <a:lstStyle/>
          <a:p>
            <a:r>
              <a:rPr lang="en-US" sz="2400" dirty="0">
                <a:solidFill>
                  <a:schemeClr val="tx2">
                    <a:lumMod val="20000"/>
                    <a:lumOff val="80000"/>
                  </a:schemeClr>
                </a:solidFill>
              </a:rPr>
              <a:t>Independent Uptake of Hip Hop Stroke (Horizontal Scale up)</a:t>
            </a:r>
          </a:p>
        </p:txBody>
      </p:sp>
      <p:pic>
        <p:nvPicPr>
          <p:cNvPr id="8" name="Picture 7">
            <a:extLst>
              <a:ext uri="{FF2B5EF4-FFF2-40B4-BE49-F238E27FC236}">
                <a16:creationId xmlns:a16="http://schemas.microsoft.com/office/drawing/2014/main" id="{9C6C9997-B29D-9E4D-84CD-86C56FEE1BD3}"/>
              </a:ext>
            </a:extLst>
          </p:cNvPr>
          <p:cNvPicPr>
            <a:picLocks noChangeAspect="1"/>
          </p:cNvPicPr>
          <p:nvPr/>
        </p:nvPicPr>
        <p:blipFill>
          <a:blip r:embed="rId6"/>
          <a:stretch>
            <a:fillRect/>
          </a:stretch>
        </p:blipFill>
        <p:spPr>
          <a:xfrm>
            <a:off x="5817167" y="3937484"/>
            <a:ext cx="3171801" cy="1767951"/>
          </a:xfrm>
          <a:prstGeom prst="rect">
            <a:avLst/>
          </a:prstGeom>
          <a:ln w="31750">
            <a:solidFill>
              <a:schemeClr val="tx1"/>
            </a:solidFill>
          </a:ln>
        </p:spPr>
      </p:pic>
      <p:pic>
        <p:nvPicPr>
          <p:cNvPr id="7" name="Picture 6">
            <a:extLst>
              <a:ext uri="{FF2B5EF4-FFF2-40B4-BE49-F238E27FC236}">
                <a16:creationId xmlns:a16="http://schemas.microsoft.com/office/drawing/2014/main" id="{E466EC96-C352-2B4B-9021-E90E58817733}"/>
              </a:ext>
            </a:extLst>
          </p:cNvPr>
          <p:cNvPicPr>
            <a:picLocks noChangeAspect="1"/>
          </p:cNvPicPr>
          <p:nvPr/>
        </p:nvPicPr>
        <p:blipFill>
          <a:blip r:embed="rId7"/>
          <a:stretch>
            <a:fillRect/>
          </a:stretch>
        </p:blipFill>
        <p:spPr>
          <a:xfrm>
            <a:off x="5823300" y="1466765"/>
            <a:ext cx="3059443" cy="2207611"/>
          </a:xfrm>
          <a:prstGeom prst="rect">
            <a:avLst/>
          </a:prstGeom>
          <a:ln w="31750">
            <a:solidFill>
              <a:schemeClr val="tx1"/>
            </a:solidFill>
          </a:ln>
        </p:spPr>
      </p:pic>
    </p:spTree>
    <p:extLst>
      <p:ext uri="{BB962C8B-B14F-4D97-AF65-F5344CB8AC3E}">
        <p14:creationId xmlns:p14="http://schemas.microsoft.com/office/powerpoint/2010/main" val="1567442157"/>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E87C37-DBDC-B14B-A762-BC2EA6AC070A}"/>
              </a:ext>
            </a:extLst>
          </p:cNvPr>
          <p:cNvPicPr>
            <a:picLocks noChangeAspect="1"/>
          </p:cNvPicPr>
          <p:nvPr/>
        </p:nvPicPr>
        <p:blipFill>
          <a:blip r:embed="rId3"/>
          <a:stretch>
            <a:fillRect/>
          </a:stretch>
        </p:blipFill>
        <p:spPr>
          <a:xfrm>
            <a:off x="427381" y="2149424"/>
            <a:ext cx="3406445" cy="1005840"/>
          </a:xfrm>
          <a:prstGeom prst="rect">
            <a:avLst/>
          </a:prstGeom>
        </p:spPr>
      </p:pic>
      <p:pic>
        <p:nvPicPr>
          <p:cNvPr id="8" name="Picture 7">
            <a:extLst>
              <a:ext uri="{FF2B5EF4-FFF2-40B4-BE49-F238E27FC236}">
                <a16:creationId xmlns:a16="http://schemas.microsoft.com/office/drawing/2014/main" id="{C5A160E4-BFF6-F745-9472-11A048EB7161}"/>
              </a:ext>
            </a:extLst>
          </p:cNvPr>
          <p:cNvPicPr>
            <a:picLocks noChangeAspect="1"/>
          </p:cNvPicPr>
          <p:nvPr/>
        </p:nvPicPr>
        <p:blipFill>
          <a:blip r:embed="rId4"/>
          <a:stretch>
            <a:fillRect/>
          </a:stretch>
        </p:blipFill>
        <p:spPr>
          <a:xfrm>
            <a:off x="3833826" y="2149424"/>
            <a:ext cx="4950823" cy="1005840"/>
          </a:xfrm>
          <a:prstGeom prst="rect">
            <a:avLst/>
          </a:prstGeom>
        </p:spPr>
      </p:pic>
      <p:pic>
        <p:nvPicPr>
          <p:cNvPr id="10" name="Picture 9">
            <a:extLst>
              <a:ext uri="{FF2B5EF4-FFF2-40B4-BE49-F238E27FC236}">
                <a16:creationId xmlns:a16="http://schemas.microsoft.com/office/drawing/2014/main" id="{C309DD7D-4586-6A4C-A096-84C48D0239A1}"/>
              </a:ext>
            </a:extLst>
          </p:cNvPr>
          <p:cNvPicPr>
            <a:picLocks noChangeAspect="1"/>
          </p:cNvPicPr>
          <p:nvPr/>
        </p:nvPicPr>
        <p:blipFill>
          <a:blip r:embed="rId5"/>
          <a:stretch>
            <a:fillRect/>
          </a:stretch>
        </p:blipFill>
        <p:spPr>
          <a:xfrm>
            <a:off x="387994" y="3640930"/>
            <a:ext cx="8084464" cy="1393873"/>
          </a:xfrm>
          <a:prstGeom prst="rect">
            <a:avLst/>
          </a:prstGeom>
          <a:ln w="38100">
            <a:solidFill>
              <a:schemeClr val="tx1"/>
            </a:solidFill>
          </a:ln>
        </p:spPr>
      </p:pic>
      <p:sp>
        <p:nvSpPr>
          <p:cNvPr id="11" name="TextBox 10">
            <a:extLst>
              <a:ext uri="{FF2B5EF4-FFF2-40B4-BE49-F238E27FC236}">
                <a16:creationId xmlns:a16="http://schemas.microsoft.com/office/drawing/2014/main" id="{32B00426-57FD-1046-B3FA-C5A3D52F8FC6}"/>
              </a:ext>
            </a:extLst>
          </p:cNvPr>
          <p:cNvSpPr txBox="1"/>
          <p:nvPr/>
        </p:nvSpPr>
        <p:spPr>
          <a:xfrm>
            <a:off x="427381" y="957291"/>
            <a:ext cx="2525756" cy="461665"/>
          </a:xfrm>
          <a:prstGeom prst="rect">
            <a:avLst/>
          </a:prstGeom>
          <a:noFill/>
        </p:spPr>
        <p:txBody>
          <a:bodyPr wrap="none" rtlCol="0">
            <a:spAutoFit/>
          </a:bodyPr>
          <a:lstStyle/>
          <a:p>
            <a:r>
              <a:rPr lang="en-US" sz="2400" dirty="0">
                <a:solidFill>
                  <a:schemeClr val="tx2">
                    <a:lumMod val="20000"/>
                    <a:lumOff val="80000"/>
                  </a:schemeClr>
                </a:solidFill>
              </a:rPr>
              <a:t>Vertical Scale Up</a:t>
            </a:r>
          </a:p>
        </p:txBody>
      </p:sp>
    </p:spTree>
    <p:extLst>
      <p:ext uri="{BB962C8B-B14F-4D97-AF65-F5344CB8AC3E}">
        <p14:creationId xmlns:p14="http://schemas.microsoft.com/office/powerpoint/2010/main" val="39767393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49811A-B93F-F24E-8A38-021201EA53FC}"/>
              </a:ext>
            </a:extLst>
          </p:cNvPr>
          <p:cNvSpPr txBox="1"/>
          <p:nvPr/>
        </p:nvSpPr>
        <p:spPr>
          <a:xfrm>
            <a:off x="3104290" y="330292"/>
            <a:ext cx="2935419" cy="646331"/>
          </a:xfrm>
          <a:prstGeom prst="rect">
            <a:avLst/>
          </a:prstGeom>
          <a:solidFill>
            <a:schemeClr val="tx1"/>
          </a:solidFill>
          <a:ln w="34925">
            <a:solidFill>
              <a:schemeClr val="tx1"/>
            </a:solidFill>
          </a:ln>
        </p:spPr>
        <p:txBody>
          <a:bodyPr wrap="none" rtlCol="0">
            <a:spAutoFit/>
          </a:bodyPr>
          <a:lstStyle/>
          <a:p>
            <a:pPr algn="ctr"/>
            <a:r>
              <a:rPr lang="en-US" sz="3600" b="1" dirty="0">
                <a:solidFill>
                  <a:schemeClr val="bg2"/>
                </a:solidFill>
              </a:rPr>
              <a:t>THANK YOU</a:t>
            </a:r>
          </a:p>
        </p:txBody>
      </p:sp>
      <p:pic>
        <p:nvPicPr>
          <p:cNvPr id="3" name="Picture 2">
            <a:extLst>
              <a:ext uri="{FF2B5EF4-FFF2-40B4-BE49-F238E27FC236}">
                <a16:creationId xmlns:a16="http://schemas.microsoft.com/office/drawing/2014/main" id="{F58D5162-69A0-BD41-8D7E-EB35B2EC6372}"/>
              </a:ext>
            </a:extLst>
          </p:cNvPr>
          <p:cNvPicPr>
            <a:picLocks noChangeAspect="1"/>
          </p:cNvPicPr>
          <p:nvPr/>
        </p:nvPicPr>
        <p:blipFill>
          <a:blip r:embed="rId2"/>
          <a:stretch>
            <a:fillRect/>
          </a:stretch>
        </p:blipFill>
        <p:spPr>
          <a:xfrm>
            <a:off x="6479820" y="1622181"/>
            <a:ext cx="2363019" cy="809706"/>
          </a:xfrm>
          <a:prstGeom prst="rect">
            <a:avLst/>
          </a:prstGeom>
          <a:ln w="31750">
            <a:solidFill>
              <a:schemeClr val="tx1"/>
            </a:solidFill>
          </a:ln>
        </p:spPr>
      </p:pic>
      <p:pic>
        <p:nvPicPr>
          <p:cNvPr id="4" name="Picture 3">
            <a:extLst>
              <a:ext uri="{FF2B5EF4-FFF2-40B4-BE49-F238E27FC236}">
                <a16:creationId xmlns:a16="http://schemas.microsoft.com/office/drawing/2014/main" id="{DF23A391-04A0-C64D-AA2E-ECCB5AEE63BA}"/>
              </a:ext>
            </a:extLst>
          </p:cNvPr>
          <p:cNvPicPr>
            <a:picLocks noChangeAspect="1"/>
          </p:cNvPicPr>
          <p:nvPr/>
        </p:nvPicPr>
        <p:blipFill>
          <a:blip r:embed="rId3"/>
          <a:stretch>
            <a:fillRect/>
          </a:stretch>
        </p:blipFill>
        <p:spPr>
          <a:xfrm>
            <a:off x="7125442" y="2649222"/>
            <a:ext cx="1071773" cy="1137526"/>
          </a:xfrm>
          <a:prstGeom prst="rect">
            <a:avLst/>
          </a:prstGeom>
          <a:ln w="31750">
            <a:solidFill>
              <a:schemeClr val="tx1"/>
            </a:solidFill>
          </a:ln>
        </p:spPr>
      </p:pic>
      <p:pic>
        <p:nvPicPr>
          <p:cNvPr id="5" name="Picture 4">
            <a:extLst>
              <a:ext uri="{FF2B5EF4-FFF2-40B4-BE49-F238E27FC236}">
                <a16:creationId xmlns:a16="http://schemas.microsoft.com/office/drawing/2014/main" id="{CDB66EC9-269D-2748-9143-BEFCCEE77C67}"/>
              </a:ext>
            </a:extLst>
          </p:cNvPr>
          <p:cNvPicPr>
            <a:picLocks noChangeAspect="1"/>
          </p:cNvPicPr>
          <p:nvPr/>
        </p:nvPicPr>
        <p:blipFill>
          <a:blip r:embed="rId4"/>
          <a:stretch>
            <a:fillRect/>
          </a:stretch>
        </p:blipFill>
        <p:spPr>
          <a:xfrm>
            <a:off x="6932427" y="4127050"/>
            <a:ext cx="1457802" cy="862361"/>
          </a:xfrm>
          <a:prstGeom prst="rect">
            <a:avLst/>
          </a:prstGeom>
          <a:noFill/>
          <a:ln w="31750">
            <a:solidFill>
              <a:schemeClr val="tx1"/>
            </a:solidFill>
          </a:ln>
        </p:spPr>
      </p:pic>
      <p:sp>
        <p:nvSpPr>
          <p:cNvPr id="7" name="TextBox 6">
            <a:extLst>
              <a:ext uri="{FF2B5EF4-FFF2-40B4-BE49-F238E27FC236}">
                <a16:creationId xmlns:a16="http://schemas.microsoft.com/office/drawing/2014/main" id="{856FDBDA-5288-7D49-AA08-10926BD40D97}"/>
              </a:ext>
            </a:extLst>
          </p:cNvPr>
          <p:cNvSpPr txBox="1"/>
          <p:nvPr/>
        </p:nvSpPr>
        <p:spPr>
          <a:xfrm>
            <a:off x="301161" y="1481982"/>
            <a:ext cx="2638864" cy="4609532"/>
          </a:xfrm>
          <a:prstGeom prst="rect">
            <a:avLst/>
          </a:prstGeom>
          <a:noFill/>
        </p:spPr>
        <p:txBody>
          <a:bodyPr wrap="none" rtlCol="0">
            <a:spAutoFit/>
          </a:bodyPr>
          <a:lstStyle/>
          <a:p>
            <a:pPr marL="0" indent="0">
              <a:lnSpc>
                <a:spcPct val="150000"/>
              </a:lnSpc>
              <a:buNone/>
            </a:pPr>
            <a:r>
              <a:rPr lang="en-US" b="1" dirty="0">
                <a:latin typeface="+mj-lt"/>
                <a:ea typeface="Helvetica Neue" panose="02000503000000020004" pitchFamily="2" charset="0"/>
                <a:cs typeface="Helvetica Neue" panose="02000503000000020004" pitchFamily="2" charset="0"/>
              </a:rPr>
              <a:t>Columbia University</a:t>
            </a:r>
          </a:p>
          <a:p>
            <a:pPr marL="0" indent="0">
              <a:lnSpc>
                <a:spcPct val="150000"/>
              </a:lnSpc>
              <a:buNone/>
            </a:pPr>
            <a:r>
              <a:rPr lang="en-US" dirty="0">
                <a:latin typeface="+mj-lt"/>
                <a:ea typeface="Helvetica Neue" panose="02000503000000020004" pitchFamily="2" charset="0"/>
                <a:cs typeface="Helvetica Neue" panose="02000503000000020004" pitchFamily="2" charset="0"/>
              </a:rPr>
              <a:t>James Noble </a:t>
            </a:r>
          </a:p>
          <a:p>
            <a:pPr marL="0" indent="0">
              <a:lnSpc>
                <a:spcPct val="150000"/>
              </a:lnSpc>
              <a:buNone/>
            </a:pPr>
            <a:r>
              <a:rPr lang="en-US" dirty="0">
                <a:latin typeface="+mj-lt"/>
                <a:ea typeface="Helvetica Neue" panose="02000503000000020004" pitchFamily="2" charset="0"/>
                <a:cs typeface="Helvetica Neue" panose="02000503000000020004" pitchFamily="2" charset="0"/>
              </a:rPr>
              <a:t>Luisa Gomez Chan </a:t>
            </a:r>
          </a:p>
          <a:p>
            <a:pPr>
              <a:lnSpc>
                <a:spcPct val="150000"/>
              </a:lnSpc>
            </a:pPr>
            <a:r>
              <a:rPr lang="en-US" dirty="0">
                <a:latin typeface="+mj-lt"/>
                <a:ea typeface="Helvetica Neue" panose="02000503000000020004" pitchFamily="2" charset="0"/>
                <a:cs typeface="Helvetica Neue" panose="02000503000000020004" pitchFamily="2" charset="0"/>
              </a:rPr>
              <a:t>Madeline  </a:t>
            </a:r>
            <a:r>
              <a:rPr lang="en-US" dirty="0" err="1">
                <a:latin typeface="+mj-lt"/>
                <a:ea typeface="Helvetica Neue" panose="02000503000000020004" pitchFamily="2" charset="0"/>
                <a:cs typeface="Helvetica Neue" panose="02000503000000020004" pitchFamily="2" charset="0"/>
              </a:rPr>
              <a:t>Hassankhani</a:t>
            </a:r>
            <a:r>
              <a:rPr lang="en-US" dirty="0">
                <a:latin typeface="+mj-lt"/>
                <a:ea typeface="Helvetica Neue" panose="02000503000000020004" pitchFamily="2" charset="0"/>
                <a:cs typeface="Helvetica Neue" panose="02000503000000020004" pitchFamily="2" charset="0"/>
              </a:rPr>
              <a:t> </a:t>
            </a:r>
          </a:p>
          <a:p>
            <a:pPr marL="0" indent="0">
              <a:lnSpc>
                <a:spcPct val="150000"/>
              </a:lnSpc>
              <a:buNone/>
            </a:pPr>
            <a:r>
              <a:rPr lang="en-US" dirty="0">
                <a:latin typeface="+mj-lt"/>
                <a:ea typeface="Helvetica Neue" panose="02000503000000020004" pitchFamily="2" charset="0"/>
                <a:cs typeface="Helvetica Neue" panose="02000503000000020004" pitchFamily="2" charset="0"/>
              </a:rPr>
              <a:t>Harmon Moats </a:t>
            </a:r>
          </a:p>
          <a:p>
            <a:pPr marL="0" indent="0">
              <a:lnSpc>
                <a:spcPct val="150000"/>
              </a:lnSpc>
              <a:buNone/>
            </a:pPr>
            <a:r>
              <a:rPr lang="en-US" dirty="0">
                <a:latin typeface="+mj-lt"/>
                <a:ea typeface="Helvetica Neue" panose="02000503000000020004" pitchFamily="2" charset="0"/>
                <a:cs typeface="Helvetica Neue" panose="02000503000000020004" pitchFamily="2" charset="0"/>
              </a:rPr>
              <a:t>Janhavi Mallaiah </a:t>
            </a:r>
          </a:p>
          <a:p>
            <a:pPr marL="0" indent="0">
              <a:lnSpc>
                <a:spcPct val="150000"/>
              </a:lnSpc>
              <a:buNone/>
            </a:pPr>
            <a:r>
              <a:rPr lang="en-US" dirty="0">
                <a:latin typeface="+mj-lt"/>
                <a:ea typeface="Helvetica Neue" panose="02000503000000020004" pitchFamily="2" charset="0"/>
                <a:cs typeface="Helvetica Neue" panose="02000503000000020004" pitchFamily="2" charset="0"/>
              </a:rPr>
              <a:t>Sandra Minchala</a:t>
            </a:r>
          </a:p>
          <a:p>
            <a:pPr marL="0" indent="0">
              <a:lnSpc>
                <a:spcPct val="150000"/>
              </a:lnSpc>
              <a:buNone/>
            </a:pPr>
            <a:r>
              <a:rPr lang="en-US" dirty="0">
                <a:latin typeface="+mj-lt"/>
                <a:ea typeface="Helvetica Neue" panose="02000503000000020004" pitchFamily="2" charset="0"/>
                <a:cs typeface="Helvetica Neue" panose="02000503000000020004" pitchFamily="2" charset="0"/>
              </a:rPr>
              <a:t>Lori Rose Benson </a:t>
            </a:r>
          </a:p>
          <a:p>
            <a:pPr marL="0" indent="0">
              <a:lnSpc>
                <a:spcPct val="150000"/>
              </a:lnSpc>
              <a:buNone/>
            </a:pPr>
            <a:r>
              <a:rPr lang="en-US" dirty="0">
                <a:latin typeface="+mj-lt"/>
                <a:ea typeface="Helvetica Neue" panose="02000503000000020004" pitchFamily="2" charset="0"/>
                <a:cs typeface="Helvetica Neue" panose="02000503000000020004" pitchFamily="2" charset="0"/>
              </a:rPr>
              <a:t>Ewelina Swierad  </a:t>
            </a:r>
          </a:p>
          <a:p>
            <a:pPr marL="0" indent="0">
              <a:lnSpc>
                <a:spcPct val="150000"/>
              </a:lnSpc>
              <a:buNone/>
            </a:pPr>
            <a:r>
              <a:rPr lang="en-US" dirty="0">
                <a:latin typeface="+mj-lt"/>
                <a:ea typeface="Helvetica Neue" panose="02000503000000020004" pitchFamily="2" charset="0"/>
                <a:cs typeface="Helvetica Neue" panose="02000503000000020004" pitchFamily="2" charset="0"/>
              </a:rPr>
              <a:t>Vanessa Sawyer</a:t>
            </a:r>
          </a:p>
          <a:p>
            <a:pPr marL="0" indent="0">
              <a:lnSpc>
                <a:spcPct val="150000"/>
              </a:lnSpc>
              <a:buNone/>
            </a:pPr>
            <a:r>
              <a:rPr lang="en-US" dirty="0">
                <a:latin typeface="+mj-lt"/>
                <a:ea typeface="Helvetica Neue" panose="02000503000000020004" pitchFamily="2" charset="0"/>
                <a:cs typeface="Helvetica Neue" panose="02000503000000020004" pitchFamily="2" charset="0"/>
              </a:rPr>
              <a:t>Rachel Shelton </a:t>
            </a:r>
          </a:p>
        </p:txBody>
      </p:sp>
      <p:sp>
        <p:nvSpPr>
          <p:cNvPr id="8" name="TextBox 7">
            <a:extLst>
              <a:ext uri="{FF2B5EF4-FFF2-40B4-BE49-F238E27FC236}">
                <a16:creationId xmlns:a16="http://schemas.microsoft.com/office/drawing/2014/main" id="{9F55359E-DB3E-C047-97EB-D33DAEA4E6CD}"/>
              </a:ext>
            </a:extLst>
          </p:cNvPr>
          <p:cNvSpPr txBox="1"/>
          <p:nvPr/>
        </p:nvSpPr>
        <p:spPr>
          <a:xfrm>
            <a:off x="3244552" y="1481982"/>
            <a:ext cx="2903359" cy="5025030"/>
          </a:xfrm>
          <a:prstGeom prst="rect">
            <a:avLst/>
          </a:prstGeom>
          <a:noFill/>
        </p:spPr>
        <p:txBody>
          <a:bodyPr wrap="none" rtlCol="0">
            <a:spAutoFit/>
          </a:bodyPr>
          <a:lstStyle/>
          <a:p>
            <a:pPr>
              <a:lnSpc>
                <a:spcPct val="150000"/>
              </a:lnSpc>
            </a:pPr>
            <a:r>
              <a:rPr lang="en-US" b="1" dirty="0"/>
              <a:t>Hip Hop Artists</a:t>
            </a:r>
          </a:p>
          <a:p>
            <a:pPr>
              <a:lnSpc>
                <a:spcPct val="150000"/>
              </a:lnSpc>
            </a:pPr>
            <a:r>
              <a:rPr lang="en-US" dirty="0"/>
              <a:t>Adrian “Easy AD” Harris</a:t>
            </a:r>
          </a:p>
          <a:p>
            <a:pPr>
              <a:lnSpc>
                <a:spcPct val="150000"/>
              </a:lnSpc>
            </a:pPr>
            <a:r>
              <a:rPr lang="en-US" dirty="0"/>
              <a:t>Artie Green</a:t>
            </a:r>
          </a:p>
          <a:p>
            <a:pPr>
              <a:lnSpc>
                <a:spcPct val="150000"/>
              </a:lnSpc>
            </a:pPr>
            <a:r>
              <a:rPr lang="en-US" dirty="0"/>
              <a:t>Doug E Fresh</a:t>
            </a:r>
          </a:p>
          <a:p>
            <a:pPr>
              <a:lnSpc>
                <a:spcPct val="150000"/>
              </a:lnSpc>
            </a:pPr>
            <a:r>
              <a:rPr lang="en-US" dirty="0"/>
              <a:t>Darryl  DMC McDaniels</a:t>
            </a:r>
          </a:p>
          <a:p>
            <a:pPr>
              <a:lnSpc>
                <a:spcPct val="150000"/>
              </a:lnSpc>
            </a:pPr>
            <a:r>
              <a:rPr lang="en-US" dirty="0"/>
              <a:t>Chuck D</a:t>
            </a:r>
          </a:p>
          <a:p>
            <a:pPr>
              <a:lnSpc>
                <a:spcPct val="150000"/>
              </a:lnSpc>
            </a:pPr>
            <a:endParaRPr lang="en-US" dirty="0"/>
          </a:p>
          <a:p>
            <a:pPr>
              <a:lnSpc>
                <a:spcPct val="150000"/>
              </a:lnSpc>
            </a:pPr>
            <a:r>
              <a:rPr lang="en-US" b="1" dirty="0"/>
              <a:t>Animation Story Board</a:t>
            </a:r>
          </a:p>
          <a:p>
            <a:pPr>
              <a:lnSpc>
                <a:spcPct val="150000"/>
              </a:lnSpc>
            </a:pPr>
            <a:r>
              <a:rPr lang="en-US" dirty="0"/>
              <a:t>Ian “Electric Black” James</a:t>
            </a:r>
          </a:p>
          <a:p>
            <a:pPr>
              <a:lnSpc>
                <a:spcPct val="150000"/>
              </a:lnSpc>
            </a:pPr>
            <a:r>
              <a:rPr lang="en-US" dirty="0"/>
              <a:t>Bill Davis ….RIP</a:t>
            </a:r>
          </a:p>
          <a:p>
            <a:pPr>
              <a:lnSpc>
                <a:spcPct val="150000"/>
              </a:lnSpc>
            </a:pPr>
            <a:endParaRPr lang="en-US" dirty="0"/>
          </a:p>
          <a:p>
            <a:pPr>
              <a:lnSpc>
                <a:spcPct val="150000"/>
              </a:lnSpc>
            </a:pPr>
            <a:r>
              <a:rPr lang="en-US" b="1" dirty="0"/>
              <a:t>Student Advisory Board</a:t>
            </a:r>
          </a:p>
        </p:txBody>
      </p:sp>
    </p:spTree>
    <p:extLst>
      <p:ext uri="{BB962C8B-B14F-4D97-AF65-F5344CB8AC3E}">
        <p14:creationId xmlns:p14="http://schemas.microsoft.com/office/powerpoint/2010/main" val="3376453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D2322-5510-594D-AA2E-E8B1275253C2}"/>
              </a:ext>
            </a:extLst>
          </p:cNvPr>
          <p:cNvSpPr>
            <a:spLocks noGrp="1"/>
          </p:cNvSpPr>
          <p:nvPr>
            <p:ph type="title"/>
          </p:nvPr>
        </p:nvSpPr>
        <p:spPr/>
        <p:txBody>
          <a:bodyPr/>
          <a:lstStyle/>
          <a:p>
            <a:r>
              <a:rPr lang="en-US" dirty="0"/>
              <a:t>Community-level barriers to Stroke Outreach</a:t>
            </a:r>
          </a:p>
        </p:txBody>
      </p:sp>
      <p:sp>
        <p:nvSpPr>
          <p:cNvPr id="3" name="TextBox 2">
            <a:extLst>
              <a:ext uri="{FF2B5EF4-FFF2-40B4-BE49-F238E27FC236}">
                <a16:creationId xmlns:a16="http://schemas.microsoft.com/office/drawing/2014/main" id="{C16A630A-F19E-CB43-82B2-3E3D409DB21A}"/>
              </a:ext>
            </a:extLst>
          </p:cNvPr>
          <p:cNvSpPr txBox="1"/>
          <p:nvPr/>
        </p:nvSpPr>
        <p:spPr>
          <a:xfrm>
            <a:off x="374114" y="1742472"/>
            <a:ext cx="8769886" cy="37343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defTabSz="584200" latinLnBrk="1" hangingPunct="0">
              <a:lnSpc>
                <a:spcPct val="200000"/>
              </a:lnSpc>
              <a:buFont typeface="Arial" panose="020B0604020202020204" pitchFamily="34" charset="0"/>
              <a:buChar char="•"/>
            </a:pPr>
            <a:r>
              <a:rPr lang="en-US" sz="2400" dirty="0">
                <a:solidFill>
                  <a:schemeClr val="tx2">
                    <a:lumMod val="20000"/>
                    <a:lumOff val="80000"/>
                  </a:schemeClr>
                </a:solidFill>
              </a:rPr>
              <a:t>Lack of trust in healthcare system and providers</a:t>
            </a:r>
          </a:p>
          <a:p>
            <a:pPr marL="342900" indent="-342900" defTabSz="584200" latinLnBrk="1" hangingPunct="0">
              <a:lnSpc>
                <a:spcPct val="200000"/>
              </a:lnSpc>
              <a:buFont typeface="Arial" panose="020B0604020202020204" pitchFamily="34" charset="0"/>
              <a:buChar char="•"/>
            </a:pPr>
            <a:r>
              <a:rPr lang="en-US" sz="2400" dirty="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rPr>
              <a:t>Low prioritization of health (Poverty, Social Determinants)</a:t>
            </a:r>
          </a:p>
          <a:p>
            <a:pPr marL="342900" indent="-342900" defTabSz="584200" latinLnBrk="1" hangingPunct="0">
              <a:lnSpc>
                <a:spcPct val="200000"/>
              </a:lnSpc>
              <a:buFont typeface="Arial" panose="020B0604020202020204" pitchFamily="34" charset="0"/>
              <a:buChar char="•"/>
            </a:pPr>
            <a:r>
              <a:rPr lang="en-US" sz="2400" dirty="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rPr>
              <a:t>Low health literacy</a:t>
            </a:r>
          </a:p>
          <a:p>
            <a:pPr marL="342900" indent="-342900" defTabSz="584200" latinLnBrk="1" hangingPunct="0">
              <a:lnSpc>
                <a:spcPct val="200000"/>
              </a:lnSpc>
              <a:buFont typeface="Arial" panose="020B0604020202020204" pitchFamily="34" charset="0"/>
              <a:buChar char="•"/>
            </a:pPr>
            <a:r>
              <a:rPr lang="en-US" sz="2400" dirty="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rPr>
              <a:t>Lack of capacity (resources e.g. human, financial, space)</a:t>
            </a:r>
          </a:p>
          <a:p>
            <a:pPr algn="ctr" defTabSz="584200" latinLnBrk="1" hangingPunct="0"/>
            <a:endParaRPr kumimoji="0" lang="en-US" sz="4400" b="0"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21078349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D2322-5510-594D-AA2E-E8B1275253C2}"/>
              </a:ext>
            </a:extLst>
          </p:cNvPr>
          <p:cNvSpPr>
            <a:spLocks noGrp="1"/>
          </p:cNvSpPr>
          <p:nvPr>
            <p:ph type="title"/>
          </p:nvPr>
        </p:nvSpPr>
        <p:spPr/>
        <p:txBody>
          <a:bodyPr/>
          <a:lstStyle/>
          <a:p>
            <a:r>
              <a:rPr lang="en-US" dirty="0"/>
              <a:t>Healthcare system-level barriers to Stroke Outreach</a:t>
            </a:r>
          </a:p>
        </p:txBody>
      </p:sp>
      <p:sp>
        <p:nvSpPr>
          <p:cNvPr id="3" name="TextBox 2">
            <a:extLst>
              <a:ext uri="{FF2B5EF4-FFF2-40B4-BE49-F238E27FC236}">
                <a16:creationId xmlns:a16="http://schemas.microsoft.com/office/drawing/2014/main" id="{C16A630A-F19E-CB43-82B2-3E3D409DB21A}"/>
              </a:ext>
            </a:extLst>
          </p:cNvPr>
          <p:cNvSpPr txBox="1"/>
          <p:nvPr/>
        </p:nvSpPr>
        <p:spPr>
          <a:xfrm>
            <a:off x="374114" y="2084519"/>
            <a:ext cx="8769886" cy="521168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indent="-342900" defTabSz="584200" latinLnBrk="1" hangingPunct="0">
              <a:lnSpc>
                <a:spcPct val="200000"/>
              </a:lnSpc>
              <a:buFont typeface="Arial" panose="020B0604020202020204" pitchFamily="34" charset="0"/>
              <a:buChar char="•"/>
            </a:pPr>
            <a:r>
              <a:rPr lang="en-US" sz="2400" dirty="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rPr>
              <a:t>Lack of capacity (human, financial, time)</a:t>
            </a:r>
          </a:p>
          <a:p>
            <a:pPr marL="342900" indent="-342900" defTabSz="584200" latinLnBrk="1" hangingPunct="0">
              <a:lnSpc>
                <a:spcPct val="200000"/>
              </a:lnSpc>
              <a:buFont typeface="Arial" panose="020B0604020202020204" pitchFamily="34" charset="0"/>
              <a:buChar char="•"/>
            </a:pPr>
            <a:r>
              <a:rPr lang="en-US" sz="2400" dirty="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rPr>
              <a:t>Low prioritization at leadership levels</a:t>
            </a:r>
          </a:p>
          <a:p>
            <a:pPr marL="342900" indent="-342900" defTabSz="584200" latinLnBrk="1" hangingPunct="0">
              <a:lnSpc>
                <a:spcPct val="200000"/>
              </a:lnSpc>
              <a:buFont typeface="Arial" panose="020B0604020202020204" pitchFamily="34" charset="0"/>
              <a:buChar char="•"/>
            </a:pPr>
            <a:r>
              <a:rPr lang="en-US" sz="2400" dirty="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rPr>
              <a:t>Inadequate Cultural Competency, Implicit Bias</a:t>
            </a:r>
          </a:p>
          <a:p>
            <a:pPr marL="342900" indent="-342900" defTabSz="584200" latinLnBrk="1" hangingPunct="0">
              <a:lnSpc>
                <a:spcPct val="200000"/>
              </a:lnSpc>
              <a:buFont typeface="Arial" panose="020B0604020202020204" pitchFamily="34" charset="0"/>
              <a:buChar char="•"/>
            </a:pPr>
            <a:r>
              <a:rPr lang="en-US" sz="2400" dirty="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rPr>
              <a:t>Low investment in Community Engaged Research</a:t>
            </a:r>
          </a:p>
          <a:p>
            <a:pPr marL="342900" indent="-342900" defTabSz="584200" latinLnBrk="1" hangingPunct="0">
              <a:lnSpc>
                <a:spcPct val="200000"/>
              </a:lnSpc>
              <a:buFont typeface="Arial" panose="020B0604020202020204" pitchFamily="34" charset="0"/>
              <a:buChar char="•"/>
            </a:pPr>
            <a:endParaRPr lang="en-US" sz="2400" dirty="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endParaRPr>
          </a:p>
          <a:p>
            <a:pPr marL="342900" indent="-342900" defTabSz="584200" latinLnBrk="1" hangingPunct="0">
              <a:lnSpc>
                <a:spcPct val="200000"/>
              </a:lnSpc>
              <a:buFont typeface="Arial" panose="020B0604020202020204" pitchFamily="34" charset="0"/>
              <a:buChar char="•"/>
            </a:pPr>
            <a:endParaRPr lang="en-US" sz="2400" dirty="0">
              <a:solidFill>
                <a:srgbClr val="EBEBEB"/>
              </a:solidFill>
              <a:effectLst>
                <a:outerShdw blurRad="50800" dist="25400" dir="5400000" rotWithShape="0">
                  <a:srgbClr val="000000"/>
                </a:outerShdw>
              </a:effectLst>
              <a:latin typeface="Helvetica Neue Medium"/>
              <a:ea typeface="Helvetica Neue Medium"/>
              <a:cs typeface="Helvetica Neue Medium"/>
              <a:sym typeface="Helvetica Neue Medium"/>
            </a:endParaRPr>
          </a:p>
          <a:p>
            <a:pPr algn="ctr" defTabSz="584200" latinLnBrk="1" hangingPunct="0"/>
            <a:endParaRPr kumimoji="0" lang="en-US" sz="4400" b="0"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64868504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AE0B76-758B-F74B-835C-8320A8104D26}"/>
              </a:ext>
            </a:extLst>
          </p:cNvPr>
          <p:cNvSpPr txBox="1"/>
          <p:nvPr/>
        </p:nvSpPr>
        <p:spPr>
          <a:xfrm>
            <a:off x="-185980" y="490669"/>
            <a:ext cx="9515959" cy="646331"/>
          </a:xfrm>
          <a:prstGeom prst="rect">
            <a:avLst/>
          </a:prstGeom>
          <a:noFill/>
        </p:spPr>
        <p:txBody>
          <a:bodyPr wrap="square" rtlCol="0">
            <a:spAutoFit/>
          </a:bodyPr>
          <a:lstStyle/>
          <a:p>
            <a:pPr algn="ctr"/>
            <a:r>
              <a:rPr lang="en-US" sz="3600" b="1" dirty="0">
                <a:solidFill>
                  <a:schemeClr val="tx2">
                    <a:lumMod val="20000"/>
                    <a:lumOff val="80000"/>
                  </a:schemeClr>
                </a:solidFill>
                <a:latin typeface="+mj-lt"/>
              </a:rPr>
              <a:t>Community Stroke Outreach</a:t>
            </a:r>
          </a:p>
        </p:txBody>
      </p:sp>
      <p:sp>
        <p:nvSpPr>
          <p:cNvPr id="6" name="TextBox 5">
            <a:extLst>
              <a:ext uri="{FF2B5EF4-FFF2-40B4-BE49-F238E27FC236}">
                <a16:creationId xmlns:a16="http://schemas.microsoft.com/office/drawing/2014/main" id="{3777C689-C871-E640-9E1C-3A703D4997AC}"/>
              </a:ext>
            </a:extLst>
          </p:cNvPr>
          <p:cNvSpPr txBox="1"/>
          <p:nvPr/>
        </p:nvSpPr>
        <p:spPr>
          <a:xfrm>
            <a:off x="-1233656" y="2221507"/>
            <a:ext cx="10563635" cy="31957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4">
              <a:lnSpc>
                <a:spcPct val="150000"/>
              </a:lnSpc>
            </a:pPr>
            <a:r>
              <a:rPr lang="en-US" sz="2400" dirty="0">
                <a:solidFill>
                  <a:schemeClr val="tx2">
                    <a:lumMod val="20000"/>
                    <a:lumOff val="80000"/>
                  </a:schemeClr>
                </a:solidFill>
              </a:rPr>
              <a:t>1. Independent of access to healthcare system (inclusive)</a:t>
            </a:r>
          </a:p>
          <a:p>
            <a:pPr lvl="4">
              <a:lnSpc>
                <a:spcPct val="150000"/>
              </a:lnSpc>
            </a:pPr>
            <a:r>
              <a:rPr lang="en-US" sz="2400" dirty="0">
                <a:solidFill>
                  <a:schemeClr val="tx2">
                    <a:lumMod val="20000"/>
                    <a:lumOff val="80000"/>
                  </a:schemeClr>
                </a:solidFill>
              </a:rPr>
              <a:t>2. Reaches individuals at all levels of risk</a:t>
            </a:r>
          </a:p>
          <a:p>
            <a:pPr lvl="4">
              <a:lnSpc>
                <a:spcPct val="150000"/>
              </a:lnSpc>
            </a:pPr>
            <a:r>
              <a:rPr lang="en-US" sz="2400" dirty="0">
                <a:solidFill>
                  <a:schemeClr val="tx2">
                    <a:lumMod val="20000"/>
                    <a:lumOff val="80000"/>
                  </a:schemeClr>
                </a:solidFill>
              </a:rPr>
              <a:t>3. Addresses socio-ecological conditions beyond clinical services</a:t>
            </a:r>
          </a:p>
          <a:p>
            <a:pPr lvl="4">
              <a:lnSpc>
                <a:spcPct val="150000"/>
              </a:lnSpc>
            </a:pPr>
            <a:endParaRPr kumimoji="0" lang="en-US" sz="3800" b="0" i="0" u="none" strike="noStrike" cap="none" spc="0" normalizeH="0" baseline="0" dirty="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61197852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28253" y="142876"/>
            <a:ext cx="4179968" cy="1509117"/>
          </a:xfrm>
        </p:spPr>
        <p:txBody>
          <a:bodyPr/>
          <a:lstStyle/>
          <a:p>
            <a:r>
              <a:rPr lang="en-US" dirty="0"/>
              <a:t>Community Advisory Boards</a:t>
            </a:r>
          </a:p>
        </p:txBody>
      </p:sp>
      <p:sp>
        <p:nvSpPr>
          <p:cNvPr id="4" name="Text Placeholder 3"/>
          <p:cNvSpPr>
            <a:spLocks noGrp="1"/>
          </p:cNvSpPr>
          <p:nvPr>
            <p:ph type="body" idx="1"/>
          </p:nvPr>
        </p:nvSpPr>
        <p:spPr>
          <a:xfrm>
            <a:off x="4703420" y="1400311"/>
            <a:ext cx="4440580" cy="4907356"/>
          </a:xfrm>
        </p:spPr>
        <p:txBody>
          <a:bodyPr>
            <a:normAutofit fontScale="62500" lnSpcReduction="20000"/>
          </a:bodyPr>
          <a:lstStyle/>
          <a:p>
            <a:endParaRPr lang="en-US" sz="3300" dirty="0">
              <a:latin typeface="Helvetica Neue Light"/>
              <a:cs typeface="Helvetica Neue Light"/>
            </a:endParaRPr>
          </a:p>
          <a:p>
            <a:r>
              <a:rPr lang="en-US" sz="3300" dirty="0">
                <a:latin typeface="Helvetica Neue Light"/>
                <a:cs typeface="Helvetica Neue Light"/>
              </a:rPr>
              <a:t>Facilitates CBPR approaches</a:t>
            </a:r>
          </a:p>
          <a:p>
            <a:r>
              <a:rPr lang="en-US" sz="3300" dirty="0">
                <a:latin typeface="Helvetica Neue Light"/>
                <a:cs typeface="Helvetica Neue Light"/>
              </a:rPr>
              <a:t>Provides an equity lens</a:t>
            </a:r>
          </a:p>
          <a:p>
            <a:r>
              <a:rPr lang="en-US" sz="3300" dirty="0">
                <a:latin typeface="Helvetica Neue Light"/>
                <a:cs typeface="Helvetica Neue Light"/>
              </a:rPr>
              <a:t>Insights into dynamics of local disparities</a:t>
            </a:r>
          </a:p>
          <a:p>
            <a:r>
              <a:rPr lang="en-US" sz="3300" dirty="0">
                <a:latin typeface="Helvetica Neue Light"/>
                <a:cs typeface="Helvetica Neue Light"/>
              </a:rPr>
              <a:t>Perspective on cultural beliefs/values/sensitivity issues with intervention design and content</a:t>
            </a:r>
          </a:p>
          <a:p>
            <a:r>
              <a:rPr lang="en-US" sz="3300" dirty="0">
                <a:latin typeface="Helvetica Neue Light"/>
                <a:cs typeface="Helvetica Neue Light"/>
              </a:rPr>
              <a:t>Acceptability of Research</a:t>
            </a:r>
          </a:p>
          <a:p>
            <a:r>
              <a:rPr lang="en-US" sz="3300" dirty="0">
                <a:latin typeface="Helvetica Neue Light"/>
                <a:cs typeface="Helvetica Neue Light"/>
              </a:rPr>
              <a:t>Aids Dissemination and Implementation</a:t>
            </a:r>
          </a:p>
          <a:p>
            <a:endParaRPr lang="en-US" dirty="0"/>
          </a:p>
        </p:txBody>
      </p:sp>
      <p:sp>
        <p:nvSpPr>
          <p:cNvPr id="5" name="TextBox 4">
            <a:extLst>
              <a:ext uri="{FF2B5EF4-FFF2-40B4-BE49-F238E27FC236}">
                <a16:creationId xmlns:a16="http://schemas.microsoft.com/office/drawing/2014/main" id="{576E7758-4C42-3940-97F4-90467E9C7C81}"/>
              </a:ext>
            </a:extLst>
          </p:cNvPr>
          <p:cNvSpPr txBox="1"/>
          <p:nvPr/>
        </p:nvSpPr>
        <p:spPr>
          <a:xfrm>
            <a:off x="535779" y="427910"/>
            <a:ext cx="3186834" cy="6873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800" b="0" i="0" u="none" strike="noStrike" cap="none" spc="0" normalizeH="0" baseline="0" dirty="0">
                <a:ln>
                  <a:noFill/>
                </a:ln>
                <a:solidFill>
                  <a:schemeClr val="accent4"/>
                </a:solidFill>
                <a:effectLst>
                  <a:outerShdw blurRad="50800" dist="25400" dir="5400000" rotWithShape="0">
                    <a:srgbClr val="000000"/>
                  </a:outerShdw>
                </a:effectLst>
                <a:uFillTx/>
                <a:latin typeface="Helvetica Neue Medium"/>
                <a:ea typeface="Helvetica Neue Medium"/>
                <a:cs typeface="Helvetica Neue Medium"/>
                <a:sym typeface="Helvetica Neue Medium"/>
              </a:rPr>
              <a:t>Building Trust</a:t>
            </a:r>
          </a:p>
        </p:txBody>
      </p:sp>
      <p:pic>
        <p:nvPicPr>
          <p:cNvPr id="6" name="Picture 5" descr="Screen Shot 2018-04-21 at 10.26.23 PM.png">
            <a:extLst>
              <a:ext uri="{FF2B5EF4-FFF2-40B4-BE49-F238E27FC236}">
                <a16:creationId xmlns:a16="http://schemas.microsoft.com/office/drawing/2014/main" id="{9ADCBE93-8A93-BD40-86D9-B0EDB55E9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16" y="1813553"/>
            <a:ext cx="4443956" cy="4616537"/>
          </a:xfrm>
          <a:prstGeom prst="rect">
            <a:avLst/>
          </a:prstGeom>
        </p:spPr>
      </p:pic>
    </p:spTree>
    <p:extLst>
      <p:ext uri="{BB962C8B-B14F-4D97-AF65-F5344CB8AC3E}">
        <p14:creationId xmlns:p14="http://schemas.microsoft.com/office/powerpoint/2010/main" val="28521356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580" y="114740"/>
            <a:ext cx="4911475" cy="1509117"/>
          </a:xfrm>
        </p:spPr>
        <p:txBody>
          <a:bodyPr/>
          <a:lstStyle/>
          <a:p>
            <a:r>
              <a:rPr lang="en-US" dirty="0"/>
              <a:t>Organizing a CAB</a:t>
            </a:r>
          </a:p>
        </p:txBody>
      </p:sp>
      <p:sp>
        <p:nvSpPr>
          <p:cNvPr id="3" name="Text Placeholder 2"/>
          <p:cNvSpPr>
            <a:spLocks noGrp="1"/>
          </p:cNvSpPr>
          <p:nvPr>
            <p:ph type="body" idx="1"/>
          </p:nvPr>
        </p:nvSpPr>
        <p:spPr>
          <a:xfrm>
            <a:off x="4805555" y="1913205"/>
            <a:ext cx="4181306" cy="3759659"/>
          </a:xfrm>
        </p:spPr>
        <p:txBody>
          <a:bodyPr>
            <a:normAutofit/>
          </a:bodyPr>
          <a:lstStyle/>
          <a:p>
            <a:r>
              <a:rPr lang="en-US" sz="2400" dirty="0">
                <a:latin typeface="Helvetica Neue Light"/>
                <a:cs typeface="Helvetica Neue Light"/>
              </a:rPr>
              <a:t>Purpose, Mission</a:t>
            </a:r>
          </a:p>
          <a:p>
            <a:r>
              <a:rPr lang="en-US" sz="2400" dirty="0">
                <a:latin typeface="Helvetica Neue Light"/>
                <a:cs typeface="Helvetica Neue Light"/>
              </a:rPr>
              <a:t>Pre-specified outcome goals</a:t>
            </a:r>
          </a:p>
          <a:p>
            <a:r>
              <a:rPr lang="en-US" sz="2400" dirty="0">
                <a:latin typeface="Helvetica Neue Light"/>
                <a:cs typeface="Helvetica Neue Light"/>
              </a:rPr>
              <a:t>Process goals</a:t>
            </a:r>
          </a:p>
          <a:p>
            <a:r>
              <a:rPr lang="en-US" sz="2400" dirty="0">
                <a:latin typeface="Helvetica Neue Light"/>
                <a:cs typeface="Helvetica Neue Light"/>
              </a:rPr>
              <a:t>Roberts Rules of Order</a:t>
            </a:r>
          </a:p>
          <a:p>
            <a:r>
              <a:rPr lang="en-US" sz="2400" dirty="0">
                <a:latin typeface="Helvetica Neue Light"/>
                <a:cs typeface="Helvetica Neue Light"/>
              </a:rPr>
              <a:t>Research Staff Point Person</a:t>
            </a:r>
          </a:p>
          <a:p>
            <a:r>
              <a:rPr lang="en-US" sz="2400" dirty="0">
                <a:latin typeface="Helvetica Neue Light"/>
                <a:cs typeface="Helvetica Neue Light"/>
              </a:rPr>
              <a:t>Determine compensation</a:t>
            </a:r>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139" y="2117023"/>
            <a:ext cx="4362179" cy="2908119"/>
          </a:xfrm>
          <a:prstGeom prst="rect">
            <a:avLst/>
          </a:prstGeom>
          <a:ln w="57150" cmpd="sng">
            <a:solidFill>
              <a:srgbClr val="000000"/>
            </a:solidFill>
            <a:miter lim="400000"/>
          </a:ln>
          <a:extLst>
            <a:ext uri="{C572A759-6A51-4108-AA02-DFA0A04FC94B}">
              <ma14:wrappingTextBoxFlag xmlns:ma14="http://schemas.microsoft.com/office/mac/drawingml/2011/main" xmlns="" val="1"/>
            </a:ext>
          </a:extLst>
        </p:spPr>
      </p:pic>
    </p:spTree>
    <p:extLst>
      <p:ext uri="{BB962C8B-B14F-4D97-AF65-F5344CB8AC3E}">
        <p14:creationId xmlns:p14="http://schemas.microsoft.com/office/powerpoint/2010/main" val="13161732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207" y="120546"/>
            <a:ext cx="4382747" cy="1509117"/>
          </a:xfrm>
        </p:spPr>
        <p:txBody>
          <a:bodyPr/>
          <a:lstStyle/>
          <a:p>
            <a:r>
              <a:rPr lang="en-US" sz="4400" b="0" dirty="0">
                <a:latin typeface="Helvetica Neue Medium"/>
                <a:cs typeface="Helvetica Neue Medium"/>
              </a:rPr>
              <a:t>Recruitment</a:t>
            </a:r>
            <a:r>
              <a:rPr lang="en-US" b="0" dirty="0">
                <a:latin typeface="Helvetica Neue Medium"/>
                <a:cs typeface="Helvetica Neue Medium"/>
              </a:rPr>
              <a:t> </a:t>
            </a:r>
          </a:p>
        </p:txBody>
      </p:sp>
      <p:sp>
        <p:nvSpPr>
          <p:cNvPr id="3" name="Text Placeholder 2"/>
          <p:cNvSpPr>
            <a:spLocks noGrp="1"/>
          </p:cNvSpPr>
          <p:nvPr>
            <p:ph type="body" idx="1"/>
          </p:nvPr>
        </p:nvSpPr>
        <p:spPr>
          <a:xfrm>
            <a:off x="4572000" y="1651993"/>
            <a:ext cx="4651419" cy="4473773"/>
          </a:xfrm>
        </p:spPr>
        <p:txBody>
          <a:bodyPr>
            <a:noAutofit/>
          </a:bodyPr>
          <a:lstStyle/>
          <a:p>
            <a:r>
              <a:rPr lang="en-US" sz="2400" dirty="0">
                <a:latin typeface="Helvetica Neue Light"/>
                <a:cs typeface="Helvetica Neue Light"/>
              </a:rPr>
              <a:t>Recruiting and retaining CAB members is an ongoing process</a:t>
            </a:r>
          </a:p>
          <a:p>
            <a:r>
              <a:rPr lang="en-US" sz="2400" dirty="0">
                <a:latin typeface="Helvetica Neue Light"/>
                <a:cs typeface="Helvetica Neue Light"/>
              </a:rPr>
              <a:t>Identify key community organizations that should be represented.</a:t>
            </a:r>
          </a:p>
          <a:p>
            <a:r>
              <a:rPr lang="en-US" sz="2400" dirty="0">
                <a:latin typeface="Helvetica Neue Light"/>
                <a:cs typeface="Helvetica Neue Light"/>
              </a:rPr>
              <a:t>Determine which individual characteristics are essential for the CAB</a:t>
            </a:r>
          </a:p>
          <a:p>
            <a:r>
              <a:rPr lang="en-US" sz="2400" dirty="0">
                <a:latin typeface="Helvetica Neue Light"/>
                <a:cs typeface="Helvetica Neue Light"/>
              </a:rPr>
              <a:t>Identify members from research staff</a:t>
            </a:r>
          </a:p>
        </p:txBody>
      </p:sp>
      <p:pic>
        <p:nvPicPr>
          <p:cNvPr id="6" name="Content Placeholder 3">
            <a:extLst>
              <a:ext uri="{FF2B5EF4-FFF2-40B4-BE49-F238E27FC236}">
                <a16:creationId xmlns:a16="http://schemas.microsoft.com/office/drawing/2014/main" id="{766B8E42-D195-7F48-A1E8-A34BF1F5E83E}"/>
              </a:ext>
            </a:extLst>
          </p:cNvPr>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27" y="1714069"/>
            <a:ext cx="4341654" cy="2894082"/>
          </a:xfrm>
          <a:prstGeom prst="rect">
            <a:avLst/>
          </a:prstGeom>
          <a:ln w="38100" cmpd="sng">
            <a:solidFill>
              <a:srgbClr val="000000"/>
            </a:solidFill>
          </a:ln>
        </p:spPr>
      </p:pic>
    </p:spTree>
    <p:extLst>
      <p:ext uri="{BB962C8B-B14F-4D97-AF65-F5344CB8AC3E}">
        <p14:creationId xmlns:p14="http://schemas.microsoft.com/office/powerpoint/2010/main" val="1704776121"/>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38100" dist="12700" dir="5400000" rotWithShape="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722</TotalTime>
  <Words>2461</Words>
  <Application>Microsoft Office PowerPoint</Application>
  <PresentationFormat>On-screen Show (4:3)</PresentationFormat>
  <Paragraphs>393</Paragraphs>
  <Slides>38</Slides>
  <Notes>29</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ＭＳ Ｐゴシック</vt:lpstr>
      <vt:lpstr>Arial</vt:lpstr>
      <vt:lpstr>Arial Black</vt:lpstr>
      <vt:lpstr>Arial Unicode MS</vt:lpstr>
      <vt:lpstr>Avenir Light</vt:lpstr>
      <vt:lpstr>Calibri</vt:lpstr>
      <vt:lpstr>等线</vt:lpstr>
      <vt:lpstr>Helvetica Neue</vt:lpstr>
      <vt:lpstr>Helvetica Neue Light</vt:lpstr>
      <vt:lpstr>Helvetica Neue Medium</vt:lpstr>
      <vt:lpstr>Montserrat ExtraBold</vt:lpstr>
      <vt:lpstr>msgothic</vt:lpstr>
      <vt:lpstr>Wingdings</vt:lpstr>
      <vt:lpstr>New_Template2</vt:lpstr>
      <vt:lpstr>Stroke Outreach to Underserved Communities: How to make an impact in Black Neighborhoods?   Olajide Williams MD. MS. Columbia University</vt:lpstr>
      <vt:lpstr>Disclosures</vt:lpstr>
      <vt:lpstr>Goals of Community Stroke Outreach</vt:lpstr>
      <vt:lpstr>Community-level barriers to Stroke Outreach</vt:lpstr>
      <vt:lpstr>Healthcare system-level barriers to Stroke Outreach</vt:lpstr>
      <vt:lpstr>PowerPoint Presentation</vt:lpstr>
      <vt:lpstr>Community Advisory Boards</vt:lpstr>
      <vt:lpstr>Organizing a CAB</vt:lpstr>
      <vt:lpstr>Recruitment </vt:lpstr>
      <vt:lpstr>Once CAB is established</vt:lpstr>
      <vt:lpstr>PowerPoint Presentation</vt:lpstr>
      <vt:lpstr>Incorporate team building activities </vt:lpstr>
      <vt:lpstr>Example of CAB Responsibilities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Science Domain:  Behavior Change Science and Communication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About Your Community (Establishing a Community Advisory Board)  Olajide Williams MD. MS Columbia University</dc:title>
  <dc:creator>olajide williams</dc:creator>
  <cp:lastModifiedBy>Sester, Regina (sesterrj)</cp:lastModifiedBy>
  <cp:revision>47</cp:revision>
  <dcterms:created xsi:type="dcterms:W3CDTF">2018-04-22T15:33:43Z</dcterms:created>
  <dcterms:modified xsi:type="dcterms:W3CDTF">2020-02-26T17:59:15Z</dcterms:modified>
</cp:coreProperties>
</file>