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64" r:id="rId2"/>
    <p:sldId id="266" r:id="rId3"/>
    <p:sldId id="275" r:id="rId4"/>
    <p:sldId id="267" r:id="rId5"/>
    <p:sldId id="278" r:id="rId6"/>
    <p:sldId id="271" r:id="rId7"/>
    <p:sldId id="281" r:id="rId8"/>
    <p:sldId id="276" r:id="rId9"/>
    <p:sldId id="277" r:id="rId10"/>
    <p:sldId id="279" r:id="rId11"/>
    <p:sldId id="272" r:id="rId12"/>
    <p:sldId id="283" r:id="rId13"/>
    <p:sldId id="263" r:id="rId14"/>
  </p:sldIdLst>
  <p:sldSz cx="9144000" cy="6858000" type="screen4x3"/>
  <p:notesSz cx="6858000" cy="9144000"/>
  <p:defaultTextStyle>
    <a:defPPr>
      <a:defRPr lang="en-US"/>
    </a:defPPr>
    <a:lvl1pPr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342946"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2pPr>
    <a:lvl3pPr marL="685891"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3pPr>
    <a:lvl4pPr marL="1028837"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4pPr>
    <a:lvl5pPr marL="1371783"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5pPr>
    <a:lvl6pPr marL="1714729" algn="l" defTabSz="342946" rtl="0" eaLnBrk="1" latinLnBrk="0" hangingPunct="1">
      <a:defRPr sz="1800" kern="1200">
        <a:solidFill>
          <a:schemeClr val="tx1"/>
        </a:solidFill>
        <a:latin typeface="Arial" charset="0"/>
        <a:ea typeface="ＭＳ Ｐゴシック" charset="0"/>
        <a:cs typeface="ＭＳ Ｐゴシック" charset="0"/>
      </a:defRPr>
    </a:lvl6pPr>
    <a:lvl7pPr marL="2057674" algn="l" defTabSz="342946" rtl="0" eaLnBrk="1" latinLnBrk="0" hangingPunct="1">
      <a:defRPr sz="1800" kern="1200">
        <a:solidFill>
          <a:schemeClr val="tx1"/>
        </a:solidFill>
        <a:latin typeface="Arial" charset="0"/>
        <a:ea typeface="ＭＳ Ｐゴシック" charset="0"/>
        <a:cs typeface="ＭＳ Ｐゴシック" charset="0"/>
      </a:defRPr>
    </a:lvl7pPr>
    <a:lvl8pPr marL="2400620" algn="l" defTabSz="342946" rtl="0" eaLnBrk="1" latinLnBrk="0" hangingPunct="1">
      <a:defRPr sz="1800" kern="1200">
        <a:solidFill>
          <a:schemeClr val="tx1"/>
        </a:solidFill>
        <a:latin typeface="Arial" charset="0"/>
        <a:ea typeface="ＭＳ Ｐゴシック" charset="0"/>
        <a:cs typeface="ＭＳ Ｐゴシック" charset="0"/>
      </a:defRPr>
    </a:lvl8pPr>
    <a:lvl9pPr marL="2743566" algn="l" defTabSz="342946" rtl="0" eaLnBrk="1" latinLnBrk="0" hangingPunct="1">
      <a:defRPr sz="1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8B8"/>
    <a:srgbClr val="C49092"/>
    <a:srgbClr val="DDB7B8"/>
    <a:srgbClr val="CBA6A6"/>
    <a:srgbClr val="7A00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8C67A-FE31-4EAA-8556-1D2D70A9EDE0}" v="346" dt="2024-10-23T14:50:12.503"/>
    <p1510:client id="{6AAACD81-8019-4BE5-AF91-AA24DC8EEF9E}" v="98" dt="2024-10-23T16:52:53.708"/>
    <p1510:client id="{A9808AFE-E8AE-4CF2-8ED9-5BA3B48625A3}" v="21" dt="2024-10-23T14:51:37.352"/>
    <p1510:client id="{B98347BD-B650-47BD-877C-B17BB4CC00E9}" v="1" dt="2024-10-23T16:56:53.288"/>
    <p1510:client id="{EB3C9089-3C34-4777-B719-B1C6F80ABE02}" v="414" dt="2024-10-22T19:43:14.974"/>
    <p1510:client id="{F3873850-00C3-4A3A-9C3C-0B4E0A1175A2}" v="1" dt="2024-10-23T14:24:12.989"/>
    <p1510:client id="{FC4FB869-A6A8-4396-BCE2-5D3E81DCD809}" v="2327" dt="2024-10-22T21:58:31.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3F049-74E4-4D7B-B4B3-ACAEFDABF82C}"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92565CF5-C216-4948-9869-35951A01415F}">
      <dgm:prSet phldrT="[Text]" custT="1"/>
      <dgm:spPr>
        <a:ln>
          <a:solidFill>
            <a:schemeClr val="bg1"/>
          </a:solidFill>
        </a:ln>
      </dgm:spPr>
      <dgm:t>
        <a:bodyPr/>
        <a:lstStyle/>
        <a:p>
          <a:pPr algn="ctr"/>
          <a:endParaRPr lang="en-US" sz="3500"/>
        </a:p>
      </dgm:t>
    </dgm:pt>
    <dgm:pt modelId="{CF432FFC-553F-476C-B87A-7BFE798B1A67}" type="sibTrans" cxnId="{B753E5F3-DB44-425A-B77C-0F1F654DF855}">
      <dgm:prSet/>
      <dgm:spPr/>
      <dgm:t>
        <a:bodyPr/>
        <a:lstStyle/>
        <a:p>
          <a:endParaRPr lang="en-US"/>
        </a:p>
      </dgm:t>
    </dgm:pt>
    <dgm:pt modelId="{A9DB7059-67E5-4EE9-99B4-56A4C5A4C83F}" type="parTrans" cxnId="{B753E5F3-DB44-425A-B77C-0F1F654DF855}">
      <dgm:prSet/>
      <dgm:spPr/>
      <dgm:t>
        <a:bodyPr/>
        <a:lstStyle/>
        <a:p>
          <a:endParaRPr lang="en-US"/>
        </a:p>
      </dgm:t>
    </dgm:pt>
    <dgm:pt modelId="{AC5F7FA5-2814-4723-B7BD-C53252534C64}">
      <dgm:prSet phldrT="[Text]"/>
      <dgm:spPr>
        <a:ln>
          <a:solidFill>
            <a:schemeClr val="bg1"/>
          </a:solidFill>
        </a:ln>
      </dgm:spPr>
      <dgm:t>
        <a:bodyPr/>
        <a:lstStyle/>
        <a:p>
          <a:r>
            <a:rPr lang="en-US"/>
            <a:t> </a:t>
          </a:r>
        </a:p>
      </dgm:t>
    </dgm:pt>
    <dgm:pt modelId="{3DBC74C5-1667-4911-967D-81E5CC005D4F}" type="sibTrans" cxnId="{34086209-DC41-49ED-8106-82C6D74CB41F}">
      <dgm:prSet/>
      <dgm:spPr/>
      <dgm:t>
        <a:bodyPr/>
        <a:lstStyle/>
        <a:p>
          <a:endParaRPr lang="en-US"/>
        </a:p>
      </dgm:t>
    </dgm:pt>
    <dgm:pt modelId="{FBC390D2-C8DA-4D64-9E1D-33C41ACF3A06}" type="parTrans" cxnId="{34086209-DC41-49ED-8106-82C6D74CB41F}">
      <dgm:prSet/>
      <dgm:spPr/>
      <dgm:t>
        <a:bodyPr/>
        <a:lstStyle/>
        <a:p>
          <a:endParaRPr lang="en-US"/>
        </a:p>
      </dgm:t>
    </dgm:pt>
    <dgm:pt modelId="{07937F13-7911-49CC-9900-DBEC4DB83CD3}" type="pres">
      <dgm:prSet presAssocID="{02B3F049-74E4-4D7B-B4B3-ACAEFDABF82C}" presName="compositeShape" presStyleCnt="0">
        <dgm:presLayoutVars>
          <dgm:chMax val="7"/>
          <dgm:dir/>
          <dgm:resizeHandles val="exact"/>
        </dgm:presLayoutVars>
      </dgm:prSet>
      <dgm:spPr/>
    </dgm:pt>
    <dgm:pt modelId="{A7BB5A7A-20DD-4490-8671-F530B97CBADA}" type="pres">
      <dgm:prSet presAssocID="{92565CF5-C216-4948-9869-35951A01415F}" presName="circ1" presStyleLbl="vennNode1" presStyleIdx="0" presStyleCnt="2" custLinFactNeighborX="5996" custLinFactNeighborY="-248"/>
      <dgm:spPr/>
    </dgm:pt>
    <dgm:pt modelId="{FA6BBC36-A60F-4BB6-B62F-D697F2BA506E}" type="pres">
      <dgm:prSet presAssocID="{92565CF5-C216-4948-9869-35951A01415F}" presName="circ1Tx" presStyleLbl="revTx" presStyleIdx="0" presStyleCnt="0">
        <dgm:presLayoutVars>
          <dgm:chMax val="0"/>
          <dgm:chPref val="0"/>
          <dgm:bulletEnabled val="1"/>
        </dgm:presLayoutVars>
      </dgm:prSet>
      <dgm:spPr/>
    </dgm:pt>
    <dgm:pt modelId="{1C1FC8FF-F643-4B0B-8B3D-F1582DE21966}" type="pres">
      <dgm:prSet presAssocID="{AC5F7FA5-2814-4723-B7BD-C53252534C64}" presName="circ2" presStyleLbl="vennNode1" presStyleIdx="1" presStyleCnt="2" custLinFactNeighborX="-1363" custLinFactNeighborY="-248"/>
      <dgm:spPr/>
    </dgm:pt>
    <dgm:pt modelId="{C2770BAC-B060-44BD-A79F-93DA239A9A5A}" type="pres">
      <dgm:prSet presAssocID="{AC5F7FA5-2814-4723-B7BD-C53252534C64}" presName="circ2Tx" presStyleLbl="revTx" presStyleIdx="0" presStyleCnt="0">
        <dgm:presLayoutVars>
          <dgm:chMax val="0"/>
          <dgm:chPref val="0"/>
          <dgm:bulletEnabled val="1"/>
        </dgm:presLayoutVars>
      </dgm:prSet>
      <dgm:spPr/>
    </dgm:pt>
  </dgm:ptLst>
  <dgm:cxnLst>
    <dgm:cxn modelId="{34086209-DC41-49ED-8106-82C6D74CB41F}" srcId="{02B3F049-74E4-4D7B-B4B3-ACAEFDABF82C}" destId="{AC5F7FA5-2814-4723-B7BD-C53252534C64}" srcOrd="1" destOrd="0" parTransId="{FBC390D2-C8DA-4D64-9E1D-33C41ACF3A06}" sibTransId="{3DBC74C5-1667-4911-967D-81E5CC005D4F}"/>
    <dgm:cxn modelId="{81D2813B-D0C3-4286-A3DD-1D098F8CC43F}" type="presOf" srcId="{02B3F049-74E4-4D7B-B4B3-ACAEFDABF82C}" destId="{07937F13-7911-49CC-9900-DBEC4DB83CD3}" srcOrd="0" destOrd="0" presId="urn:microsoft.com/office/officeart/2005/8/layout/venn1"/>
    <dgm:cxn modelId="{71560D7C-3D6D-4E8E-9BE4-85882E1590DB}" type="presOf" srcId="{AC5F7FA5-2814-4723-B7BD-C53252534C64}" destId="{1C1FC8FF-F643-4B0B-8B3D-F1582DE21966}" srcOrd="0" destOrd="0" presId="urn:microsoft.com/office/officeart/2005/8/layout/venn1"/>
    <dgm:cxn modelId="{3B0B5FCC-7285-4DE1-A6E5-D438BE51EE6A}" type="presOf" srcId="{92565CF5-C216-4948-9869-35951A01415F}" destId="{FA6BBC36-A60F-4BB6-B62F-D697F2BA506E}" srcOrd="1" destOrd="0" presId="urn:microsoft.com/office/officeart/2005/8/layout/venn1"/>
    <dgm:cxn modelId="{959C60E1-36CD-4C8E-8611-AC6602B62AA1}" type="presOf" srcId="{92565CF5-C216-4948-9869-35951A01415F}" destId="{A7BB5A7A-20DD-4490-8671-F530B97CBADA}" srcOrd="0" destOrd="0" presId="urn:microsoft.com/office/officeart/2005/8/layout/venn1"/>
    <dgm:cxn modelId="{8092CAEA-4D31-455C-914B-065075B9AEA5}" type="presOf" srcId="{AC5F7FA5-2814-4723-B7BD-C53252534C64}" destId="{C2770BAC-B060-44BD-A79F-93DA239A9A5A}" srcOrd="1" destOrd="0" presId="urn:microsoft.com/office/officeart/2005/8/layout/venn1"/>
    <dgm:cxn modelId="{B753E5F3-DB44-425A-B77C-0F1F654DF855}" srcId="{02B3F049-74E4-4D7B-B4B3-ACAEFDABF82C}" destId="{92565CF5-C216-4948-9869-35951A01415F}" srcOrd="0" destOrd="0" parTransId="{A9DB7059-67E5-4EE9-99B4-56A4C5A4C83F}" sibTransId="{CF432FFC-553F-476C-B87A-7BFE798B1A67}"/>
    <dgm:cxn modelId="{74FBE6B2-81BC-4B5A-99F3-BC37B7F13169}" type="presParOf" srcId="{07937F13-7911-49CC-9900-DBEC4DB83CD3}" destId="{A7BB5A7A-20DD-4490-8671-F530B97CBADA}" srcOrd="0" destOrd="0" presId="urn:microsoft.com/office/officeart/2005/8/layout/venn1"/>
    <dgm:cxn modelId="{4C6900BA-052A-4C38-8198-FF562D7D7D4E}" type="presParOf" srcId="{07937F13-7911-49CC-9900-DBEC4DB83CD3}" destId="{FA6BBC36-A60F-4BB6-B62F-D697F2BA506E}" srcOrd="1" destOrd="0" presId="urn:microsoft.com/office/officeart/2005/8/layout/venn1"/>
    <dgm:cxn modelId="{815F69A0-A07B-4DAE-8146-2A0C20FBFDEB}" type="presParOf" srcId="{07937F13-7911-49CC-9900-DBEC4DB83CD3}" destId="{1C1FC8FF-F643-4B0B-8B3D-F1582DE21966}" srcOrd="2" destOrd="0" presId="urn:microsoft.com/office/officeart/2005/8/layout/venn1"/>
    <dgm:cxn modelId="{0C7736BD-D826-4836-9CAD-0AD5319CC7CB}" type="presParOf" srcId="{07937F13-7911-49CC-9900-DBEC4DB83CD3}" destId="{C2770BAC-B060-44BD-A79F-93DA239A9A5A}"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37ED6-C932-42D0-A331-6CD3B917579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E6A2DE3E-8C15-410D-A232-39881EA5787F}">
      <dgm:prSet phldrT="[Text]" phldr="0"/>
      <dgm:spPr/>
      <dgm:t>
        <a:bodyPr/>
        <a:lstStyle/>
        <a:p>
          <a:pPr rtl="0"/>
          <a:r>
            <a:rPr lang="en-US">
              <a:latin typeface="Arial"/>
            </a:rPr>
            <a:t>Monthly On-Call Fee</a:t>
          </a:r>
          <a:endParaRPr lang="en-US"/>
        </a:p>
      </dgm:t>
    </dgm:pt>
    <dgm:pt modelId="{00467209-786B-4EF4-8DE4-9DCB1551910C}" type="parTrans" cxnId="{AAEC8587-5952-46A8-991B-A695DC2BE80D}">
      <dgm:prSet/>
      <dgm:spPr/>
      <dgm:t>
        <a:bodyPr/>
        <a:lstStyle/>
        <a:p>
          <a:endParaRPr lang="en-US"/>
        </a:p>
      </dgm:t>
    </dgm:pt>
    <dgm:pt modelId="{88339B17-F279-4BB4-8AB1-14F91D9C713A}" type="sibTrans" cxnId="{AAEC8587-5952-46A8-991B-A695DC2BE80D}">
      <dgm:prSet/>
      <dgm:spPr/>
      <dgm:t>
        <a:bodyPr/>
        <a:lstStyle/>
        <a:p>
          <a:endParaRPr lang="en-US"/>
        </a:p>
      </dgm:t>
    </dgm:pt>
    <dgm:pt modelId="{AEA653FA-453B-4491-8FD8-C0B8483FCA06}">
      <dgm:prSet phldrT="[Text]" phldr="0"/>
      <dgm:spPr/>
      <dgm:t>
        <a:bodyPr/>
        <a:lstStyle/>
        <a:p>
          <a:pPr rtl="0"/>
          <a:r>
            <a:rPr lang="en-US">
              <a:latin typeface="Arial"/>
            </a:rPr>
            <a:t>Primary On-Call</a:t>
          </a:r>
          <a:endParaRPr lang="en-US"/>
        </a:p>
      </dgm:t>
    </dgm:pt>
    <dgm:pt modelId="{A90C4D28-9A2D-4ACE-A2F7-13C84EC3B064}" type="parTrans" cxnId="{458690BB-121F-4157-8F63-FEA56191135D}">
      <dgm:prSet/>
      <dgm:spPr/>
      <dgm:t>
        <a:bodyPr/>
        <a:lstStyle/>
        <a:p>
          <a:endParaRPr lang="en-US"/>
        </a:p>
      </dgm:t>
    </dgm:pt>
    <dgm:pt modelId="{2310FE8C-0605-45E6-8584-B0ADFFA62C2C}" type="sibTrans" cxnId="{458690BB-121F-4157-8F63-FEA56191135D}">
      <dgm:prSet/>
      <dgm:spPr/>
      <dgm:t>
        <a:bodyPr/>
        <a:lstStyle/>
        <a:p>
          <a:endParaRPr lang="en-US"/>
        </a:p>
      </dgm:t>
    </dgm:pt>
    <dgm:pt modelId="{F7191B67-BD53-4AED-9C2A-F1AEE5B92F60}">
      <dgm:prSet phldrT="[Text]" phldr="0"/>
      <dgm:spPr/>
      <dgm:t>
        <a:bodyPr/>
        <a:lstStyle/>
        <a:p>
          <a:pPr rtl="0"/>
          <a:r>
            <a:rPr lang="en-US">
              <a:latin typeface="Arial"/>
            </a:rPr>
            <a:t>Back-up On-Call</a:t>
          </a:r>
          <a:endParaRPr lang="en-US"/>
        </a:p>
      </dgm:t>
    </dgm:pt>
    <dgm:pt modelId="{18366233-76AE-45A0-A44E-B266E172BE71}" type="parTrans" cxnId="{60741A9B-EF2B-4022-96E1-E2C7C4D772A2}">
      <dgm:prSet/>
      <dgm:spPr/>
      <dgm:t>
        <a:bodyPr/>
        <a:lstStyle/>
        <a:p>
          <a:endParaRPr lang="en-US"/>
        </a:p>
      </dgm:t>
    </dgm:pt>
    <dgm:pt modelId="{A96910AF-DD7B-4626-A096-FE72DDAF6F83}" type="sibTrans" cxnId="{60741A9B-EF2B-4022-96E1-E2C7C4D772A2}">
      <dgm:prSet/>
      <dgm:spPr/>
      <dgm:t>
        <a:bodyPr/>
        <a:lstStyle/>
        <a:p>
          <a:endParaRPr lang="en-US"/>
        </a:p>
      </dgm:t>
    </dgm:pt>
    <dgm:pt modelId="{A368129E-4946-441B-9A1C-D0E79E7E5002}">
      <dgm:prSet phldrT="[Text]" phldr="0"/>
      <dgm:spPr/>
      <dgm:t>
        <a:bodyPr/>
        <a:lstStyle/>
        <a:p>
          <a:pPr rtl="0"/>
          <a:r>
            <a:rPr lang="en-US">
              <a:latin typeface="Arial"/>
            </a:rPr>
            <a:t>ISO Hourly Rate</a:t>
          </a:r>
          <a:endParaRPr lang="en-US"/>
        </a:p>
      </dgm:t>
    </dgm:pt>
    <dgm:pt modelId="{4E441741-7D3F-4EB7-9883-4F8E6F5ACF32}" type="parTrans" cxnId="{4E97FEEF-2059-4CB6-BBFF-C14387BD8AAC}">
      <dgm:prSet/>
      <dgm:spPr/>
      <dgm:t>
        <a:bodyPr/>
        <a:lstStyle/>
        <a:p>
          <a:endParaRPr lang="en-US"/>
        </a:p>
      </dgm:t>
    </dgm:pt>
    <dgm:pt modelId="{B22FE2E3-5E70-4488-AC8D-362CD25AD5D2}" type="sibTrans" cxnId="{4E97FEEF-2059-4CB6-BBFF-C14387BD8AAC}">
      <dgm:prSet/>
      <dgm:spPr/>
      <dgm:t>
        <a:bodyPr/>
        <a:lstStyle/>
        <a:p>
          <a:endParaRPr lang="en-US"/>
        </a:p>
      </dgm:t>
    </dgm:pt>
    <dgm:pt modelId="{3ED8C5C1-CBDF-426A-9F8C-11D6FE0F8607}">
      <dgm:prSet phldrT="[Text]" phldr="0"/>
      <dgm:spPr/>
      <dgm:t>
        <a:bodyPr/>
        <a:lstStyle/>
        <a:p>
          <a:r>
            <a:rPr lang="en-US">
              <a:latin typeface="Arial"/>
            </a:rPr>
            <a:t>Salaries</a:t>
          </a:r>
          <a:endParaRPr lang="en-US"/>
        </a:p>
      </dgm:t>
    </dgm:pt>
    <dgm:pt modelId="{7A18BB6C-CBDB-4AA3-BF27-FA18313FE9BB}" type="parTrans" cxnId="{5DC9B47B-41C9-4AEE-AA2B-F05772FA2EDD}">
      <dgm:prSet/>
      <dgm:spPr/>
      <dgm:t>
        <a:bodyPr/>
        <a:lstStyle/>
        <a:p>
          <a:endParaRPr lang="en-US"/>
        </a:p>
      </dgm:t>
    </dgm:pt>
    <dgm:pt modelId="{3AB13CBB-1822-4AD0-B691-0BA536381FEB}" type="sibTrans" cxnId="{5DC9B47B-41C9-4AEE-AA2B-F05772FA2EDD}">
      <dgm:prSet/>
      <dgm:spPr/>
      <dgm:t>
        <a:bodyPr/>
        <a:lstStyle/>
        <a:p>
          <a:endParaRPr lang="en-US"/>
        </a:p>
      </dgm:t>
    </dgm:pt>
    <dgm:pt modelId="{19D5B87B-6888-4D43-802F-6218945E5D4F}">
      <dgm:prSet phldrT="[Text]" phldr="0"/>
      <dgm:spPr/>
      <dgm:t>
        <a:bodyPr/>
        <a:lstStyle/>
        <a:p>
          <a:r>
            <a:rPr lang="en-US">
              <a:latin typeface="Arial"/>
            </a:rPr>
            <a:t>Parking/mileage</a:t>
          </a:r>
          <a:endParaRPr lang="en-US"/>
        </a:p>
      </dgm:t>
    </dgm:pt>
    <dgm:pt modelId="{6FB49F6A-5C34-4BA4-9524-A9366527BF91}" type="parTrans" cxnId="{49AE25E6-6EDA-4D26-85FE-FF1884C08F75}">
      <dgm:prSet/>
      <dgm:spPr/>
      <dgm:t>
        <a:bodyPr/>
        <a:lstStyle/>
        <a:p>
          <a:endParaRPr lang="en-US"/>
        </a:p>
      </dgm:t>
    </dgm:pt>
    <dgm:pt modelId="{87E0C697-4E19-4727-9E8B-9F9A4B446944}" type="sibTrans" cxnId="{49AE25E6-6EDA-4D26-85FE-FF1884C08F75}">
      <dgm:prSet/>
      <dgm:spPr/>
      <dgm:t>
        <a:bodyPr/>
        <a:lstStyle/>
        <a:p>
          <a:endParaRPr lang="en-US"/>
        </a:p>
      </dgm:t>
    </dgm:pt>
    <dgm:pt modelId="{BC9CC9A6-EE06-42E6-AA01-76D367451E17}">
      <dgm:prSet phldr="0"/>
      <dgm:spPr/>
      <dgm:t>
        <a:bodyPr/>
        <a:lstStyle/>
        <a:p>
          <a:pPr rtl="0"/>
          <a:r>
            <a:rPr lang="en-US">
              <a:latin typeface="Arial"/>
            </a:rPr>
            <a:t>Communication (hotspots, HIPAA app)</a:t>
          </a:r>
        </a:p>
      </dgm:t>
    </dgm:pt>
    <dgm:pt modelId="{5B760683-EBEA-4E0A-935F-177F738007AA}" type="parTrans" cxnId="{8B41D239-3EB1-428F-B4B9-1006E9D8BB9E}">
      <dgm:prSet/>
      <dgm:spPr/>
    </dgm:pt>
    <dgm:pt modelId="{7748BF6D-8C8D-48BD-8A27-12845D3A1AFF}" type="sibTrans" cxnId="{8B41D239-3EB1-428F-B4B9-1006E9D8BB9E}">
      <dgm:prSet/>
      <dgm:spPr/>
    </dgm:pt>
    <dgm:pt modelId="{D3BDB4A5-25F3-4C15-BE3C-EE61DBCA2200}">
      <dgm:prSet phldr="0"/>
      <dgm:spPr/>
      <dgm:t>
        <a:bodyPr/>
        <a:lstStyle/>
        <a:p>
          <a:pPr rtl="0"/>
          <a:r>
            <a:rPr lang="en-US">
              <a:latin typeface="Arial"/>
            </a:rPr>
            <a:t>Non-billable work</a:t>
          </a:r>
        </a:p>
      </dgm:t>
    </dgm:pt>
    <dgm:pt modelId="{705ADAA2-94E8-41ED-9D40-E5E20D62055C}" type="parTrans" cxnId="{0C921BF6-AE6E-43BB-90FD-5B28133D697D}">
      <dgm:prSet/>
      <dgm:spPr/>
    </dgm:pt>
    <dgm:pt modelId="{FDC66D68-9D10-4B4F-9C03-77C4411ECB35}" type="sibTrans" cxnId="{0C921BF6-AE6E-43BB-90FD-5B28133D697D}">
      <dgm:prSet/>
      <dgm:spPr/>
    </dgm:pt>
    <dgm:pt modelId="{19E38065-0EEA-4F83-B392-39CE02BF4BA0}" type="pres">
      <dgm:prSet presAssocID="{53A37ED6-C932-42D0-A331-6CD3B917579B}" presName="Name0" presStyleCnt="0">
        <dgm:presLayoutVars>
          <dgm:dir/>
          <dgm:animLvl val="lvl"/>
          <dgm:resizeHandles/>
        </dgm:presLayoutVars>
      </dgm:prSet>
      <dgm:spPr/>
    </dgm:pt>
    <dgm:pt modelId="{AD8D0BDC-ECAF-44E4-86AA-34A82615DAF3}" type="pres">
      <dgm:prSet presAssocID="{E6A2DE3E-8C15-410D-A232-39881EA5787F}" presName="linNode" presStyleCnt="0"/>
      <dgm:spPr/>
    </dgm:pt>
    <dgm:pt modelId="{ADC152DF-4711-4601-B2AA-6C5B135E3899}" type="pres">
      <dgm:prSet presAssocID="{E6A2DE3E-8C15-410D-A232-39881EA5787F}" presName="parentShp" presStyleLbl="node1" presStyleIdx="0" presStyleCnt="2">
        <dgm:presLayoutVars>
          <dgm:bulletEnabled val="1"/>
        </dgm:presLayoutVars>
      </dgm:prSet>
      <dgm:spPr/>
    </dgm:pt>
    <dgm:pt modelId="{C904A59D-0A31-4AA9-B25D-330C827EC0D7}" type="pres">
      <dgm:prSet presAssocID="{E6A2DE3E-8C15-410D-A232-39881EA5787F}" presName="childShp" presStyleLbl="bgAccFollowNode1" presStyleIdx="0" presStyleCnt="2">
        <dgm:presLayoutVars>
          <dgm:bulletEnabled val="1"/>
        </dgm:presLayoutVars>
      </dgm:prSet>
      <dgm:spPr/>
    </dgm:pt>
    <dgm:pt modelId="{C9E1450F-FCD9-4486-BD8D-9A9EB1D4FBFF}" type="pres">
      <dgm:prSet presAssocID="{88339B17-F279-4BB4-8AB1-14F91D9C713A}" presName="spacing" presStyleCnt="0"/>
      <dgm:spPr/>
    </dgm:pt>
    <dgm:pt modelId="{20B2E060-F69A-41B6-8D3C-0A281B6BE0CA}" type="pres">
      <dgm:prSet presAssocID="{A368129E-4946-441B-9A1C-D0E79E7E5002}" presName="linNode" presStyleCnt="0"/>
      <dgm:spPr/>
    </dgm:pt>
    <dgm:pt modelId="{0E5A1101-4914-41C4-A20C-726DB0C1DD09}" type="pres">
      <dgm:prSet presAssocID="{A368129E-4946-441B-9A1C-D0E79E7E5002}" presName="parentShp" presStyleLbl="node1" presStyleIdx="1" presStyleCnt="2">
        <dgm:presLayoutVars>
          <dgm:bulletEnabled val="1"/>
        </dgm:presLayoutVars>
      </dgm:prSet>
      <dgm:spPr/>
    </dgm:pt>
    <dgm:pt modelId="{0AC8B59D-2BF2-46E7-A6EB-0475720C7CAE}" type="pres">
      <dgm:prSet presAssocID="{A368129E-4946-441B-9A1C-D0E79E7E5002}" presName="childShp" presStyleLbl="bgAccFollowNode1" presStyleIdx="1" presStyleCnt="2">
        <dgm:presLayoutVars>
          <dgm:bulletEnabled val="1"/>
        </dgm:presLayoutVars>
      </dgm:prSet>
      <dgm:spPr/>
    </dgm:pt>
  </dgm:ptLst>
  <dgm:cxnLst>
    <dgm:cxn modelId="{8B41D239-3EB1-428F-B4B9-1006E9D8BB9E}" srcId="{A368129E-4946-441B-9A1C-D0E79E7E5002}" destId="{BC9CC9A6-EE06-42E6-AA01-76D367451E17}" srcOrd="3" destOrd="0" parTransId="{5B760683-EBEA-4E0A-935F-177F738007AA}" sibTransId="{7748BF6D-8C8D-48BD-8A27-12845D3A1AFF}"/>
    <dgm:cxn modelId="{2D95E74E-C1BD-40CF-8074-1E130A19BA03}" type="presOf" srcId="{A368129E-4946-441B-9A1C-D0E79E7E5002}" destId="{0E5A1101-4914-41C4-A20C-726DB0C1DD09}" srcOrd="0" destOrd="0" presId="urn:microsoft.com/office/officeart/2005/8/layout/vList6"/>
    <dgm:cxn modelId="{08988A71-EEE3-4F34-A3AE-6A1DFAC62491}" type="presOf" srcId="{53A37ED6-C932-42D0-A331-6CD3B917579B}" destId="{19E38065-0EEA-4F83-B392-39CE02BF4BA0}" srcOrd="0" destOrd="0" presId="urn:microsoft.com/office/officeart/2005/8/layout/vList6"/>
    <dgm:cxn modelId="{5DC9B47B-41C9-4AEE-AA2B-F05772FA2EDD}" srcId="{A368129E-4946-441B-9A1C-D0E79E7E5002}" destId="{3ED8C5C1-CBDF-426A-9F8C-11D6FE0F8607}" srcOrd="0" destOrd="0" parTransId="{7A18BB6C-CBDB-4AA3-BF27-FA18313FE9BB}" sibTransId="{3AB13CBB-1822-4AD0-B691-0BA536381FEB}"/>
    <dgm:cxn modelId="{B9C88982-B90D-4C0A-8717-5C2002A0A5E8}" type="presOf" srcId="{E6A2DE3E-8C15-410D-A232-39881EA5787F}" destId="{ADC152DF-4711-4601-B2AA-6C5B135E3899}" srcOrd="0" destOrd="0" presId="urn:microsoft.com/office/officeart/2005/8/layout/vList6"/>
    <dgm:cxn modelId="{AAEC8587-5952-46A8-991B-A695DC2BE80D}" srcId="{53A37ED6-C932-42D0-A331-6CD3B917579B}" destId="{E6A2DE3E-8C15-410D-A232-39881EA5787F}" srcOrd="0" destOrd="0" parTransId="{00467209-786B-4EF4-8DE4-9DCB1551910C}" sibTransId="{88339B17-F279-4BB4-8AB1-14F91D9C713A}"/>
    <dgm:cxn modelId="{60741A9B-EF2B-4022-96E1-E2C7C4D772A2}" srcId="{E6A2DE3E-8C15-410D-A232-39881EA5787F}" destId="{F7191B67-BD53-4AED-9C2A-F1AEE5B92F60}" srcOrd="1" destOrd="0" parTransId="{18366233-76AE-45A0-A44E-B266E172BE71}" sibTransId="{A96910AF-DD7B-4626-A096-FE72DDAF6F83}"/>
    <dgm:cxn modelId="{D479CBB7-EC5B-4712-B551-C99B388B4A9D}" type="presOf" srcId="{AEA653FA-453B-4491-8FD8-C0B8483FCA06}" destId="{C904A59D-0A31-4AA9-B25D-330C827EC0D7}" srcOrd="0" destOrd="0" presId="urn:microsoft.com/office/officeart/2005/8/layout/vList6"/>
    <dgm:cxn modelId="{458690BB-121F-4157-8F63-FEA56191135D}" srcId="{E6A2DE3E-8C15-410D-A232-39881EA5787F}" destId="{AEA653FA-453B-4491-8FD8-C0B8483FCA06}" srcOrd="0" destOrd="0" parTransId="{A90C4D28-9A2D-4ACE-A2F7-13C84EC3B064}" sibTransId="{2310FE8C-0605-45E6-8584-B0ADFFA62C2C}"/>
    <dgm:cxn modelId="{6DFFD4BB-D8A7-4A50-8CD8-A57286B85562}" type="presOf" srcId="{D3BDB4A5-25F3-4C15-BE3C-EE61DBCA2200}" destId="{0AC8B59D-2BF2-46E7-A6EB-0475720C7CAE}" srcOrd="0" destOrd="1" presId="urn:microsoft.com/office/officeart/2005/8/layout/vList6"/>
    <dgm:cxn modelId="{1DC8E7E1-7A79-4422-AB73-3689E8F2B664}" type="presOf" srcId="{19D5B87B-6888-4D43-802F-6218945E5D4F}" destId="{0AC8B59D-2BF2-46E7-A6EB-0475720C7CAE}" srcOrd="0" destOrd="2" presId="urn:microsoft.com/office/officeart/2005/8/layout/vList6"/>
    <dgm:cxn modelId="{49AE25E6-6EDA-4D26-85FE-FF1884C08F75}" srcId="{A368129E-4946-441B-9A1C-D0E79E7E5002}" destId="{19D5B87B-6888-4D43-802F-6218945E5D4F}" srcOrd="2" destOrd="0" parTransId="{6FB49F6A-5C34-4BA4-9524-A9366527BF91}" sibTransId="{87E0C697-4E19-4727-9E8B-9F9A4B446944}"/>
    <dgm:cxn modelId="{8C254BEB-E927-4472-B13A-F5430EEA5FE0}" type="presOf" srcId="{3ED8C5C1-CBDF-426A-9F8C-11D6FE0F8607}" destId="{0AC8B59D-2BF2-46E7-A6EB-0475720C7CAE}" srcOrd="0" destOrd="0" presId="urn:microsoft.com/office/officeart/2005/8/layout/vList6"/>
    <dgm:cxn modelId="{4E97FEEF-2059-4CB6-BBFF-C14387BD8AAC}" srcId="{53A37ED6-C932-42D0-A331-6CD3B917579B}" destId="{A368129E-4946-441B-9A1C-D0E79E7E5002}" srcOrd="1" destOrd="0" parTransId="{4E441741-7D3F-4EB7-9883-4F8E6F5ACF32}" sibTransId="{B22FE2E3-5E70-4488-AC8D-362CD25AD5D2}"/>
    <dgm:cxn modelId="{0C921BF6-AE6E-43BB-90FD-5B28133D697D}" srcId="{A368129E-4946-441B-9A1C-D0E79E7E5002}" destId="{D3BDB4A5-25F3-4C15-BE3C-EE61DBCA2200}" srcOrd="1" destOrd="0" parTransId="{705ADAA2-94E8-41ED-9D40-E5E20D62055C}" sibTransId="{FDC66D68-9D10-4B4F-9C03-77C4411ECB35}"/>
    <dgm:cxn modelId="{7E0CCAFC-713A-4657-A85A-12071654AD9A}" type="presOf" srcId="{BC9CC9A6-EE06-42E6-AA01-76D367451E17}" destId="{0AC8B59D-2BF2-46E7-A6EB-0475720C7CAE}" srcOrd="0" destOrd="3" presId="urn:microsoft.com/office/officeart/2005/8/layout/vList6"/>
    <dgm:cxn modelId="{C8677EFF-C6E1-422A-9840-95B203FC52B9}" type="presOf" srcId="{F7191B67-BD53-4AED-9C2A-F1AEE5B92F60}" destId="{C904A59D-0A31-4AA9-B25D-330C827EC0D7}" srcOrd="0" destOrd="1" presId="urn:microsoft.com/office/officeart/2005/8/layout/vList6"/>
    <dgm:cxn modelId="{333FD072-72AD-4B68-AEF8-DB95C06B995A}" type="presParOf" srcId="{19E38065-0EEA-4F83-B392-39CE02BF4BA0}" destId="{AD8D0BDC-ECAF-44E4-86AA-34A82615DAF3}" srcOrd="0" destOrd="0" presId="urn:microsoft.com/office/officeart/2005/8/layout/vList6"/>
    <dgm:cxn modelId="{AFCCC746-F4F7-4A35-B17F-CA042330C0F7}" type="presParOf" srcId="{AD8D0BDC-ECAF-44E4-86AA-34A82615DAF3}" destId="{ADC152DF-4711-4601-B2AA-6C5B135E3899}" srcOrd="0" destOrd="0" presId="urn:microsoft.com/office/officeart/2005/8/layout/vList6"/>
    <dgm:cxn modelId="{875FDFFE-03A9-4DEF-9190-4BECB5BA2DE8}" type="presParOf" srcId="{AD8D0BDC-ECAF-44E4-86AA-34A82615DAF3}" destId="{C904A59D-0A31-4AA9-B25D-330C827EC0D7}" srcOrd="1" destOrd="0" presId="urn:microsoft.com/office/officeart/2005/8/layout/vList6"/>
    <dgm:cxn modelId="{9C487F82-6C83-4D68-BB6B-50C1DA1F76C6}" type="presParOf" srcId="{19E38065-0EEA-4F83-B392-39CE02BF4BA0}" destId="{C9E1450F-FCD9-4486-BD8D-9A9EB1D4FBFF}" srcOrd="1" destOrd="0" presId="urn:microsoft.com/office/officeart/2005/8/layout/vList6"/>
    <dgm:cxn modelId="{18599BF0-A559-4D56-8917-C0A5FE594245}" type="presParOf" srcId="{19E38065-0EEA-4F83-B392-39CE02BF4BA0}" destId="{20B2E060-F69A-41B6-8D3C-0A281B6BE0CA}" srcOrd="2" destOrd="0" presId="urn:microsoft.com/office/officeart/2005/8/layout/vList6"/>
    <dgm:cxn modelId="{5B8E924F-A9AA-41D3-AF8B-2205F960BB4E}" type="presParOf" srcId="{20B2E060-F69A-41B6-8D3C-0A281B6BE0CA}" destId="{0E5A1101-4914-41C4-A20C-726DB0C1DD09}" srcOrd="0" destOrd="0" presId="urn:microsoft.com/office/officeart/2005/8/layout/vList6"/>
    <dgm:cxn modelId="{52989AAF-E864-41CD-ADAD-B781F28CCDB4}" type="presParOf" srcId="{20B2E060-F69A-41B6-8D3C-0A281B6BE0CA}" destId="{0AC8B59D-2BF2-46E7-A6EB-0475720C7CA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5A7A-20DD-4490-8671-F530B97CBADA}">
      <dsp:nvSpPr>
        <dsp:cNvPr id="0" name=""/>
        <dsp:cNvSpPr/>
      </dsp:nvSpPr>
      <dsp:spPr>
        <a:xfrm>
          <a:off x="581272" y="988"/>
          <a:ext cx="3876868" cy="3876868"/>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122636" y="458154"/>
        <a:ext cx="2235311" cy="2962536"/>
      </dsp:txXfrm>
    </dsp:sp>
    <dsp:sp modelId="{1C1FC8FF-F643-4B0B-8B3D-F1582DE21966}">
      <dsp:nvSpPr>
        <dsp:cNvPr id="0" name=""/>
        <dsp:cNvSpPr/>
      </dsp:nvSpPr>
      <dsp:spPr>
        <a:xfrm>
          <a:off x="3090112" y="988"/>
          <a:ext cx="3876868" cy="3876868"/>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4190305" y="458154"/>
        <a:ext cx="2235311" cy="2962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4A59D-0A31-4AA9-B25D-330C827EC0D7}">
      <dsp:nvSpPr>
        <dsp:cNvPr id="0" name=""/>
        <dsp:cNvSpPr/>
      </dsp:nvSpPr>
      <dsp:spPr>
        <a:xfrm>
          <a:off x="2702559" y="514"/>
          <a:ext cx="4053840" cy="200731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Arial"/>
            </a:rPr>
            <a:t>Primary On-Call</a:t>
          </a:r>
          <a:endParaRPr lang="en-US" sz="2000" kern="1200"/>
        </a:p>
        <a:p>
          <a:pPr marL="228600" lvl="1" indent="-228600" algn="l" defTabSz="889000" rtl="0">
            <a:lnSpc>
              <a:spcPct val="90000"/>
            </a:lnSpc>
            <a:spcBef>
              <a:spcPct val="0"/>
            </a:spcBef>
            <a:spcAft>
              <a:spcPct val="15000"/>
            </a:spcAft>
            <a:buChar char="•"/>
          </a:pPr>
          <a:r>
            <a:rPr lang="en-US" sz="2000" kern="1200">
              <a:latin typeface="Arial"/>
            </a:rPr>
            <a:t>Back-up On-Call</a:t>
          </a:r>
          <a:endParaRPr lang="en-US" sz="2000" kern="1200"/>
        </a:p>
      </dsp:txBody>
      <dsp:txXfrm>
        <a:off x="2702559" y="251429"/>
        <a:ext cx="3301095" cy="1505489"/>
      </dsp:txXfrm>
    </dsp:sp>
    <dsp:sp modelId="{ADC152DF-4711-4601-B2AA-6C5B135E3899}">
      <dsp:nvSpPr>
        <dsp:cNvPr id="0" name=""/>
        <dsp:cNvSpPr/>
      </dsp:nvSpPr>
      <dsp:spPr>
        <a:xfrm>
          <a:off x="0" y="514"/>
          <a:ext cx="2702560" cy="2007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a:latin typeface="Arial"/>
            </a:rPr>
            <a:t>Monthly On-Call Fee</a:t>
          </a:r>
          <a:endParaRPr lang="en-US" sz="4100" kern="1200"/>
        </a:p>
      </dsp:txBody>
      <dsp:txXfrm>
        <a:off x="97989" y="98503"/>
        <a:ext cx="2506582" cy="1811341"/>
      </dsp:txXfrm>
    </dsp:sp>
    <dsp:sp modelId="{0AC8B59D-2BF2-46E7-A6EB-0475720C7CAE}">
      <dsp:nvSpPr>
        <dsp:cNvPr id="0" name=""/>
        <dsp:cNvSpPr/>
      </dsp:nvSpPr>
      <dsp:spPr>
        <a:xfrm>
          <a:off x="2702560" y="2208565"/>
          <a:ext cx="4053840" cy="200731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a:rPr>
            <a:t>Salaries</a:t>
          </a:r>
          <a:endParaRPr lang="en-US" sz="2000" kern="1200"/>
        </a:p>
        <a:p>
          <a:pPr marL="228600" lvl="1" indent="-228600" algn="l" defTabSz="889000" rtl="0">
            <a:lnSpc>
              <a:spcPct val="90000"/>
            </a:lnSpc>
            <a:spcBef>
              <a:spcPct val="0"/>
            </a:spcBef>
            <a:spcAft>
              <a:spcPct val="15000"/>
            </a:spcAft>
            <a:buChar char="•"/>
          </a:pPr>
          <a:r>
            <a:rPr lang="en-US" sz="2000" kern="1200">
              <a:latin typeface="Arial"/>
            </a:rPr>
            <a:t>Non-billable work</a:t>
          </a:r>
        </a:p>
        <a:p>
          <a:pPr marL="228600" lvl="1" indent="-228600" algn="l" defTabSz="889000">
            <a:lnSpc>
              <a:spcPct val="90000"/>
            </a:lnSpc>
            <a:spcBef>
              <a:spcPct val="0"/>
            </a:spcBef>
            <a:spcAft>
              <a:spcPct val="15000"/>
            </a:spcAft>
            <a:buChar char="•"/>
          </a:pPr>
          <a:r>
            <a:rPr lang="en-US" sz="2000" kern="1200">
              <a:latin typeface="Arial"/>
            </a:rPr>
            <a:t>Parking/mileage</a:t>
          </a:r>
          <a:endParaRPr lang="en-US" sz="2000" kern="1200"/>
        </a:p>
        <a:p>
          <a:pPr marL="228600" lvl="1" indent="-228600" algn="l" defTabSz="889000" rtl="0">
            <a:lnSpc>
              <a:spcPct val="90000"/>
            </a:lnSpc>
            <a:spcBef>
              <a:spcPct val="0"/>
            </a:spcBef>
            <a:spcAft>
              <a:spcPct val="15000"/>
            </a:spcAft>
            <a:buChar char="•"/>
          </a:pPr>
          <a:r>
            <a:rPr lang="en-US" sz="2000" kern="1200">
              <a:latin typeface="Arial"/>
            </a:rPr>
            <a:t>Communication (hotspots, HIPAA app)</a:t>
          </a:r>
        </a:p>
      </dsp:txBody>
      <dsp:txXfrm>
        <a:off x="2702560" y="2459480"/>
        <a:ext cx="3301095" cy="1505489"/>
      </dsp:txXfrm>
    </dsp:sp>
    <dsp:sp modelId="{0E5A1101-4914-41C4-A20C-726DB0C1DD09}">
      <dsp:nvSpPr>
        <dsp:cNvPr id="0" name=""/>
        <dsp:cNvSpPr/>
      </dsp:nvSpPr>
      <dsp:spPr>
        <a:xfrm>
          <a:off x="0" y="2208565"/>
          <a:ext cx="2702560" cy="2007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rtl="0">
            <a:lnSpc>
              <a:spcPct val="90000"/>
            </a:lnSpc>
            <a:spcBef>
              <a:spcPct val="0"/>
            </a:spcBef>
            <a:spcAft>
              <a:spcPct val="35000"/>
            </a:spcAft>
            <a:buNone/>
          </a:pPr>
          <a:r>
            <a:rPr lang="en-US" sz="4100" kern="1200">
              <a:latin typeface="Arial"/>
            </a:rPr>
            <a:t>ISO Hourly Rate</a:t>
          </a:r>
          <a:endParaRPr lang="en-US" sz="4100" kern="1200"/>
        </a:p>
      </dsp:txBody>
      <dsp:txXfrm>
        <a:off x="97989" y="2306554"/>
        <a:ext cx="2506582" cy="18113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FD8C384-8CC3-0C49-844C-FC9C7E289062}" type="slidenum">
              <a:rPr lang="en-US"/>
              <a:pPr>
                <a:defRPr/>
              </a:pPr>
              <a:t>‹#›</a:t>
            </a:fld>
            <a:endParaRPr lang="en-US"/>
          </a:p>
        </p:txBody>
      </p:sp>
    </p:spTree>
    <p:extLst>
      <p:ext uri="{BB962C8B-B14F-4D97-AF65-F5344CB8AC3E}">
        <p14:creationId xmlns:p14="http://schemas.microsoft.com/office/powerpoint/2010/main" val="1135619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charset="0"/>
        <a:cs typeface="ＭＳ Ｐゴシック" charset="0"/>
      </a:defRPr>
    </a:lvl1pPr>
    <a:lvl2pPr marL="342946" algn="l" rtl="0" eaLnBrk="0" fontAlgn="base" hangingPunct="0">
      <a:spcBef>
        <a:spcPct val="30000"/>
      </a:spcBef>
      <a:spcAft>
        <a:spcPct val="0"/>
      </a:spcAft>
      <a:defRPr sz="900" kern="1200">
        <a:solidFill>
          <a:schemeClr val="tx1"/>
        </a:solidFill>
        <a:latin typeface="Arial" charset="0"/>
        <a:ea typeface="ＭＳ Ｐゴシック" charset="0"/>
        <a:cs typeface="+mn-cs"/>
      </a:defRPr>
    </a:lvl2pPr>
    <a:lvl3pPr marL="685891" algn="l" rtl="0" eaLnBrk="0" fontAlgn="base" hangingPunct="0">
      <a:spcBef>
        <a:spcPct val="30000"/>
      </a:spcBef>
      <a:spcAft>
        <a:spcPct val="0"/>
      </a:spcAft>
      <a:defRPr sz="900" kern="1200">
        <a:solidFill>
          <a:schemeClr val="tx1"/>
        </a:solidFill>
        <a:latin typeface="Arial" charset="0"/>
        <a:ea typeface="ＭＳ Ｐゴシック" charset="0"/>
        <a:cs typeface="+mn-cs"/>
      </a:defRPr>
    </a:lvl3pPr>
    <a:lvl4pPr marL="1028837" algn="l" rtl="0" eaLnBrk="0" fontAlgn="base" hangingPunct="0">
      <a:spcBef>
        <a:spcPct val="30000"/>
      </a:spcBef>
      <a:spcAft>
        <a:spcPct val="0"/>
      </a:spcAft>
      <a:defRPr sz="900" kern="1200">
        <a:solidFill>
          <a:schemeClr val="tx1"/>
        </a:solidFill>
        <a:latin typeface="Arial" charset="0"/>
        <a:ea typeface="ＭＳ Ｐゴシック" charset="0"/>
        <a:cs typeface="+mn-cs"/>
      </a:defRPr>
    </a:lvl4pPr>
    <a:lvl5pPr marL="1371783" algn="l" rtl="0" eaLnBrk="0" fontAlgn="base" hangingPunct="0">
      <a:spcBef>
        <a:spcPct val="30000"/>
      </a:spcBef>
      <a:spcAft>
        <a:spcPct val="0"/>
      </a:spcAft>
      <a:defRPr sz="900" kern="1200">
        <a:solidFill>
          <a:schemeClr val="tx1"/>
        </a:solidFill>
        <a:latin typeface="Arial" charset="0"/>
        <a:ea typeface="ＭＳ Ｐゴシック" charset="0"/>
        <a:cs typeface="+mn-cs"/>
      </a:defRPr>
    </a:lvl5pPr>
    <a:lvl6pPr marL="1714729" algn="l" defTabSz="342946" rtl="0" eaLnBrk="1" latinLnBrk="0" hangingPunct="1">
      <a:defRPr sz="900" kern="1200">
        <a:solidFill>
          <a:schemeClr val="tx1"/>
        </a:solidFill>
        <a:latin typeface="+mn-lt"/>
        <a:ea typeface="+mn-ea"/>
        <a:cs typeface="+mn-cs"/>
      </a:defRPr>
    </a:lvl6pPr>
    <a:lvl7pPr marL="2057674" algn="l" defTabSz="342946" rtl="0" eaLnBrk="1" latinLnBrk="0" hangingPunct="1">
      <a:defRPr sz="900" kern="1200">
        <a:solidFill>
          <a:schemeClr val="tx1"/>
        </a:solidFill>
        <a:latin typeface="+mn-lt"/>
        <a:ea typeface="+mn-ea"/>
        <a:cs typeface="+mn-cs"/>
      </a:defRPr>
    </a:lvl7pPr>
    <a:lvl8pPr marL="2400620" algn="l" defTabSz="342946" rtl="0" eaLnBrk="1" latinLnBrk="0" hangingPunct="1">
      <a:defRPr sz="900" kern="1200">
        <a:solidFill>
          <a:schemeClr val="tx1"/>
        </a:solidFill>
        <a:latin typeface="+mn-lt"/>
        <a:ea typeface="+mn-ea"/>
        <a:cs typeface="+mn-cs"/>
      </a:defRPr>
    </a:lvl8pPr>
    <a:lvl9pPr marL="2743566" algn="l" defTabSz="34294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a:t>Among patient-facing clinical research professionals, the turnover rate has risen to </a:t>
            </a:r>
            <a:r>
              <a:rPr lang="en-US" sz="900" b="1"/>
              <a:t>35%–61%</a:t>
            </a:r>
            <a:r>
              <a:rPr lang="en-US" sz="900"/>
              <a:t> and the US job market for clinical research coordinators predicted to grow by 9.9% between 2016 and 2026.¹</a:t>
            </a:r>
            <a:endParaRPr lang="en-US" sz="700"/>
          </a:p>
          <a:p>
            <a:pPr marL="457200" lvl="0" indent="-266700" algn="l" rtl="0">
              <a:spcBef>
                <a:spcPts val="0"/>
              </a:spcBef>
              <a:spcAft>
                <a:spcPts val="0"/>
              </a:spcAft>
              <a:buClr>
                <a:schemeClr val="dk1"/>
              </a:buClr>
              <a:buSzPts val="600"/>
              <a:buAutoNum type="arabicPeriod"/>
            </a:pPr>
            <a:r>
              <a:rPr lang="en-US" sz="700"/>
              <a:t>Freel SA, Snyder DC, </a:t>
            </a:r>
            <a:r>
              <a:rPr lang="en-US" sz="700" err="1"/>
              <a:t>Bastarache</a:t>
            </a:r>
            <a:r>
              <a:rPr lang="en-US" sz="700"/>
              <a:t> K, Jones CT, Marchant MB, Rowley LA, </a:t>
            </a:r>
            <a:r>
              <a:rPr lang="en-US" sz="700" err="1"/>
              <a:t>Sonstein</a:t>
            </a:r>
            <a:r>
              <a:rPr lang="en-US" sz="700"/>
              <a:t> SA, </a:t>
            </a:r>
            <a:r>
              <a:rPr lang="en-US" sz="700" err="1"/>
              <a:t>Lipworth</a:t>
            </a:r>
            <a:r>
              <a:rPr lang="en-US" sz="700"/>
              <a:t> KM, Landis SP. Now is the time to fix the clinical research workforce crisis.</a:t>
            </a:r>
            <a:r>
              <a:rPr lang="en-US" sz="700" b="1"/>
              <a:t> Journal of Clin Trials. 2023</a:t>
            </a:r>
            <a:r>
              <a:rPr lang="en-US" sz="700"/>
              <a:t> Oct;20(5):457-462. </a:t>
            </a:r>
            <a:r>
              <a:rPr lang="en-US" sz="700" err="1"/>
              <a:t>doi</a:t>
            </a:r>
            <a:r>
              <a:rPr lang="en-US" sz="700"/>
              <a:t>: 10.1177/17407745231177885. </a:t>
            </a:r>
            <a:r>
              <a:rPr lang="en-US" sz="700" err="1"/>
              <a:t>Epub</a:t>
            </a:r>
            <a:r>
              <a:rPr lang="en-US" sz="700"/>
              <a:t> 2023 Jun 2. PMID: 37264897; PMCID: PMC10504806.</a:t>
            </a:r>
          </a:p>
          <a:p>
            <a:pPr marL="190500" lvl="0" indent="0" algn="l" rtl="0">
              <a:spcBef>
                <a:spcPts val="0"/>
              </a:spcBef>
              <a:spcAft>
                <a:spcPts val="0"/>
              </a:spcAft>
              <a:buClr>
                <a:schemeClr val="dk1"/>
              </a:buClr>
              <a:buSzPts val="600"/>
              <a:buNone/>
            </a:pPr>
            <a:endParaRPr lang="en-US" sz="700"/>
          </a:p>
          <a:p>
            <a:pPr marL="190500" lvl="0" indent="0" algn="l" rtl="0">
              <a:spcBef>
                <a:spcPts val="0"/>
              </a:spcBef>
              <a:spcAft>
                <a:spcPts val="0"/>
              </a:spcAft>
              <a:buClr>
                <a:schemeClr val="dk1"/>
              </a:buClr>
              <a:buSzPts val="600"/>
              <a:buNone/>
            </a:pPr>
            <a:r>
              <a:rPr lang="en-US" sz="700"/>
              <a:t>Most healthcare industries target a turnover rate of less than 20%. </a:t>
            </a:r>
            <a:endParaRPr lang="en-US"/>
          </a:p>
          <a:p>
            <a:endParaRPr lang="en-US"/>
          </a:p>
        </p:txBody>
      </p:sp>
      <p:sp>
        <p:nvSpPr>
          <p:cNvPr id="4" name="Slide Number Placeholder 3"/>
          <p:cNvSpPr>
            <a:spLocks noGrp="1"/>
          </p:cNvSpPr>
          <p:nvPr>
            <p:ph type="sldNum" sz="quarter" idx="5"/>
          </p:nvPr>
        </p:nvSpPr>
        <p:spPr/>
        <p:txBody>
          <a:bodyPr/>
          <a:lstStyle/>
          <a:p>
            <a:pPr>
              <a:defRPr/>
            </a:pPr>
            <a:fld id="{CFD8C384-8CC3-0C49-844C-FC9C7E289062}" type="slidenum">
              <a:rPr lang="en-US" smtClean="0"/>
              <a:pPr>
                <a:defRPr/>
              </a:pPr>
              <a:t>2</a:t>
            </a:fld>
            <a:endParaRPr lang="en-US"/>
          </a:p>
        </p:txBody>
      </p:sp>
    </p:spTree>
    <p:extLst>
      <p:ext uri="{BB962C8B-B14F-4D97-AF65-F5344CB8AC3E}">
        <p14:creationId xmlns:p14="http://schemas.microsoft.com/office/powerpoint/2010/main" val="144240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atin typeface="Arial"/>
                <a:ea typeface="ＭＳ Ｐゴシック"/>
                <a:cs typeface="Arial"/>
              </a:rPr>
              <a:t>Non-Acute Trials: CAPTIVA, ARCADIA , ASPIRE, SATURN</a:t>
            </a:r>
            <a:endParaRPr lang="en-US"/>
          </a:p>
          <a:p>
            <a:r>
              <a:rPr lang="en-US">
                <a:latin typeface="Arial"/>
                <a:ea typeface="ＭＳ Ｐゴシック"/>
                <a:cs typeface="Arial"/>
              </a:rPr>
              <a:t>Acute: STEP, SISTER, FASTEST, MOST</a:t>
            </a:r>
          </a:p>
          <a:p>
            <a:endParaRPr lang="en-US"/>
          </a:p>
          <a:p>
            <a:r>
              <a:rPr lang="en-US">
                <a:latin typeface="Arial"/>
                <a:ea typeface="ＭＳ Ｐゴシック"/>
                <a:cs typeface="Arial"/>
              </a:rPr>
              <a:t>Clustering acute trials and non-acute trials is key to our success. </a:t>
            </a:r>
          </a:p>
        </p:txBody>
      </p:sp>
      <p:sp>
        <p:nvSpPr>
          <p:cNvPr id="4" name="Slide Number Placeholder 3"/>
          <p:cNvSpPr>
            <a:spLocks noGrp="1"/>
          </p:cNvSpPr>
          <p:nvPr>
            <p:ph type="sldNum" sz="quarter" idx="5"/>
          </p:nvPr>
        </p:nvSpPr>
        <p:spPr/>
        <p:txBody>
          <a:bodyPr/>
          <a:lstStyle/>
          <a:p>
            <a:pPr>
              <a:defRPr/>
            </a:pPr>
            <a:fld id="{CFD8C384-8CC3-0C49-844C-FC9C7E289062}" type="slidenum">
              <a:rPr lang="en-US" smtClean="0"/>
              <a:pPr>
                <a:defRPr/>
              </a:pPr>
              <a:t>3</a:t>
            </a:fld>
            <a:endParaRPr lang="en-US"/>
          </a:p>
        </p:txBody>
      </p:sp>
    </p:spTree>
    <p:extLst>
      <p:ext uri="{BB962C8B-B14F-4D97-AF65-F5344CB8AC3E}">
        <p14:creationId xmlns:p14="http://schemas.microsoft.com/office/powerpoint/2010/main" val="163229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a:t>RNs: </a:t>
            </a:r>
            <a:r>
              <a:rPr lang="en-US"/>
              <a:t>Stable, highly trained research nurses that serve as primary coordinators on all trials. Goal is to maintain these staff and support their career development as they progress from clinical research RN 2 to clinical research RN 4 to project specialist and even program managers as the department expands</a:t>
            </a:r>
          </a:p>
          <a:p>
            <a:r>
              <a:rPr lang="en-US" b="1"/>
              <a:t>Casual staff: </a:t>
            </a:r>
            <a:r>
              <a:rPr lang="en-US" b="0"/>
              <a:t>These staff are with the ACRC for a brief period of time, typically 1-2 years. They are looking to gain research experience and build their resume to move on to the next step in their career path, usually either medical school or residency. </a:t>
            </a:r>
            <a:endParaRPr lang="en-US" b="1"/>
          </a:p>
        </p:txBody>
      </p:sp>
      <p:sp>
        <p:nvSpPr>
          <p:cNvPr id="4" name="Slide Number Placeholder 3"/>
          <p:cNvSpPr>
            <a:spLocks noGrp="1"/>
          </p:cNvSpPr>
          <p:nvPr>
            <p:ph type="sldNum" sz="quarter" idx="5"/>
          </p:nvPr>
        </p:nvSpPr>
        <p:spPr/>
        <p:txBody>
          <a:bodyPr/>
          <a:lstStyle/>
          <a:p>
            <a:pPr>
              <a:defRPr/>
            </a:pPr>
            <a:fld id="{CFD8C384-8CC3-0C49-844C-FC9C7E289062}" type="slidenum">
              <a:rPr lang="en-US" smtClean="0"/>
              <a:pPr>
                <a:defRPr/>
              </a:pPr>
              <a:t>4</a:t>
            </a:fld>
            <a:endParaRPr lang="en-US"/>
          </a:p>
        </p:txBody>
      </p:sp>
    </p:spTree>
    <p:extLst>
      <p:ext uri="{BB962C8B-B14F-4D97-AF65-F5344CB8AC3E}">
        <p14:creationId xmlns:p14="http://schemas.microsoft.com/office/powerpoint/2010/main" val="78128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atin typeface="Arial"/>
                <a:ea typeface="ＭＳ Ｐゴシック"/>
                <a:cs typeface="Arial"/>
              </a:rPr>
              <a:t>This pooled model is a team based approach.</a:t>
            </a:r>
            <a:endParaRPr lang="en-US"/>
          </a:p>
          <a:p>
            <a:r>
              <a:rPr lang="en-US">
                <a:latin typeface="Arial"/>
                <a:ea typeface="ＭＳ Ｐゴシック"/>
                <a:cs typeface="Arial"/>
              </a:rPr>
              <a:t>All of the coordinators within this pool are cross trained on all acute trials in the portfolio. </a:t>
            </a:r>
            <a:endParaRPr lang="en-US"/>
          </a:p>
          <a:p>
            <a:r>
              <a:rPr lang="en-US">
                <a:latin typeface="Arial"/>
                <a:ea typeface="ＭＳ Ｐゴシック"/>
                <a:cs typeface="Arial"/>
              </a:rPr>
              <a:t>Built on a culture of trust- All coordinators trust that other team members are adequately trained and can manage all delegated tasks without the oversight of the primary coordinator. </a:t>
            </a:r>
            <a:endParaRPr lang="en-US">
              <a:cs typeface="Arial"/>
            </a:endParaRPr>
          </a:p>
          <a:p>
            <a:r>
              <a:rPr lang="en-US">
                <a:latin typeface="Arial"/>
                <a:ea typeface="ＭＳ Ｐゴシック"/>
                <a:cs typeface="Arial"/>
              </a:rPr>
              <a:t>Requires good communication among team members, standardized training and clear enrollment workflow. The primary coordinator helps ensure adequate training and resources are available in the study in which they lead.</a:t>
            </a:r>
          </a:p>
          <a:p>
            <a:endParaRPr lang="en-US"/>
          </a:p>
        </p:txBody>
      </p:sp>
      <p:sp>
        <p:nvSpPr>
          <p:cNvPr id="4" name="Slide Number Placeholder 3"/>
          <p:cNvSpPr>
            <a:spLocks noGrp="1"/>
          </p:cNvSpPr>
          <p:nvPr>
            <p:ph type="sldNum" sz="quarter" idx="5"/>
          </p:nvPr>
        </p:nvSpPr>
        <p:spPr/>
        <p:txBody>
          <a:bodyPr/>
          <a:lstStyle/>
          <a:p>
            <a:pPr>
              <a:defRPr/>
            </a:pPr>
            <a:fld id="{CFD8C384-8CC3-0C49-844C-FC9C7E289062}" type="slidenum">
              <a:rPr lang="en-US" smtClean="0"/>
              <a:pPr>
                <a:defRPr/>
              </a:pPr>
              <a:t>8</a:t>
            </a:fld>
            <a:endParaRPr lang="en-US"/>
          </a:p>
        </p:txBody>
      </p:sp>
    </p:spTree>
    <p:extLst>
      <p:ext uri="{BB962C8B-B14F-4D97-AF65-F5344CB8AC3E}">
        <p14:creationId xmlns:p14="http://schemas.microsoft.com/office/powerpoint/2010/main" val="128302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atin typeface="Arial"/>
                <a:ea typeface="ＭＳ Ｐゴシック"/>
                <a:cs typeface="Arial"/>
              </a:rPr>
              <a:t>Minimizes PD:  during an activation, we join an "enrollment meeting" which we have several eyes on a potential subject. Weekly meeting to debrief enrollments/screen failures which this provides an opportunity to learn and to make improvements of the workflow if needed.</a:t>
            </a:r>
          </a:p>
          <a:p>
            <a:endParaRPr lang="en-US">
              <a:cs typeface="Arial"/>
            </a:endParaRPr>
          </a:p>
          <a:p>
            <a:r>
              <a:rPr lang="en-US">
                <a:latin typeface="Arial"/>
                <a:ea typeface="ＭＳ Ｐゴシック"/>
                <a:cs typeface="Arial"/>
              </a:rPr>
              <a:t>Accommodates needs – since all are cross-trained, re-</a:t>
            </a:r>
            <a:r>
              <a:rPr lang="en-US" err="1">
                <a:latin typeface="Arial"/>
                <a:ea typeface="ＭＳ Ｐゴシック"/>
                <a:cs typeface="Arial"/>
              </a:rPr>
              <a:t>distrubuting</a:t>
            </a:r>
            <a:r>
              <a:rPr lang="en-US">
                <a:latin typeface="Arial"/>
                <a:ea typeface="ＭＳ Ｐゴシック"/>
                <a:cs typeface="Arial"/>
              </a:rPr>
              <a:t> workload is relatively easy. Many of the studies, we have a primary and a </a:t>
            </a:r>
            <a:r>
              <a:rPr lang="en-US" err="1">
                <a:latin typeface="Arial"/>
                <a:ea typeface="ＭＳ Ｐゴシック"/>
                <a:cs typeface="Arial"/>
              </a:rPr>
              <a:t>back up</a:t>
            </a:r>
            <a:r>
              <a:rPr lang="en-US">
                <a:latin typeface="Arial"/>
                <a:ea typeface="ＭＳ Ｐゴシック"/>
                <a:cs typeface="Arial"/>
              </a:rPr>
              <a:t> coordinator.</a:t>
            </a:r>
          </a:p>
          <a:p>
            <a:endParaRPr lang="en-US">
              <a:cs typeface="Arial"/>
            </a:endParaRPr>
          </a:p>
          <a:p>
            <a:r>
              <a:rPr lang="en-US">
                <a:latin typeface="Arial"/>
                <a:ea typeface="ＭＳ Ｐゴシック"/>
                <a:cs typeface="Arial"/>
              </a:rPr>
              <a:t>Coordinators – our portfolio is quite robust since we work with several departments and therefore, keeps staff engage</a:t>
            </a:r>
            <a:endParaRPr lang="en-US">
              <a:cs typeface="Arial"/>
            </a:endParaRPr>
          </a:p>
        </p:txBody>
      </p:sp>
      <p:sp>
        <p:nvSpPr>
          <p:cNvPr id="4" name="Slide Number Placeholder 3"/>
          <p:cNvSpPr>
            <a:spLocks noGrp="1"/>
          </p:cNvSpPr>
          <p:nvPr>
            <p:ph type="sldNum" sz="quarter" idx="5"/>
          </p:nvPr>
        </p:nvSpPr>
        <p:spPr/>
        <p:txBody>
          <a:bodyPr/>
          <a:lstStyle/>
          <a:p>
            <a:pPr>
              <a:defRPr/>
            </a:pPr>
            <a:fld id="{CFD8C384-8CC3-0C49-844C-FC9C7E289062}" type="slidenum">
              <a:rPr lang="en-US" smtClean="0"/>
              <a:pPr>
                <a:defRPr/>
              </a:pPr>
              <a:t>9</a:t>
            </a:fld>
            <a:endParaRPr lang="en-US"/>
          </a:p>
        </p:txBody>
      </p:sp>
    </p:spTree>
    <p:extLst>
      <p:ext uri="{BB962C8B-B14F-4D97-AF65-F5344CB8AC3E}">
        <p14:creationId xmlns:p14="http://schemas.microsoft.com/office/powerpoint/2010/main" val="386259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atin typeface="Calibri"/>
                <a:ea typeface="ＭＳ Ｐゴシック"/>
                <a:cs typeface="Calibri"/>
              </a:rPr>
              <a:t>Project based vs office hour based: Time is structure around project needs not set office hours. Staff have flexibility in scheduling to meet the demands of the study.</a:t>
            </a:r>
          </a:p>
          <a:p>
            <a:endParaRPr lang="en-US">
              <a:latin typeface="Calibri"/>
              <a:ea typeface="ＭＳ Ｐゴシック"/>
              <a:cs typeface="Calibri"/>
            </a:endParaRPr>
          </a:p>
          <a:p>
            <a:r>
              <a:rPr lang="en-US">
                <a:latin typeface="Calibri"/>
                <a:ea typeface="ＭＳ Ｐゴシック"/>
                <a:cs typeface="Calibri"/>
              </a:rPr>
              <a:t>Mock training: mock enrollments, mock consent training</a:t>
            </a:r>
          </a:p>
          <a:p>
            <a:endParaRPr lang="en-US">
              <a:latin typeface="Calibri"/>
              <a:cs typeface="Calibri"/>
            </a:endParaRPr>
          </a:p>
          <a:p>
            <a:r>
              <a:rPr lang="en-US">
                <a:latin typeface="Calibri"/>
                <a:ea typeface="ＭＳ Ｐゴシック"/>
                <a:cs typeface="Calibri"/>
              </a:rPr>
              <a:t>Resources: Command center – one stop shop for all of our screening/enrollment needs. An electronic versions is necessary to ensure up to date workflows</a:t>
            </a:r>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CFD8C384-8CC3-0C49-844C-FC9C7E289062}" type="slidenum">
              <a:rPr lang="en-US"/>
              <a:pPr>
                <a:defRPr/>
              </a:pPr>
              <a:t>10</a:t>
            </a:fld>
            <a:endParaRPr lang="en-US"/>
          </a:p>
        </p:txBody>
      </p:sp>
    </p:spTree>
    <p:extLst>
      <p:ext uri="{BB962C8B-B14F-4D97-AF65-F5344CB8AC3E}">
        <p14:creationId xmlns:p14="http://schemas.microsoft.com/office/powerpoint/2010/main" val="196135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atin typeface="Calibri"/>
                <a:ea typeface="Calibri"/>
                <a:cs typeface="Calibri"/>
              </a:rPr>
              <a:t>There is a cost to operating a 24/7 program but we manage this with two charges</a:t>
            </a:r>
          </a:p>
          <a:p>
            <a:pPr marL="171450" indent="-171450">
              <a:buFont typeface="Calibri"/>
              <a:buChar char="-"/>
            </a:pPr>
            <a:r>
              <a:rPr lang="en-US">
                <a:latin typeface="Calibri"/>
                <a:ea typeface="Calibri"/>
                <a:cs typeface="Calibri"/>
              </a:rPr>
              <a:t>Monthly on call fee – this is for the staff being on call 24/7. This is charged to the departments in which the study is housed. Our department is ED, but we work with several departments in the UMN (stroke, cardiology, pulmonology </a:t>
            </a:r>
          </a:p>
          <a:p>
            <a:pPr marL="171450" indent="-171450">
              <a:buFont typeface="Calibri"/>
              <a:buChar char="-"/>
            </a:pPr>
            <a:r>
              <a:rPr lang="en-US">
                <a:latin typeface="Calibri"/>
                <a:ea typeface="Calibri"/>
                <a:cs typeface="Calibri"/>
              </a:rPr>
              <a:t>ISO Hourly rate – </a:t>
            </a:r>
            <a:endParaRPr lang="en-US">
              <a:cs typeface="Calibri"/>
            </a:endParaRPr>
          </a:p>
          <a:p>
            <a:pPr marL="514350" lvl="1" indent="-171450">
              <a:buFont typeface="Calibri"/>
              <a:buChar char="-"/>
            </a:pPr>
            <a:r>
              <a:rPr lang="en-US">
                <a:latin typeface="Calibri"/>
                <a:ea typeface="Calibri"/>
                <a:cs typeface="Calibri"/>
              </a:rPr>
              <a:t>this covers the salaries of the group. </a:t>
            </a:r>
            <a:endParaRPr lang="en-US">
              <a:cs typeface="Arial"/>
            </a:endParaRPr>
          </a:p>
          <a:p>
            <a:pPr marL="514350" lvl="1" indent="-171450">
              <a:buFont typeface="Calibri"/>
              <a:buChar char="-"/>
            </a:pPr>
            <a:r>
              <a:rPr lang="en-US">
                <a:latin typeface="Calibri"/>
                <a:ea typeface="Calibri"/>
                <a:cs typeface="Calibri"/>
              </a:rPr>
              <a:t>Non-billable hours – cannot bill everything to the study (general research training). </a:t>
            </a:r>
            <a:endParaRPr lang="en-US">
              <a:cs typeface="Arial"/>
            </a:endParaRPr>
          </a:p>
          <a:p>
            <a:pPr marL="514350" lvl="1" indent="-171450">
              <a:buFont typeface="Calibri"/>
              <a:buChar char="-"/>
            </a:pPr>
            <a:r>
              <a:rPr lang="en-US">
                <a:latin typeface="Calibri"/>
                <a:ea typeface="Calibri"/>
                <a:cs typeface="Calibri"/>
              </a:rPr>
              <a:t>Mileage and parking – remotely working within several hospital in roughly a 20 mile radius.</a:t>
            </a:r>
            <a:endParaRPr lang="en-US">
              <a:cs typeface="Arial"/>
            </a:endParaRPr>
          </a:p>
          <a:p>
            <a:pPr marL="514350" lvl="1" indent="-171450">
              <a:buFont typeface="Calibri"/>
              <a:buChar char="-"/>
            </a:pPr>
            <a:r>
              <a:rPr lang="en-US">
                <a:latin typeface="Calibri"/>
                <a:ea typeface="Calibri"/>
                <a:cs typeface="Calibri"/>
              </a:rPr>
              <a:t>Communications - </a:t>
            </a:r>
            <a:endParaRPr lang="en-US">
              <a:cs typeface="Arial"/>
            </a:endParaRPr>
          </a:p>
          <a:p>
            <a:endParaRPr lang="en-US">
              <a:latin typeface="Calibri"/>
              <a:ea typeface="Calibri"/>
              <a:cs typeface="Calibri"/>
            </a:endParaRPr>
          </a:p>
          <a:p>
            <a:r>
              <a:rPr lang="en-US">
                <a:latin typeface="Calibri"/>
                <a:ea typeface="Calibri"/>
                <a:cs typeface="Calibri"/>
              </a:rPr>
              <a:t>We have covered some NIH funded on call fees to prevent the studies from going into large deficits. </a:t>
            </a:r>
            <a:endParaRPr lang="en-US">
              <a:cs typeface="Arial"/>
            </a:endParaRPr>
          </a:p>
          <a:p>
            <a:r>
              <a:rPr lang="en-US">
                <a:latin typeface="Calibri"/>
                <a:ea typeface="Calibri"/>
                <a:cs typeface="Calibri"/>
              </a:rPr>
              <a:t>Limitations on implementation – institutional and financial investment up front. General research training requires time and money which is not billed to the studies.</a:t>
            </a:r>
            <a:endParaRPr lang="en-US">
              <a:cs typeface="Arial"/>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CFD8C384-8CC3-0C49-844C-FC9C7E289062}" type="slidenum">
              <a:rPr lang="en-US"/>
              <a:pPr>
                <a:defRPr/>
              </a:pPr>
              <a:t>11</a:t>
            </a:fld>
            <a:endParaRPr lang="en-US"/>
          </a:p>
        </p:txBody>
      </p:sp>
    </p:spTree>
    <p:extLst>
      <p:ext uri="{BB962C8B-B14F-4D97-AF65-F5344CB8AC3E}">
        <p14:creationId xmlns:p14="http://schemas.microsoft.com/office/powerpoint/2010/main" val="12003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aa65f9d71_0_8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Google Shape;240;g2faa65f9d71_0_884: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r>
              <a:rPr lang="en-US">
                <a:latin typeface="Arial"/>
                <a:ea typeface="ＭＳ Ｐゴシック"/>
                <a:cs typeface="Arial"/>
              </a:rPr>
              <a:t>Although there are upfront costs to get a PSM however, we found that it is cost-effective for implementing it into our team. We analyzed the cost of the PSM to a traditional staffing  model (we defined the Traditional model to that of a single coordinator assuming work during the </a:t>
            </a:r>
            <a:r>
              <a:rPr lang="en-US" err="1">
                <a:latin typeface="Arial"/>
                <a:ea typeface="ＭＳ Ｐゴシック"/>
                <a:cs typeface="Arial"/>
              </a:rPr>
              <a:t>traditioanl</a:t>
            </a:r>
            <a:r>
              <a:rPr lang="en-US">
                <a:latin typeface="Arial"/>
                <a:ea typeface="ＭＳ Ｐゴシック"/>
                <a:cs typeface="Arial"/>
              </a:rPr>
              <a:t> working hours.) The poster illustrates two of our top enrolling stroke sites but since we have analyzed data from another stroke study. We found that we had approximately 2.25 the number of enrollments than the traditional model would have had during business hours. The PSM bills for hours worked (labor cost) on the study, it accommodates for the fluctuating study needs and fell between an equivalent a .25 and .65 FTE. of that traditional model. Cost per enrollment was lower with the pooled model because the more we enrolled we became more efficient in the coordinator work tasks.</a:t>
            </a:r>
          </a:p>
          <a:p>
            <a:pPr marL="0" lvl="0" indent="0" algn="l">
              <a:lnSpc>
                <a:spcPct val="100000"/>
              </a:lnSpc>
              <a:spcBef>
                <a:spcPts val="0"/>
              </a:spcBef>
              <a:spcAft>
                <a:spcPts val="0"/>
              </a:spcAft>
              <a:buSzPts val="1400"/>
              <a:buNone/>
            </a:pPr>
            <a:endParaRPr>
              <a:latin typeface="Calibri"/>
              <a:ea typeface="Calibri"/>
              <a:cs typeface="Calibri"/>
            </a:endParaRPr>
          </a:p>
        </p:txBody>
      </p:sp>
      <p:sp>
        <p:nvSpPr>
          <p:cNvPr id="241" name="Google Shape;241;g2faa65f9d71_0_884: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4x3-title-maroon.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787400"/>
            <a:ext cx="8001000" cy="1143000"/>
          </a:xfrm>
        </p:spPr>
        <p:txBody>
          <a:bodyPr/>
          <a:lstStyle>
            <a:lvl1pPr algn="l">
              <a:defRPr>
                <a:solidFill>
                  <a:srgbClr val="7A0019"/>
                </a:solidFill>
              </a:defRPr>
            </a:lvl1pPr>
          </a:lstStyle>
          <a:p>
            <a:pPr lvl="0"/>
            <a:r>
              <a:rPr lang="en-US" noProof="0"/>
              <a:t>Click to edit Master title style</a:t>
            </a:r>
          </a:p>
        </p:txBody>
      </p:sp>
      <p:sp>
        <p:nvSpPr>
          <p:cNvPr id="6" name="Text Placeholder 5"/>
          <p:cNvSpPr>
            <a:spLocks noGrp="1"/>
          </p:cNvSpPr>
          <p:nvPr>
            <p:ph type="body" sz="quarter" idx="10" hasCustomPrompt="1"/>
          </p:nvPr>
        </p:nvSpPr>
        <p:spPr>
          <a:xfrm>
            <a:off x="685800" y="2921000"/>
            <a:ext cx="8001000" cy="609600"/>
          </a:xfrm>
        </p:spPr>
        <p:txBody>
          <a:bodyPr/>
          <a:lstStyle>
            <a:lvl1pPr marL="0" indent="0">
              <a:buNone/>
              <a:defRPr sz="1350">
                <a:solidFill>
                  <a:schemeClr val="tx1">
                    <a:lumMod val="65000"/>
                    <a:lumOff val="35000"/>
                  </a:schemeClr>
                </a:solidFill>
              </a:defRPr>
            </a:lvl1pPr>
            <a:lvl2pPr marL="257210" indent="0">
              <a:buNone/>
              <a:defRPr sz="1350">
                <a:solidFill>
                  <a:srgbClr val="FFFFFF"/>
                </a:solidFill>
              </a:defRPr>
            </a:lvl2pPr>
            <a:lvl3pPr marL="514418" indent="0">
              <a:buNone/>
              <a:defRPr sz="1350">
                <a:solidFill>
                  <a:srgbClr val="FFFFFF"/>
                </a:solidFill>
              </a:defRPr>
            </a:lvl3pPr>
            <a:lvl4pPr marL="771628" indent="0">
              <a:buNone/>
              <a:defRPr sz="1350">
                <a:solidFill>
                  <a:srgbClr val="FFFFFF"/>
                </a:solidFill>
              </a:defRPr>
            </a:lvl4pPr>
            <a:lvl5pPr marL="1028837" indent="0">
              <a:buNone/>
              <a:defRPr sz="1350">
                <a:solidFill>
                  <a:srgbClr val="FFFFFF"/>
                </a:solidFill>
              </a:defRPr>
            </a:lvl5pPr>
          </a:lstStyle>
          <a:p>
            <a:pPr lvl="0"/>
            <a:r>
              <a:rPr lang="en-US"/>
              <a:t>Presenter/unit/department name</a:t>
            </a:r>
          </a:p>
        </p:txBody>
      </p:sp>
      <p:sp>
        <p:nvSpPr>
          <p:cNvPr id="10" name="Text Placeholder 9"/>
          <p:cNvSpPr>
            <a:spLocks noGrp="1"/>
          </p:cNvSpPr>
          <p:nvPr>
            <p:ph type="body" sz="quarter" idx="12" hasCustomPrompt="1"/>
          </p:nvPr>
        </p:nvSpPr>
        <p:spPr>
          <a:xfrm>
            <a:off x="685800" y="3530600"/>
            <a:ext cx="8001000" cy="508000"/>
          </a:xfrm>
        </p:spPr>
        <p:txBody>
          <a:bodyPr/>
          <a:lstStyle>
            <a:lvl1pPr marL="0" indent="0">
              <a:buNone/>
              <a:defRPr sz="900">
                <a:solidFill>
                  <a:schemeClr val="tx1">
                    <a:lumMod val="65000"/>
                    <a:lumOff val="35000"/>
                  </a:schemeClr>
                </a:solidFill>
              </a:defRPr>
            </a:lvl1pPr>
            <a:lvl2pPr marL="257210" indent="0">
              <a:buNone/>
              <a:defRPr sz="900">
                <a:solidFill>
                  <a:srgbClr val="FFFFFF"/>
                </a:solidFill>
              </a:defRPr>
            </a:lvl2pPr>
            <a:lvl3pPr marL="514418" indent="0">
              <a:buNone/>
              <a:defRPr sz="900">
                <a:solidFill>
                  <a:srgbClr val="FFFFFF"/>
                </a:solidFill>
              </a:defRPr>
            </a:lvl3pPr>
            <a:lvl4pPr marL="771628" indent="0">
              <a:buNone/>
              <a:defRPr sz="900">
                <a:solidFill>
                  <a:srgbClr val="FFFFFF"/>
                </a:solidFill>
              </a:defRPr>
            </a:lvl4pPr>
            <a:lvl5pPr marL="1028837" indent="0">
              <a:buNone/>
              <a:defRPr sz="900">
                <a:solidFill>
                  <a:srgbClr val="FFFFFF"/>
                </a:solidFill>
              </a:defRPr>
            </a:lvl5pPr>
          </a:lstStyle>
          <a:p>
            <a:pPr lvl="0"/>
            <a:r>
              <a:rPr lang="en-US"/>
              <a:t>Date</a:t>
            </a:r>
          </a:p>
        </p:txBody>
      </p:sp>
      <p:pic>
        <p:nvPicPr>
          <p:cNvPr id="9" name="graphics_4x3-title-maroon.png" descr="/Users/ranja/Documents/5-resources/ppt/2018 ppt-with R/new/working files/graphics_4x3-title-maroon.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0" y="4645152"/>
            <a:ext cx="9144000" cy="2212848"/>
          </a:xfrm>
          <a:prstGeom prst="rect">
            <a:avLst/>
          </a:prstGeom>
        </p:spPr>
      </p:pic>
    </p:spTree>
    <p:extLst>
      <p:ext uri="{BB962C8B-B14F-4D97-AF65-F5344CB8AC3E}">
        <p14:creationId xmlns:p14="http://schemas.microsoft.com/office/powerpoint/2010/main" val="277070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52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47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685800" y="2130425"/>
            <a:ext cx="7772400" cy="1470000"/>
          </a:xfrm>
          <a:prstGeom prst="rect">
            <a:avLst/>
          </a:prstGeom>
          <a:noFill/>
          <a:ln>
            <a:noFill/>
          </a:ln>
        </p:spPr>
        <p:txBody>
          <a:bodyPr spcFirstLastPara="1" wrap="square" lIns="65325" tIns="32650" rIns="65325" bIns="32650" anchor="ctr" anchorCtr="0">
            <a:noAutofit/>
          </a:bodyPr>
          <a:lstStyle>
            <a:lvl1pPr lvl="0" algn="ctr">
              <a:lnSpc>
                <a:spcPct val="100000"/>
              </a:lnSpc>
              <a:spcBef>
                <a:spcPts val="0"/>
              </a:spcBef>
              <a:spcAft>
                <a:spcPts val="0"/>
              </a:spcAft>
              <a:buSzPts val="300"/>
              <a:buNone/>
              <a:defRPr/>
            </a:lvl1pPr>
            <a:lvl2pPr lvl="1" algn="ctr">
              <a:lnSpc>
                <a:spcPct val="100000"/>
              </a:lnSpc>
              <a:spcBef>
                <a:spcPts val="0"/>
              </a:spcBef>
              <a:spcAft>
                <a:spcPts val="0"/>
              </a:spcAft>
              <a:buSzPts val="300"/>
              <a:buNone/>
              <a:defRPr/>
            </a:lvl2pPr>
            <a:lvl3pPr lvl="2" algn="ctr">
              <a:lnSpc>
                <a:spcPct val="100000"/>
              </a:lnSpc>
              <a:spcBef>
                <a:spcPts val="0"/>
              </a:spcBef>
              <a:spcAft>
                <a:spcPts val="0"/>
              </a:spcAft>
              <a:buSzPts val="300"/>
              <a:buNone/>
              <a:defRPr/>
            </a:lvl3pPr>
            <a:lvl4pPr lvl="3" algn="ctr">
              <a:lnSpc>
                <a:spcPct val="100000"/>
              </a:lnSpc>
              <a:spcBef>
                <a:spcPts val="0"/>
              </a:spcBef>
              <a:spcAft>
                <a:spcPts val="0"/>
              </a:spcAft>
              <a:buSzPts val="300"/>
              <a:buNone/>
              <a:defRPr/>
            </a:lvl4pPr>
            <a:lvl5pPr lvl="4" algn="ctr">
              <a:lnSpc>
                <a:spcPct val="100000"/>
              </a:lnSpc>
              <a:spcBef>
                <a:spcPts val="0"/>
              </a:spcBef>
              <a:spcAft>
                <a:spcPts val="0"/>
              </a:spcAft>
              <a:buSzPts val="300"/>
              <a:buNone/>
              <a:defRPr/>
            </a:lvl5pPr>
            <a:lvl6pPr lvl="5" algn="ctr">
              <a:lnSpc>
                <a:spcPct val="100000"/>
              </a:lnSpc>
              <a:spcBef>
                <a:spcPts val="0"/>
              </a:spcBef>
              <a:spcAft>
                <a:spcPts val="0"/>
              </a:spcAft>
              <a:buSzPts val="300"/>
              <a:buNone/>
              <a:defRPr/>
            </a:lvl6pPr>
            <a:lvl7pPr lvl="6" algn="ctr">
              <a:lnSpc>
                <a:spcPct val="100000"/>
              </a:lnSpc>
              <a:spcBef>
                <a:spcPts val="0"/>
              </a:spcBef>
              <a:spcAft>
                <a:spcPts val="0"/>
              </a:spcAft>
              <a:buSzPts val="300"/>
              <a:buNone/>
              <a:defRPr/>
            </a:lvl7pPr>
            <a:lvl8pPr lvl="7" algn="ctr">
              <a:lnSpc>
                <a:spcPct val="100000"/>
              </a:lnSpc>
              <a:spcBef>
                <a:spcPts val="0"/>
              </a:spcBef>
              <a:spcAft>
                <a:spcPts val="0"/>
              </a:spcAft>
              <a:buSzPts val="300"/>
              <a:buNone/>
              <a:defRPr/>
            </a:lvl8pPr>
            <a:lvl9pPr lvl="8" algn="ctr">
              <a:lnSpc>
                <a:spcPct val="100000"/>
              </a:lnSpc>
              <a:spcBef>
                <a:spcPts val="0"/>
              </a:spcBef>
              <a:spcAft>
                <a:spcPts val="0"/>
              </a:spcAft>
              <a:buSzPts val="300"/>
              <a:buNone/>
              <a:defRPr/>
            </a:lvl9pPr>
          </a:lstStyle>
          <a:p>
            <a:endParaRPr/>
          </a:p>
        </p:txBody>
      </p:sp>
      <p:sp>
        <p:nvSpPr>
          <p:cNvPr id="70" name="Google Shape;70;p16"/>
          <p:cNvSpPr txBox="1">
            <a:spLocks noGrp="1"/>
          </p:cNvSpPr>
          <p:nvPr>
            <p:ph type="subTitle" idx="1"/>
          </p:nvPr>
        </p:nvSpPr>
        <p:spPr>
          <a:xfrm>
            <a:off x="1371600" y="3886200"/>
            <a:ext cx="6400800" cy="1752600"/>
          </a:xfrm>
          <a:prstGeom prst="rect">
            <a:avLst/>
          </a:prstGeom>
          <a:noFill/>
          <a:ln>
            <a:noFill/>
          </a:ln>
        </p:spPr>
        <p:txBody>
          <a:bodyPr spcFirstLastPara="1" wrap="square" lIns="65325" tIns="32650" rIns="65325" bIns="32650" anchor="t" anchorCtr="0">
            <a:noAutofit/>
          </a:bodyPr>
          <a:lstStyle>
            <a:lvl1pPr lvl="0" algn="ctr">
              <a:lnSpc>
                <a:spcPct val="100000"/>
              </a:lnSpc>
              <a:spcBef>
                <a:spcPts val="375"/>
              </a:spcBef>
              <a:spcAft>
                <a:spcPts val="0"/>
              </a:spcAft>
              <a:buClr>
                <a:srgbClr val="888888"/>
              </a:buClr>
              <a:buSzPts val="2300"/>
              <a:buNone/>
              <a:defRPr>
                <a:solidFill>
                  <a:srgbClr val="888888"/>
                </a:solidFill>
              </a:defRPr>
            </a:lvl1pPr>
            <a:lvl2pPr lvl="1" algn="ctr">
              <a:lnSpc>
                <a:spcPct val="100000"/>
              </a:lnSpc>
              <a:spcBef>
                <a:spcPts val="300"/>
              </a:spcBef>
              <a:spcAft>
                <a:spcPts val="0"/>
              </a:spcAft>
              <a:buClr>
                <a:srgbClr val="888888"/>
              </a:buClr>
              <a:buSzPts val="2000"/>
              <a:buNone/>
              <a:defRPr>
                <a:solidFill>
                  <a:srgbClr val="888888"/>
                </a:solidFill>
              </a:defRPr>
            </a:lvl2pPr>
            <a:lvl3pPr lvl="2" algn="ctr">
              <a:lnSpc>
                <a:spcPct val="100000"/>
              </a:lnSpc>
              <a:spcBef>
                <a:spcPts val="225"/>
              </a:spcBef>
              <a:spcAft>
                <a:spcPts val="0"/>
              </a:spcAft>
              <a:buClr>
                <a:srgbClr val="888888"/>
              </a:buClr>
              <a:buSzPts val="1700"/>
              <a:buNone/>
              <a:defRPr>
                <a:solidFill>
                  <a:srgbClr val="888888"/>
                </a:solidFill>
              </a:defRPr>
            </a:lvl3pPr>
            <a:lvl4pPr lvl="3" algn="ctr">
              <a:lnSpc>
                <a:spcPct val="100000"/>
              </a:lnSpc>
              <a:spcBef>
                <a:spcPts val="225"/>
              </a:spcBef>
              <a:spcAft>
                <a:spcPts val="0"/>
              </a:spcAft>
              <a:buClr>
                <a:srgbClr val="888888"/>
              </a:buClr>
              <a:buSzPts val="1400"/>
              <a:buNone/>
              <a:defRPr>
                <a:solidFill>
                  <a:srgbClr val="888888"/>
                </a:solidFill>
              </a:defRPr>
            </a:lvl4pPr>
            <a:lvl5pPr lvl="4" algn="ctr">
              <a:lnSpc>
                <a:spcPct val="100000"/>
              </a:lnSpc>
              <a:spcBef>
                <a:spcPts val="225"/>
              </a:spcBef>
              <a:spcAft>
                <a:spcPts val="0"/>
              </a:spcAft>
              <a:buClr>
                <a:srgbClr val="888888"/>
              </a:buClr>
              <a:buSzPts val="1400"/>
              <a:buNone/>
              <a:defRPr>
                <a:solidFill>
                  <a:srgbClr val="888888"/>
                </a:solidFill>
              </a:defRPr>
            </a:lvl5pPr>
            <a:lvl6pPr lvl="5" algn="ctr">
              <a:lnSpc>
                <a:spcPct val="100000"/>
              </a:lnSpc>
              <a:spcBef>
                <a:spcPts val="225"/>
              </a:spcBef>
              <a:spcAft>
                <a:spcPts val="0"/>
              </a:spcAft>
              <a:buClr>
                <a:srgbClr val="888888"/>
              </a:buClr>
              <a:buSzPts val="1400"/>
              <a:buNone/>
              <a:defRPr>
                <a:solidFill>
                  <a:srgbClr val="888888"/>
                </a:solidFill>
              </a:defRPr>
            </a:lvl6pPr>
            <a:lvl7pPr lvl="6" algn="ctr">
              <a:lnSpc>
                <a:spcPct val="100000"/>
              </a:lnSpc>
              <a:spcBef>
                <a:spcPts val="225"/>
              </a:spcBef>
              <a:spcAft>
                <a:spcPts val="0"/>
              </a:spcAft>
              <a:buClr>
                <a:srgbClr val="888888"/>
              </a:buClr>
              <a:buSzPts val="1400"/>
              <a:buNone/>
              <a:defRPr>
                <a:solidFill>
                  <a:srgbClr val="888888"/>
                </a:solidFill>
              </a:defRPr>
            </a:lvl7pPr>
            <a:lvl8pPr lvl="7" algn="ctr">
              <a:lnSpc>
                <a:spcPct val="100000"/>
              </a:lnSpc>
              <a:spcBef>
                <a:spcPts val="225"/>
              </a:spcBef>
              <a:spcAft>
                <a:spcPts val="0"/>
              </a:spcAft>
              <a:buClr>
                <a:srgbClr val="888888"/>
              </a:buClr>
              <a:buSzPts val="1400"/>
              <a:buNone/>
              <a:defRPr>
                <a:solidFill>
                  <a:srgbClr val="888888"/>
                </a:solidFill>
              </a:defRPr>
            </a:lvl8pPr>
            <a:lvl9pPr lvl="8" algn="ctr">
              <a:lnSpc>
                <a:spcPct val="100000"/>
              </a:lnSpc>
              <a:spcBef>
                <a:spcPts val="225"/>
              </a:spcBef>
              <a:spcAft>
                <a:spcPts val="0"/>
              </a:spcAft>
              <a:buClr>
                <a:srgbClr val="888888"/>
              </a:buClr>
              <a:buSzPts val="1400"/>
              <a:buNone/>
              <a:defRPr>
                <a:solidFill>
                  <a:srgbClr val="888888"/>
                </a:solidFill>
              </a:defRPr>
            </a:lvl9pPr>
          </a:lstStyle>
          <a:p>
            <a:endParaRPr/>
          </a:p>
        </p:txBody>
      </p:sp>
      <p:sp>
        <p:nvSpPr>
          <p:cNvPr id="71" name="Google Shape;71;p16"/>
          <p:cNvSpPr txBox="1">
            <a:spLocks noGrp="1"/>
          </p:cNvSpPr>
          <p:nvPr>
            <p:ph type="dt" idx="10"/>
          </p:nvPr>
        </p:nvSpPr>
        <p:spPr>
          <a:xfrm>
            <a:off x="457068" y="6356284"/>
            <a:ext cx="2133900" cy="365100"/>
          </a:xfrm>
          <a:prstGeom prst="rect">
            <a:avLst/>
          </a:prstGeom>
          <a:noFill/>
          <a:ln>
            <a:noFill/>
          </a:ln>
        </p:spPr>
        <p:txBody>
          <a:bodyPr spcFirstLastPara="1" wrap="square" lIns="65325" tIns="32650" rIns="65325" bIns="32650" anchor="ctr" anchorCtr="0">
            <a:noAutofit/>
          </a:bodyPr>
          <a:lstStyle>
            <a:lvl1pPr lvl="0" algn="l">
              <a:lnSpc>
                <a:spcPct val="100000"/>
              </a:lnSpc>
              <a:spcBef>
                <a:spcPts val="0"/>
              </a:spcBef>
              <a:spcAft>
                <a:spcPts val="0"/>
              </a:spcAft>
              <a:buSzPts val="300"/>
              <a:buNone/>
              <a:defRPr/>
            </a:lvl1pPr>
            <a:lvl2pPr lvl="1" algn="l">
              <a:lnSpc>
                <a:spcPct val="100000"/>
              </a:lnSpc>
              <a:spcBef>
                <a:spcPts val="0"/>
              </a:spcBef>
              <a:spcAft>
                <a:spcPts val="0"/>
              </a:spcAft>
              <a:buSzPts val="300"/>
              <a:buNone/>
              <a:defRPr/>
            </a:lvl2pPr>
            <a:lvl3pPr lvl="2" algn="l">
              <a:lnSpc>
                <a:spcPct val="100000"/>
              </a:lnSpc>
              <a:spcBef>
                <a:spcPts val="0"/>
              </a:spcBef>
              <a:spcAft>
                <a:spcPts val="0"/>
              </a:spcAft>
              <a:buSzPts val="300"/>
              <a:buNone/>
              <a:defRPr/>
            </a:lvl3pPr>
            <a:lvl4pPr lvl="3" algn="l">
              <a:lnSpc>
                <a:spcPct val="100000"/>
              </a:lnSpc>
              <a:spcBef>
                <a:spcPts val="0"/>
              </a:spcBef>
              <a:spcAft>
                <a:spcPts val="0"/>
              </a:spcAft>
              <a:buSzPts val="300"/>
              <a:buNone/>
              <a:defRPr/>
            </a:lvl4pPr>
            <a:lvl5pPr lvl="4" algn="l">
              <a:lnSpc>
                <a:spcPct val="100000"/>
              </a:lnSpc>
              <a:spcBef>
                <a:spcPts val="0"/>
              </a:spcBef>
              <a:spcAft>
                <a:spcPts val="0"/>
              </a:spcAft>
              <a:buSzPts val="300"/>
              <a:buNone/>
              <a:defRPr/>
            </a:lvl5pPr>
            <a:lvl6pPr lvl="5" algn="l">
              <a:lnSpc>
                <a:spcPct val="100000"/>
              </a:lnSpc>
              <a:spcBef>
                <a:spcPts val="0"/>
              </a:spcBef>
              <a:spcAft>
                <a:spcPts val="0"/>
              </a:spcAft>
              <a:buSzPts val="300"/>
              <a:buNone/>
              <a:defRPr/>
            </a:lvl6pPr>
            <a:lvl7pPr lvl="6" algn="l">
              <a:lnSpc>
                <a:spcPct val="100000"/>
              </a:lnSpc>
              <a:spcBef>
                <a:spcPts val="0"/>
              </a:spcBef>
              <a:spcAft>
                <a:spcPts val="0"/>
              </a:spcAft>
              <a:buSzPts val="300"/>
              <a:buNone/>
              <a:defRPr/>
            </a:lvl7pPr>
            <a:lvl8pPr lvl="7" algn="l">
              <a:lnSpc>
                <a:spcPct val="100000"/>
              </a:lnSpc>
              <a:spcBef>
                <a:spcPts val="0"/>
              </a:spcBef>
              <a:spcAft>
                <a:spcPts val="0"/>
              </a:spcAft>
              <a:buSzPts val="300"/>
              <a:buNone/>
              <a:defRPr/>
            </a:lvl8pPr>
            <a:lvl9pPr lvl="8" algn="l">
              <a:lnSpc>
                <a:spcPct val="100000"/>
              </a:lnSpc>
              <a:spcBef>
                <a:spcPts val="0"/>
              </a:spcBef>
              <a:spcAft>
                <a:spcPts val="0"/>
              </a:spcAft>
              <a:buSzPts val="300"/>
              <a:buNone/>
              <a:defRPr/>
            </a:lvl9pPr>
          </a:lstStyle>
          <a:p>
            <a:endParaRPr/>
          </a:p>
        </p:txBody>
      </p:sp>
      <p:sp>
        <p:nvSpPr>
          <p:cNvPr id="72" name="Google Shape;72;p16"/>
          <p:cNvSpPr txBox="1">
            <a:spLocks noGrp="1"/>
          </p:cNvSpPr>
          <p:nvPr>
            <p:ph type="ftr" idx="11"/>
          </p:nvPr>
        </p:nvSpPr>
        <p:spPr>
          <a:xfrm>
            <a:off x="3124068" y="6356284"/>
            <a:ext cx="2895900" cy="365100"/>
          </a:xfrm>
          <a:prstGeom prst="rect">
            <a:avLst/>
          </a:prstGeom>
          <a:noFill/>
          <a:ln>
            <a:noFill/>
          </a:ln>
        </p:spPr>
        <p:txBody>
          <a:bodyPr spcFirstLastPara="1" wrap="square" lIns="65325" tIns="32650" rIns="65325" bIns="32650" anchor="ctr" anchorCtr="0">
            <a:noAutofit/>
          </a:bodyPr>
          <a:lstStyle>
            <a:lvl1pPr lvl="0" algn="ctr">
              <a:lnSpc>
                <a:spcPct val="100000"/>
              </a:lnSpc>
              <a:spcBef>
                <a:spcPts val="0"/>
              </a:spcBef>
              <a:spcAft>
                <a:spcPts val="0"/>
              </a:spcAft>
              <a:buSzPts val="300"/>
              <a:buNone/>
              <a:defRPr/>
            </a:lvl1pPr>
            <a:lvl2pPr lvl="1" algn="l">
              <a:lnSpc>
                <a:spcPct val="100000"/>
              </a:lnSpc>
              <a:spcBef>
                <a:spcPts val="0"/>
              </a:spcBef>
              <a:spcAft>
                <a:spcPts val="0"/>
              </a:spcAft>
              <a:buSzPts val="300"/>
              <a:buNone/>
              <a:defRPr/>
            </a:lvl2pPr>
            <a:lvl3pPr lvl="2" algn="l">
              <a:lnSpc>
                <a:spcPct val="100000"/>
              </a:lnSpc>
              <a:spcBef>
                <a:spcPts val="0"/>
              </a:spcBef>
              <a:spcAft>
                <a:spcPts val="0"/>
              </a:spcAft>
              <a:buSzPts val="300"/>
              <a:buNone/>
              <a:defRPr/>
            </a:lvl3pPr>
            <a:lvl4pPr lvl="3" algn="l">
              <a:lnSpc>
                <a:spcPct val="100000"/>
              </a:lnSpc>
              <a:spcBef>
                <a:spcPts val="0"/>
              </a:spcBef>
              <a:spcAft>
                <a:spcPts val="0"/>
              </a:spcAft>
              <a:buSzPts val="300"/>
              <a:buNone/>
              <a:defRPr/>
            </a:lvl4pPr>
            <a:lvl5pPr lvl="4" algn="l">
              <a:lnSpc>
                <a:spcPct val="100000"/>
              </a:lnSpc>
              <a:spcBef>
                <a:spcPts val="0"/>
              </a:spcBef>
              <a:spcAft>
                <a:spcPts val="0"/>
              </a:spcAft>
              <a:buSzPts val="300"/>
              <a:buNone/>
              <a:defRPr/>
            </a:lvl5pPr>
            <a:lvl6pPr lvl="5" algn="l">
              <a:lnSpc>
                <a:spcPct val="100000"/>
              </a:lnSpc>
              <a:spcBef>
                <a:spcPts val="0"/>
              </a:spcBef>
              <a:spcAft>
                <a:spcPts val="0"/>
              </a:spcAft>
              <a:buSzPts val="300"/>
              <a:buNone/>
              <a:defRPr/>
            </a:lvl6pPr>
            <a:lvl7pPr lvl="6" algn="l">
              <a:lnSpc>
                <a:spcPct val="100000"/>
              </a:lnSpc>
              <a:spcBef>
                <a:spcPts val="0"/>
              </a:spcBef>
              <a:spcAft>
                <a:spcPts val="0"/>
              </a:spcAft>
              <a:buSzPts val="300"/>
              <a:buNone/>
              <a:defRPr/>
            </a:lvl7pPr>
            <a:lvl8pPr lvl="7" algn="l">
              <a:lnSpc>
                <a:spcPct val="100000"/>
              </a:lnSpc>
              <a:spcBef>
                <a:spcPts val="0"/>
              </a:spcBef>
              <a:spcAft>
                <a:spcPts val="0"/>
              </a:spcAft>
              <a:buSzPts val="300"/>
              <a:buNone/>
              <a:defRPr/>
            </a:lvl8pPr>
            <a:lvl9pPr lvl="8" algn="l">
              <a:lnSpc>
                <a:spcPct val="100000"/>
              </a:lnSpc>
              <a:spcBef>
                <a:spcPts val="0"/>
              </a:spcBef>
              <a:spcAft>
                <a:spcPts val="0"/>
              </a:spcAft>
              <a:buSzPts val="300"/>
              <a:buNone/>
              <a:defRPr/>
            </a:lvl9pPr>
          </a:lstStyle>
          <a:p>
            <a:endParaRPr/>
          </a:p>
        </p:txBody>
      </p:sp>
      <p:sp>
        <p:nvSpPr>
          <p:cNvPr id="73" name="Google Shape;73;p16"/>
          <p:cNvSpPr txBox="1">
            <a:spLocks noGrp="1"/>
          </p:cNvSpPr>
          <p:nvPr>
            <p:ph type="sldNum" idx="12"/>
          </p:nvPr>
        </p:nvSpPr>
        <p:spPr>
          <a:xfrm>
            <a:off x="6553068" y="6356284"/>
            <a:ext cx="2133900" cy="365100"/>
          </a:xfrm>
          <a:prstGeom prst="rect">
            <a:avLst/>
          </a:prstGeom>
          <a:noFill/>
          <a:ln>
            <a:noFill/>
          </a:ln>
        </p:spPr>
        <p:txBody>
          <a:bodyPr spcFirstLastPara="1" wrap="square" lIns="65325" tIns="32650" rIns="65325" bIns="3265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57290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15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2250" b="0" i="0"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210" indent="0">
              <a:buNone/>
              <a:defRPr sz="1050"/>
            </a:lvl2pPr>
            <a:lvl3pPr marL="514418" indent="0">
              <a:buNone/>
              <a:defRPr sz="900"/>
            </a:lvl3pPr>
            <a:lvl4pPr marL="771628" indent="0">
              <a:buNone/>
              <a:defRPr sz="825"/>
            </a:lvl4pPr>
            <a:lvl5pPr marL="1028837" indent="0">
              <a:buNone/>
              <a:defRPr sz="825"/>
            </a:lvl5pPr>
            <a:lvl6pPr marL="1286047" indent="0">
              <a:buNone/>
              <a:defRPr sz="825"/>
            </a:lvl6pPr>
            <a:lvl7pPr marL="1543256" indent="0">
              <a:buNone/>
              <a:defRPr sz="825"/>
            </a:lvl7pPr>
            <a:lvl8pPr marL="1800465" indent="0">
              <a:buNone/>
              <a:defRPr sz="825"/>
            </a:lvl8pPr>
            <a:lvl9pPr marL="2057675" indent="0">
              <a:buNone/>
              <a:defRPr sz="825"/>
            </a:lvl9pPr>
          </a:lstStyle>
          <a:p>
            <a:pPr lvl="0"/>
            <a:r>
              <a:rPr lang="en-US"/>
              <a:t>Click to edit Master text styles</a:t>
            </a:r>
          </a:p>
        </p:txBody>
      </p:sp>
    </p:spTree>
    <p:extLst>
      <p:ext uri="{BB962C8B-B14F-4D97-AF65-F5344CB8AC3E}">
        <p14:creationId xmlns:p14="http://schemas.microsoft.com/office/powerpoint/2010/main" val="37389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3962400"/>
          </a:xfrm>
        </p:spPr>
        <p:txBody>
          <a:bodyPr/>
          <a:lstStyle>
            <a:lvl1pPr>
              <a:defRPr sz="1575"/>
            </a:lvl1pPr>
            <a:lvl2pPr>
              <a:defRPr sz="1350"/>
            </a:lvl2pPr>
            <a:lvl3pPr>
              <a:defRPr sz="1125"/>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lvl1pPr>
              <a:defRPr sz="1575"/>
            </a:lvl1pPr>
            <a:lvl2pPr>
              <a:defRPr sz="1350"/>
            </a:lvl2pPr>
            <a:lvl3pPr>
              <a:defRPr sz="1125"/>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65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210" indent="0">
              <a:buNone/>
              <a:defRPr sz="1125" b="1"/>
            </a:lvl2pPr>
            <a:lvl3pPr marL="514418" indent="0">
              <a:buNone/>
              <a:defRPr sz="1050"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350" b="1"/>
            </a:lvl1pPr>
            <a:lvl2pPr marL="257210" indent="0">
              <a:buNone/>
              <a:defRPr sz="1125" b="1"/>
            </a:lvl2pPr>
            <a:lvl3pPr marL="514418" indent="0">
              <a:buNone/>
              <a:defRPr sz="1050"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39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806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2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5"/>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825"/>
            </a:lvl1pPr>
            <a:lvl2pPr marL="257210" indent="0">
              <a:buNone/>
              <a:defRPr sz="675"/>
            </a:lvl2pPr>
            <a:lvl3pPr marL="514418" indent="0">
              <a:buNone/>
              <a:defRPr sz="600"/>
            </a:lvl3pPr>
            <a:lvl4pPr marL="771628" indent="0">
              <a:buNone/>
              <a:defRPr sz="525"/>
            </a:lvl4pPr>
            <a:lvl5pPr marL="1028837" indent="0">
              <a:buNone/>
              <a:defRPr sz="525"/>
            </a:lvl5pPr>
            <a:lvl6pPr marL="1286047" indent="0">
              <a:buNone/>
              <a:defRPr sz="525"/>
            </a:lvl6pPr>
            <a:lvl7pPr marL="1543256" indent="0">
              <a:buNone/>
              <a:defRPr sz="525"/>
            </a:lvl7pPr>
            <a:lvl8pPr marL="1800465" indent="0">
              <a:buNone/>
              <a:defRPr sz="525"/>
            </a:lvl8pPr>
            <a:lvl9pPr marL="2057675" indent="0">
              <a:buNone/>
              <a:defRPr sz="525"/>
            </a:lvl9pPr>
          </a:lstStyle>
          <a:p>
            <a:pPr lvl="0"/>
            <a:r>
              <a:rPr lang="en-US"/>
              <a:t>Click to edit Master text styles</a:t>
            </a:r>
          </a:p>
        </p:txBody>
      </p:sp>
    </p:spTree>
    <p:extLst>
      <p:ext uri="{BB962C8B-B14F-4D97-AF65-F5344CB8AC3E}">
        <p14:creationId xmlns:p14="http://schemas.microsoft.com/office/powerpoint/2010/main" val="170954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210" indent="0">
              <a:buNone/>
              <a:defRPr sz="1575"/>
            </a:lvl2pPr>
            <a:lvl3pPr marL="514418" indent="0">
              <a:buNone/>
              <a:defRPr sz="1350"/>
            </a:lvl3pPr>
            <a:lvl4pPr marL="771628" indent="0">
              <a:buNone/>
              <a:defRPr sz="1125"/>
            </a:lvl4pPr>
            <a:lvl5pPr marL="1028837" indent="0">
              <a:buNone/>
              <a:defRPr sz="1125"/>
            </a:lvl5pPr>
            <a:lvl6pPr marL="1286047" indent="0">
              <a:buNone/>
              <a:defRPr sz="1125"/>
            </a:lvl6pPr>
            <a:lvl7pPr marL="1543256" indent="0">
              <a:buNone/>
              <a:defRPr sz="1125"/>
            </a:lvl7pPr>
            <a:lvl8pPr marL="1800465" indent="0">
              <a:buNone/>
              <a:defRPr sz="1125"/>
            </a:lvl8pPr>
            <a:lvl9pPr marL="2057675"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792288" y="5367344"/>
            <a:ext cx="5486400" cy="804863"/>
          </a:xfrm>
        </p:spPr>
        <p:txBody>
          <a:bodyPr/>
          <a:lstStyle>
            <a:lvl1pPr marL="0" indent="0">
              <a:buNone/>
              <a:defRPr sz="825"/>
            </a:lvl1pPr>
            <a:lvl2pPr marL="257210" indent="0">
              <a:buNone/>
              <a:defRPr sz="675"/>
            </a:lvl2pPr>
            <a:lvl3pPr marL="514418" indent="0">
              <a:buNone/>
              <a:defRPr sz="600"/>
            </a:lvl3pPr>
            <a:lvl4pPr marL="771628" indent="0">
              <a:buNone/>
              <a:defRPr sz="525"/>
            </a:lvl4pPr>
            <a:lvl5pPr marL="1028837" indent="0">
              <a:buNone/>
              <a:defRPr sz="525"/>
            </a:lvl5pPr>
            <a:lvl6pPr marL="1286047" indent="0">
              <a:buNone/>
              <a:defRPr sz="525"/>
            </a:lvl6pPr>
            <a:lvl7pPr marL="1543256" indent="0">
              <a:buNone/>
              <a:defRPr sz="525"/>
            </a:lvl7pPr>
            <a:lvl8pPr marL="1800465" indent="0">
              <a:buNone/>
              <a:defRPr sz="525"/>
            </a:lvl8pPr>
            <a:lvl9pPr marL="2057675" indent="0">
              <a:buNone/>
              <a:defRPr sz="525"/>
            </a:lvl9pPr>
          </a:lstStyle>
          <a:p>
            <a:pPr lvl="0"/>
            <a:r>
              <a:rPr lang="en-US"/>
              <a:t>Click to edit Master text styles</a:t>
            </a:r>
          </a:p>
        </p:txBody>
      </p:sp>
    </p:spTree>
    <p:extLst>
      <p:ext uri="{BB962C8B-B14F-4D97-AF65-F5344CB8AC3E}">
        <p14:creationId xmlns:p14="http://schemas.microsoft.com/office/powerpoint/2010/main" val="409926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Users/ranja/Documents/5-resources/ppt/2018%20ppt-with%20R/new/working%20files/graphics_4x3-M-maroon.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s_4x3-M-maroon.png" descr="/Users/ranja/Documents/5-resources/ppt/2018 ppt-with R/new/working files/graphics_4x3-M-maroon.png"/>
          <p:cNvPicPr>
            <a:picLocks noChangeAspect="1"/>
          </p:cNvPicPr>
          <p:nvPr userDrawn="1"/>
        </p:nvPicPr>
        <p:blipFill>
          <a:blip r:embed="rId14" r:link="rId15" cstate="print">
            <a:extLst>
              <a:ext uri="{28A0092B-C50C-407E-A947-70E740481C1C}">
                <a14:useLocalDpi xmlns:a14="http://schemas.microsoft.com/office/drawing/2010/main"/>
              </a:ext>
            </a:extLst>
          </a:blip>
          <a:stretch>
            <a:fillRect/>
          </a:stretch>
        </p:blipFill>
        <p:spPr>
          <a:xfrm>
            <a:off x="0" y="6391656"/>
            <a:ext cx="9144000" cy="46634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p:titleStyle>
    <p:bodyStyle>
      <a:lvl1pPr marL="257209" indent="-257209" algn="l" rtl="0" eaLnBrk="1" fontAlgn="base" hangingPunct="1">
        <a:spcBef>
          <a:spcPct val="20000"/>
        </a:spcBef>
        <a:spcAft>
          <a:spcPct val="0"/>
        </a:spcAft>
        <a:buClr>
          <a:srgbClr val="7A0019"/>
        </a:buClr>
        <a:buChar char="•"/>
        <a:defRPr sz="2400">
          <a:solidFill>
            <a:srgbClr val="595959"/>
          </a:solidFill>
          <a:latin typeface="+mn-lt"/>
          <a:ea typeface="ＭＳ Ｐゴシック" charset="0"/>
          <a:cs typeface="ＭＳ Ｐゴシック" charset="0"/>
        </a:defRPr>
      </a:lvl1pPr>
      <a:lvl2pPr marL="557287" indent="-214341" algn="l" rtl="0" eaLnBrk="1" fontAlgn="base" hangingPunct="1">
        <a:spcBef>
          <a:spcPct val="20000"/>
        </a:spcBef>
        <a:spcAft>
          <a:spcPct val="0"/>
        </a:spcAft>
        <a:buClr>
          <a:srgbClr val="7A0019"/>
        </a:buClr>
        <a:buChar char="–"/>
        <a:defRPr sz="2100">
          <a:solidFill>
            <a:srgbClr val="595959"/>
          </a:solidFill>
          <a:latin typeface="+mn-lt"/>
          <a:ea typeface="ＭＳ Ｐゴシック" charset="0"/>
        </a:defRPr>
      </a:lvl2pPr>
      <a:lvl3pPr marL="857364" indent="-171473" algn="l" rtl="0" eaLnBrk="1" fontAlgn="base" hangingPunct="1">
        <a:spcBef>
          <a:spcPct val="20000"/>
        </a:spcBef>
        <a:spcAft>
          <a:spcPct val="0"/>
        </a:spcAft>
        <a:buClr>
          <a:srgbClr val="7A0019"/>
        </a:buClr>
        <a:buChar char="•"/>
        <a:defRPr sz="1800">
          <a:solidFill>
            <a:srgbClr val="595959"/>
          </a:solidFill>
          <a:latin typeface="+mn-lt"/>
          <a:ea typeface="ＭＳ Ｐゴシック" charset="0"/>
        </a:defRPr>
      </a:lvl3pPr>
      <a:lvl4pPr marL="1200310"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4pPr>
      <a:lvl5pPr marL="1543256"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5pPr>
      <a:lvl6pPr marL="1886201" indent="-171473"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9147" indent="-171473"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2093" indent="-171473"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5039" indent="-171473" algn="l" rtl="0" eaLnBrk="1" fontAlgn="base" hangingPunct="1">
        <a:spcBef>
          <a:spcPct val="20000"/>
        </a:spcBef>
        <a:spcAft>
          <a:spcPct val="0"/>
        </a:spcAft>
        <a:buClr>
          <a:srgbClr val="7A0019"/>
        </a:buClr>
        <a:buChar char="»"/>
        <a:defRPr sz="1500">
          <a:solidFill>
            <a:schemeClr val="tx1"/>
          </a:solidFill>
          <a:latin typeface="+mn-lt"/>
          <a:ea typeface="+mn-ea"/>
        </a:defRPr>
      </a:lvl9pPr>
    </p:bodyStyle>
    <p:other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4x3-end-maroon.png"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rimsonpublishers.com/apdv/fulltext/APDV.000678.php"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diagramQuickStyle" Target="../diagrams/quickStyle1.xm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illustrations/team-work-teamwork-people-business-9713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27">
            <a:extLst>
              <a:ext uri="{FF2B5EF4-FFF2-40B4-BE49-F238E27FC236}">
                <a16:creationId xmlns:a16="http://schemas.microsoft.com/office/drawing/2014/main" id="{7CBF256D-F539-4E44-A284-B9D0F583232F}"/>
              </a:ext>
            </a:extLst>
          </p:cNvPr>
          <p:cNvSpPr txBox="1">
            <a:spLocks/>
          </p:cNvSpPr>
          <p:nvPr/>
        </p:nvSpPr>
        <p:spPr bwMode="auto">
          <a:xfrm>
            <a:off x="453681" y="586132"/>
            <a:ext cx="7294088" cy="2052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spcFirstLastPara="1" vert="horz" wrap="square" lIns="51431" tIns="25706" rIns="51431" bIns="25706" numCol="1" anchor="ctr" anchorCtr="0" compatLnSpc="1">
            <a:prstTxWarp prst="textNoShape">
              <a:avLst/>
            </a:prstTxWarp>
            <a:noAutofit/>
          </a:bodyPr>
          <a:lst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a:lstStyle>
          <a:p>
            <a:pPr>
              <a:spcBef>
                <a:spcPts val="0"/>
              </a:spcBef>
              <a:spcAft>
                <a:spcPts val="0"/>
              </a:spcAft>
              <a:buSzPts val="1400"/>
            </a:pPr>
            <a:r>
              <a:rPr lang="en-US" sz="3200" kern="0">
                <a:ea typeface="ＭＳ Ｐゴシック"/>
              </a:rPr>
              <a:t>Staffing Structure &amp; Career Development University of Minnesota Stroke Research</a:t>
            </a:r>
          </a:p>
          <a:p>
            <a:pPr>
              <a:spcBef>
                <a:spcPts val="270"/>
              </a:spcBef>
              <a:spcAft>
                <a:spcPts val="0"/>
              </a:spcAft>
              <a:buClr>
                <a:schemeClr val="dk1"/>
              </a:buClr>
              <a:buSzPts val="1100"/>
              <a:buFont typeface="Arial"/>
              <a:buNone/>
            </a:pPr>
            <a:r>
              <a:rPr lang="en-US" sz="1600" kern="0">
                <a:solidFill>
                  <a:srgbClr val="595959"/>
                </a:solidFill>
                <a:ea typeface="ＭＳ Ｐゴシック"/>
              </a:rPr>
              <a:t>10.23.2024</a:t>
            </a:r>
            <a:endParaRPr lang="en-US" sz="1600" kern="0">
              <a:ea typeface="ＭＳ Ｐゴシック"/>
            </a:endParaRPr>
          </a:p>
        </p:txBody>
      </p:sp>
      <p:sp>
        <p:nvSpPr>
          <p:cNvPr id="5" name="Google Shape;143;p27">
            <a:extLst>
              <a:ext uri="{FF2B5EF4-FFF2-40B4-BE49-F238E27FC236}">
                <a16:creationId xmlns:a16="http://schemas.microsoft.com/office/drawing/2014/main" id="{4A06525F-5CA6-4138-A611-B88856E1A092}"/>
              </a:ext>
            </a:extLst>
          </p:cNvPr>
          <p:cNvSpPr txBox="1">
            <a:spLocks/>
          </p:cNvSpPr>
          <p:nvPr/>
        </p:nvSpPr>
        <p:spPr bwMode="auto">
          <a:xfrm>
            <a:off x="453675" y="3333750"/>
            <a:ext cx="7837775" cy="1894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spcFirstLastPara="1" vert="horz" wrap="square" lIns="51431" tIns="25706" rIns="51431" bIns="25706" numCol="1" anchor="t" anchorCtr="0" compatLnSpc="1">
            <a:prstTxWarp prst="textNoShape">
              <a:avLst/>
            </a:prstTxWarp>
            <a:noAutofit/>
          </a:bodyPr>
          <a:lstStyle>
            <a:lvl1pPr marL="257209" indent="-257209" algn="l" rtl="0" eaLnBrk="1" fontAlgn="base" hangingPunct="1">
              <a:spcBef>
                <a:spcPct val="20000"/>
              </a:spcBef>
              <a:spcAft>
                <a:spcPct val="0"/>
              </a:spcAft>
              <a:buClr>
                <a:srgbClr val="7A0019"/>
              </a:buClr>
              <a:buChar char="•"/>
              <a:defRPr sz="2400">
                <a:solidFill>
                  <a:srgbClr val="595959"/>
                </a:solidFill>
                <a:latin typeface="+mn-lt"/>
                <a:ea typeface="ＭＳ Ｐゴシック" charset="0"/>
                <a:cs typeface="ＭＳ Ｐゴシック" charset="0"/>
              </a:defRPr>
            </a:lvl1pPr>
            <a:lvl2pPr marL="557287" indent="-214341" algn="l" rtl="0" eaLnBrk="1" fontAlgn="base" hangingPunct="1">
              <a:spcBef>
                <a:spcPct val="20000"/>
              </a:spcBef>
              <a:spcAft>
                <a:spcPct val="0"/>
              </a:spcAft>
              <a:buClr>
                <a:srgbClr val="7A0019"/>
              </a:buClr>
              <a:buChar char="–"/>
              <a:defRPr sz="2100">
                <a:solidFill>
                  <a:srgbClr val="595959"/>
                </a:solidFill>
                <a:latin typeface="+mn-lt"/>
                <a:ea typeface="ＭＳ Ｐゴシック" charset="0"/>
              </a:defRPr>
            </a:lvl2pPr>
            <a:lvl3pPr marL="857364" indent="-171473" algn="l" rtl="0" eaLnBrk="1" fontAlgn="base" hangingPunct="1">
              <a:spcBef>
                <a:spcPct val="20000"/>
              </a:spcBef>
              <a:spcAft>
                <a:spcPct val="0"/>
              </a:spcAft>
              <a:buClr>
                <a:srgbClr val="7A0019"/>
              </a:buClr>
              <a:buChar char="•"/>
              <a:defRPr sz="1800">
                <a:solidFill>
                  <a:srgbClr val="595959"/>
                </a:solidFill>
                <a:latin typeface="+mn-lt"/>
                <a:ea typeface="ＭＳ Ｐゴシック" charset="0"/>
              </a:defRPr>
            </a:lvl3pPr>
            <a:lvl4pPr marL="1200310"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4pPr>
            <a:lvl5pPr marL="1543256"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5pPr>
            <a:lvl6pPr marL="1886201" indent="-171473"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9147" indent="-171473"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2093" indent="-171473"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5039" indent="-171473"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marL="0" indent="0">
              <a:spcBef>
                <a:spcPts val="180"/>
              </a:spcBef>
              <a:spcAft>
                <a:spcPts val="0"/>
              </a:spcAft>
              <a:buSzPts val="1200"/>
              <a:buFontTx/>
              <a:buNone/>
            </a:pPr>
            <a:r>
              <a:rPr lang="en-US" sz="1600" b="1" kern="0">
                <a:ea typeface="ＭＳ Ｐゴシック"/>
              </a:rPr>
              <a:t>Department of Emergency Medicine-Acute Care Research Coordinator (ACRC)</a:t>
            </a:r>
          </a:p>
          <a:p>
            <a:pPr marL="0" indent="0">
              <a:spcBef>
                <a:spcPts val="180"/>
              </a:spcBef>
              <a:spcAft>
                <a:spcPts val="0"/>
              </a:spcAft>
              <a:buSzPts val="1200"/>
              <a:buFontTx/>
              <a:buNone/>
            </a:pPr>
            <a:r>
              <a:rPr lang="en-US" sz="1600" kern="0">
                <a:ea typeface="ＭＳ Ｐゴシック"/>
              </a:rPr>
              <a:t>Megan Tessmer, RN / Jessica Staloch, RN / Elizabeth Nierengarten, RN / Jessica Gieseke, RN / Julie Scherber, RN/ Abbey </a:t>
            </a:r>
            <a:r>
              <a:rPr lang="en-US" sz="1600" kern="0" err="1">
                <a:ea typeface="ＭＳ Ｐゴシック"/>
              </a:rPr>
              <a:t>Staugaitis</a:t>
            </a:r>
            <a:r>
              <a:rPr lang="en-US" sz="1600" kern="0">
                <a:ea typeface="ＭＳ Ｐゴシック"/>
              </a:rPr>
              <a:t>, RN</a:t>
            </a:r>
          </a:p>
          <a:p>
            <a:pPr marL="0" indent="0">
              <a:spcBef>
                <a:spcPts val="180"/>
              </a:spcBef>
              <a:spcAft>
                <a:spcPts val="0"/>
              </a:spcAft>
              <a:buSzPts val="1200"/>
              <a:buFontTx/>
              <a:buNone/>
            </a:pPr>
            <a:endParaRPr lang="en-US" kern="0"/>
          </a:p>
          <a:p>
            <a:pPr marL="0" indent="0">
              <a:spcBef>
                <a:spcPts val="180"/>
              </a:spcBef>
              <a:spcAft>
                <a:spcPts val="0"/>
              </a:spcAft>
              <a:buSzPts val="1200"/>
              <a:buFontTx/>
              <a:buNone/>
            </a:pPr>
            <a:r>
              <a:rPr lang="en-US" sz="1600" b="1" kern="0">
                <a:ea typeface="ＭＳ Ｐゴシック"/>
              </a:rPr>
              <a:t>Department of Neurology Inpatient Stroke Group</a:t>
            </a:r>
          </a:p>
          <a:p>
            <a:pPr marL="0" indent="0">
              <a:spcBef>
                <a:spcPts val="180"/>
              </a:spcBef>
              <a:spcAft>
                <a:spcPts val="0"/>
              </a:spcAft>
              <a:buSzPts val="1200"/>
              <a:buFontTx/>
              <a:buNone/>
            </a:pPr>
            <a:r>
              <a:rPr lang="en-US" sz="1600" kern="0">
                <a:ea typeface="ＭＳ Ｐゴシック"/>
              </a:rPr>
              <a:t>Nicole Degerman, RN / Anna Brauch, RN/ Julie Scherber, RN,  Abbey </a:t>
            </a:r>
            <a:r>
              <a:rPr lang="en-US" sz="1600" kern="0" err="1">
                <a:ea typeface="ＭＳ Ｐゴシック"/>
              </a:rPr>
              <a:t>Staugaitis</a:t>
            </a:r>
            <a:r>
              <a:rPr lang="en-US" sz="1600" kern="0">
                <a:ea typeface="ＭＳ Ｐゴシック"/>
              </a:rPr>
              <a:t>, RN</a:t>
            </a:r>
          </a:p>
          <a:p>
            <a:pPr marL="0" indent="0">
              <a:spcBef>
                <a:spcPts val="180"/>
              </a:spcBef>
              <a:spcAft>
                <a:spcPts val="0"/>
              </a:spcAft>
              <a:buSzPts val="1200"/>
              <a:buFontTx/>
              <a:buNone/>
            </a:pPr>
            <a:endParaRPr lang="en-US" sz="1800" b="1" kern="0"/>
          </a:p>
          <a:p>
            <a:pPr marL="0" indent="0">
              <a:spcBef>
                <a:spcPts val="180"/>
              </a:spcBef>
              <a:spcAft>
                <a:spcPts val="0"/>
              </a:spcAft>
              <a:buSzPts val="1200"/>
              <a:buFontTx/>
              <a:buNone/>
            </a:pPr>
            <a:endParaRPr lang="en-US" sz="1800" b="1" kern="0"/>
          </a:p>
        </p:txBody>
      </p:sp>
    </p:spTree>
    <p:extLst>
      <p:ext uri="{BB962C8B-B14F-4D97-AF65-F5344CB8AC3E}">
        <p14:creationId xmlns:p14="http://schemas.microsoft.com/office/powerpoint/2010/main" val="3221299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AD49-1311-44AE-4192-8C8AC14F0262}"/>
              </a:ext>
            </a:extLst>
          </p:cNvPr>
          <p:cNvSpPr>
            <a:spLocks noGrp="1"/>
          </p:cNvSpPr>
          <p:nvPr>
            <p:ph type="title"/>
          </p:nvPr>
        </p:nvSpPr>
        <p:spPr>
          <a:xfrm>
            <a:off x="223157" y="393123"/>
            <a:ext cx="8225147" cy="857250"/>
          </a:xfrm>
        </p:spPr>
        <p:txBody>
          <a:bodyPr/>
          <a:lstStyle/>
          <a:p>
            <a:r>
              <a:rPr lang="en-US">
                <a:ea typeface="ＭＳ Ｐゴシック"/>
              </a:rPr>
              <a:t>Pooled Staffing Model Essentials</a:t>
            </a:r>
            <a:endParaRPr lang="en-US"/>
          </a:p>
        </p:txBody>
      </p:sp>
      <p:pic>
        <p:nvPicPr>
          <p:cNvPr id="4" name="Picture 3" descr="A screenshot of a computer screen&#10;&#10;Description automatically generated">
            <a:extLst>
              <a:ext uri="{FF2B5EF4-FFF2-40B4-BE49-F238E27FC236}">
                <a16:creationId xmlns:a16="http://schemas.microsoft.com/office/drawing/2014/main" id="{9F0509C5-E34C-B72A-1091-BC42E49F6792}"/>
              </a:ext>
            </a:extLst>
          </p:cNvPr>
          <p:cNvPicPr>
            <a:picLocks noChangeAspect="1"/>
          </p:cNvPicPr>
          <p:nvPr/>
        </p:nvPicPr>
        <p:blipFill>
          <a:blip r:embed="rId3"/>
          <a:stretch>
            <a:fillRect/>
          </a:stretch>
        </p:blipFill>
        <p:spPr>
          <a:xfrm>
            <a:off x="3443473" y="1753378"/>
            <a:ext cx="5482441" cy="3619985"/>
          </a:xfrm>
          <a:prstGeom prst="rect">
            <a:avLst/>
          </a:prstGeom>
        </p:spPr>
      </p:pic>
      <p:sp>
        <p:nvSpPr>
          <p:cNvPr id="9" name="Content Placeholder 2">
            <a:extLst>
              <a:ext uri="{FF2B5EF4-FFF2-40B4-BE49-F238E27FC236}">
                <a16:creationId xmlns:a16="http://schemas.microsoft.com/office/drawing/2014/main" id="{00EC0199-C894-D974-6581-2696104F93B1}"/>
              </a:ext>
            </a:extLst>
          </p:cNvPr>
          <p:cNvSpPr txBox="1">
            <a:spLocks/>
          </p:cNvSpPr>
          <p:nvPr/>
        </p:nvSpPr>
        <p:spPr bwMode="auto">
          <a:xfrm>
            <a:off x="321375" y="1593338"/>
            <a:ext cx="3326699" cy="39835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51442" tIns="25721" rIns="51442" bIns="25721" numCol="1" anchor="t" anchorCtr="0" compatLnSpc="1">
            <a:prstTxWarp prst="textNoShape">
              <a:avLst/>
            </a:prstTxWarp>
          </a:bodyPr>
          <a:lstStyle>
            <a:lvl1pPr marL="257209" indent="-257209" algn="l" rtl="0" eaLnBrk="1" fontAlgn="base" hangingPunct="1">
              <a:spcBef>
                <a:spcPct val="20000"/>
              </a:spcBef>
              <a:spcAft>
                <a:spcPct val="0"/>
              </a:spcAft>
              <a:buClr>
                <a:srgbClr val="7A0019"/>
              </a:buClr>
              <a:buChar char="•"/>
              <a:defRPr sz="2400">
                <a:solidFill>
                  <a:srgbClr val="595959"/>
                </a:solidFill>
                <a:latin typeface="+mn-lt"/>
                <a:ea typeface="ＭＳ Ｐゴシック" charset="0"/>
                <a:cs typeface="ＭＳ Ｐゴシック" charset="0"/>
              </a:defRPr>
            </a:lvl1pPr>
            <a:lvl2pPr marL="557287" indent="-214341" algn="l" rtl="0" eaLnBrk="1" fontAlgn="base" hangingPunct="1">
              <a:spcBef>
                <a:spcPct val="20000"/>
              </a:spcBef>
              <a:spcAft>
                <a:spcPct val="0"/>
              </a:spcAft>
              <a:buClr>
                <a:srgbClr val="7A0019"/>
              </a:buClr>
              <a:buChar char="–"/>
              <a:defRPr sz="2100">
                <a:solidFill>
                  <a:srgbClr val="595959"/>
                </a:solidFill>
                <a:latin typeface="+mn-lt"/>
                <a:ea typeface="ＭＳ Ｐゴシック" charset="0"/>
              </a:defRPr>
            </a:lvl2pPr>
            <a:lvl3pPr marL="857364" indent="-171473" algn="l" rtl="0" eaLnBrk="1" fontAlgn="base" hangingPunct="1">
              <a:spcBef>
                <a:spcPct val="20000"/>
              </a:spcBef>
              <a:spcAft>
                <a:spcPct val="0"/>
              </a:spcAft>
              <a:buClr>
                <a:srgbClr val="7A0019"/>
              </a:buClr>
              <a:buChar char="•"/>
              <a:defRPr sz="1800">
                <a:solidFill>
                  <a:srgbClr val="595959"/>
                </a:solidFill>
                <a:latin typeface="+mn-lt"/>
                <a:ea typeface="ＭＳ Ｐゴシック" charset="0"/>
              </a:defRPr>
            </a:lvl3pPr>
            <a:lvl4pPr marL="1200310"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4pPr>
            <a:lvl5pPr marL="1543256"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5pPr>
            <a:lvl6pPr marL="1886201" indent="-171473"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9147" indent="-171473"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2093" indent="-171473"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5039" indent="-171473"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marL="0" indent="0">
              <a:buNone/>
            </a:pPr>
            <a:endParaRPr lang="en-US" sz="1800" kern="0">
              <a:ea typeface="ＭＳ Ｐゴシック"/>
              <a:cs typeface="Arial"/>
            </a:endParaRPr>
          </a:p>
          <a:p>
            <a:pPr marL="192405" indent="-160020"/>
            <a:r>
              <a:rPr lang="en-US" sz="1800" kern="0">
                <a:ea typeface="ＭＳ Ｐゴシック"/>
                <a:cs typeface="Arial"/>
              </a:rPr>
              <a:t>Standardized Training and Onboarding</a:t>
            </a:r>
            <a:endParaRPr lang="en-US" sz="1800" kern="0">
              <a:solidFill>
                <a:srgbClr val="000000"/>
              </a:solidFill>
              <a:ea typeface="ＭＳ Ｐゴシック"/>
              <a:cs typeface="Arial"/>
            </a:endParaRPr>
          </a:p>
          <a:p>
            <a:pPr marL="417195" lvl="1" indent="-160020"/>
            <a:r>
              <a:rPr lang="en-US" sz="1800" kern="0">
                <a:ea typeface="ＭＳ Ｐゴシック"/>
                <a:cs typeface="Arial"/>
              </a:rPr>
              <a:t>General Research Onboarding and Protocol Training</a:t>
            </a:r>
            <a:endParaRPr lang="en-US" sz="1800" kern="0">
              <a:solidFill>
                <a:srgbClr val="000000"/>
              </a:solidFill>
              <a:ea typeface="ＭＳ Ｐゴシック"/>
              <a:cs typeface="Arial"/>
            </a:endParaRPr>
          </a:p>
          <a:p>
            <a:pPr marL="417195" lvl="1" indent="-160020"/>
            <a:r>
              <a:rPr lang="en-US" sz="1800" b="1" kern="0">
                <a:ea typeface="ＭＳ Ｐゴシック"/>
                <a:cs typeface="Arial"/>
              </a:rPr>
              <a:t>Mock enrollment and mock consent training and shadowing</a:t>
            </a:r>
            <a:endParaRPr lang="en-US" sz="1800" kern="0">
              <a:ea typeface="ＭＳ Ｐゴシック"/>
              <a:cs typeface="Arial"/>
            </a:endParaRPr>
          </a:p>
          <a:p>
            <a:pPr marL="257175" lvl="1" indent="0">
              <a:buNone/>
            </a:pPr>
            <a:endParaRPr lang="en-US" sz="1800" b="1" kern="0">
              <a:ea typeface="ＭＳ Ｐゴシック"/>
              <a:cs typeface="Arial"/>
            </a:endParaRPr>
          </a:p>
          <a:p>
            <a:pPr marL="192405" indent="-160020"/>
            <a:r>
              <a:rPr lang="en-US" sz="1800" kern="0">
                <a:ea typeface="ＭＳ Ｐゴシック"/>
                <a:cs typeface="Arial"/>
              </a:rPr>
              <a:t>Remotely accessible tools and resources</a:t>
            </a:r>
            <a:endParaRPr lang="en-US" sz="1800"/>
          </a:p>
          <a:p>
            <a:pPr marL="417671" lvl="1" indent="-160496"/>
            <a:endParaRPr lang="en-US" sz="1575" kern="0">
              <a:cs typeface="Arial"/>
            </a:endParaRPr>
          </a:p>
        </p:txBody>
      </p:sp>
      <p:sp>
        <p:nvSpPr>
          <p:cNvPr id="12" name="Content Placeholder 2">
            <a:extLst>
              <a:ext uri="{FF2B5EF4-FFF2-40B4-BE49-F238E27FC236}">
                <a16:creationId xmlns:a16="http://schemas.microsoft.com/office/drawing/2014/main" id="{4D512F64-7C96-E6FA-2357-AF363BE0E216}"/>
              </a:ext>
            </a:extLst>
          </p:cNvPr>
          <p:cNvSpPr txBox="1">
            <a:spLocks/>
          </p:cNvSpPr>
          <p:nvPr/>
        </p:nvSpPr>
        <p:spPr bwMode="auto">
          <a:xfrm>
            <a:off x="321375" y="1336039"/>
            <a:ext cx="6661686" cy="8464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51442" tIns="25721" rIns="51442" bIns="25721" numCol="1" anchor="t" anchorCtr="0" compatLnSpc="1">
            <a:prstTxWarp prst="textNoShape">
              <a:avLst/>
            </a:prstTxWarp>
          </a:bodyPr>
          <a:lstStyle>
            <a:lvl1pPr marL="257209" indent="-257209" algn="l" rtl="0" eaLnBrk="1" fontAlgn="base" hangingPunct="1">
              <a:spcBef>
                <a:spcPct val="20000"/>
              </a:spcBef>
              <a:spcAft>
                <a:spcPct val="0"/>
              </a:spcAft>
              <a:buClr>
                <a:srgbClr val="7A0019"/>
              </a:buClr>
              <a:buChar char="•"/>
              <a:defRPr sz="2400">
                <a:solidFill>
                  <a:srgbClr val="595959"/>
                </a:solidFill>
                <a:latin typeface="+mn-lt"/>
                <a:ea typeface="ＭＳ Ｐゴシック" charset="0"/>
                <a:cs typeface="ＭＳ Ｐゴシック" charset="0"/>
              </a:defRPr>
            </a:lvl1pPr>
            <a:lvl2pPr marL="557287" indent="-214341" algn="l" rtl="0" eaLnBrk="1" fontAlgn="base" hangingPunct="1">
              <a:spcBef>
                <a:spcPct val="20000"/>
              </a:spcBef>
              <a:spcAft>
                <a:spcPct val="0"/>
              </a:spcAft>
              <a:buClr>
                <a:srgbClr val="7A0019"/>
              </a:buClr>
              <a:buChar char="–"/>
              <a:defRPr sz="2100">
                <a:solidFill>
                  <a:srgbClr val="595959"/>
                </a:solidFill>
                <a:latin typeface="+mn-lt"/>
                <a:ea typeface="ＭＳ Ｐゴシック" charset="0"/>
              </a:defRPr>
            </a:lvl2pPr>
            <a:lvl3pPr marL="857364" indent="-171473" algn="l" rtl="0" eaLnBrk="1" fontAlgn="base" hangingPunct="1">
              <a:spcBef>
                <a:spcPct val="20000"/>
              </a:spcBef>
              <a:spcAft>
                <a:spcPct val="0"/>
              </a:spcAft>
              <a:buClr>
                <a:srgbClr val="7A0019"/>
              </a:buClr>
              <a:buChar char="•"/>
              <a:defRPr sz="1800">
                <a:solidFill>
                  <a:srgbClr val="595959"/>
                </a:solidFill>
                <a:latin typeface="+mn-lt"/>
                <a:ea typeface="ＭＳ Ｐゴシック" charset="0"/>
              </a:defRPr>
            </a:lvl3pPr>
            <a:lvl4pPr marL="1200310"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4pPr>
            <a:lvl5pPr marL="1543256"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5pPr>
            <a:lvl6pPr marL="1886201" indent="-171473"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9147" indent="-171473"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2093" indent="-171473"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5039" indent="-171473"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marL="192405" indent="-192405"/>
            <a:r>
              <a:rPr lang="en-US" sz="1800" kern="0">
                <a:ea typeface="ＭＳ Ｐゴシック"/>
                <a:cs typeface="Arial"/>
              </a:rPr>
              <a:t>"Project Based" vs. "Office Hour" based schedule</a:t>
            </a:r>
            <a:endParaRPr lang="en-US" sz="1800" kern="0">
              <a:solidFill>
                <a:srgbClr val="000000"/>
              </a:solidFill>
              <a:ea typeface="ＭＳ Ｐゴシック"/>
              <a:cs typeface="Arial"/>
            </a:endParaRPr>
          </a:p>
          <a:p>
            <a:pPr marL="417671" lvl="1" indent="-160496"/>
            <a:endParaRPr lang="en-US" sz="1575" kern="0">
              <a:cs typeface="Arial"/>
            </a:endParaRPr>
          </a:p>
        </p:txBody>
      </p:sp>
    </p:spTree>
    <p:extLst>
      <p:ext uri="{BB962C8B-B14F-4D97-AF65-F5344CB8AC3E}">
        <p14:creationId xmlns:p14="http://schemas.microsoft.com/office/powerpoint/2010/main" val="26111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55AD-0B8F-4FF9-9063-44115F4E450B}"/>
              </a:ext>
            </a:extLst>
          </p:cNvPr>
          <p:cNvSpPr>
            <a:spLocks noGrp="1"/>
          </p:cNvSpPr>
          <p:nvPr>
            <p:ph type="title"/>
          </p:nvPr>
        </p:nvSpPr>
        <p:spPr/>
        <p:txBody>
          <a:bodyPr/>
          <a:lstStyle/>
          <a:p>
            <a:r>
              <a:rPr lang="en-US">
                <a:ea typeface="ＭＳ Ｐゴシック"/>
              </a:rPr>
              <a:t>Financial Operational Considerations</a:t>
            </a:r>
            <a:endParaRPr lang="en-US"/>
          </a:p>
        </p:txBody>
      </p:sp>
      <p:graphicFrame>
        <p:nvGraphicFramePr>
          <p:cNvPr id="3" name="Diagram 2">
            <a:extLst>
              <a:ext uri="{FF2B5EF4-FFF2-40B4-BE49-F238E27FC236}">
                <a16:creationId xmlns:a16="http://schemas.microsoft.com/office/drawing/2014/main" id="{10D3DFB1-CD8B-55F6-C2B5-BF064C843661}"/>
              </a:ext>
            </a:extLst>
          </p:cNvPr>
          <p:cNvGraphicFramePr/>
          <p:nvPr>
            <p:extLst>
              <p:ext uri="{D42A27DB-BD31-4B8C-83A1-F6EECF244321}">
                <p14:modId xmlns:p14="http://schemas.microsoft.com/office/powerpoint/2010/main" val="4234776750"/>
              </p:ext>
            </p:extLst>
          </p:nvPr>
        </p:nvGraphicFramePr>
        <p:xfrm>
          <a:off x="800100" y="1727200"/>
          <a:ext cx="6756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33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aphicFrame>
        <p:nvGraphicFramePr>
          <p:cNvPr id="243" name="Google Shape;243;p37"/>
          <p:cNvGraphicFramePr/>
          <p:nvPr>
            <p:extLst>
              <p:ext uri="{D42A27DB-BD31-4B8C-83A1-F6EECF244321}">
                <p14:modId xmlns:p14="http://schemas.microsoft.com/office/powerpoint/2010/main" val="681280918"/>
              </p:ext>
            </p:extLst>
          </p:nvPr>
        </p:nvGraphicFramePr>
        <p:xfrm>
          <a:off x="0" y="6921"/>
          <a:ext cx="9144000" cy="1543050"/>
        </p:xfrm>
        <a:graphic>
          <a:graphicData uri="http://schemas.openxmlformats.org/drawingml/2006/table">
            <a:tbl>
              <a:tblPr firstRow="1" bandRow="1">
                <a:noFill/>
              </a:tblPr>
              <a:tblGrid>
                <a:gridCol w="9144000">
                  <a:extLst>
                    <a:ext uri="{9D8B030D-6E8A-4147-A177-3AD203B41FA5}">
                      <a16:colId xmlns:a16="http://schemas.microsoft.com/office/drawing/2014/main" val="20000"/>
                    </a:ext>
                  </a:extLst>
                </a:gridCol>
              </a:tblGrid>
              <a:tr h="1403750">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chemeClr val="lt1"/>
                          </a:solidFill>
                          <a:latin typeface="Arial"/>
                          <a:ea typeface="Arial"/>
                          <a:cs typeface="Arial"/>
                          <a:sym typeface="Arial"/>
                        </a:rPr>
                        <a:t>Abbey Staugaitis, RN, MSN, CCRC,</a:t>
                      </a:r>
                      <a:r>
                        <a:rPr lang="en-US" sz="900" u="none" strike="noStrike" cap="none" baseline="30000">
                          <a:solidFill>
                            <a:schemeClr val="bg1"/>
                          </a:solidFill>
                          <a:latin typeface="Arial"/>
                          <a:ea typeface="Arial"/>
                          <a:cs typeface="Arial"/>
                          <a:sym typeface="Arial"/>
                        </a:rPr>
                        <a:t>1</a:t>
                      </a:r>
                      <a:r>
                        <a:rPr lang="en-US" sz="900" u="none" strike="noStrike" cap="none">
                          <a:solidFill>
                            <a:schemeClr val="bg1"/>
                          </a:solidFill>
                          <a:latin typeface="Arial"/>
                          <a:ea typeface="Arial"/>
                          <a:cs typeface="Arial"/>
                          <a:sym typeface="Arial"/>
                        </a:rPr>
                        <a:t> Jessica </a:t>
                      </a:r>
                      <a:r>
                        <a:rPr lang="en-US" sz="900" u="none" strike="noStrike" cap="none" err="1">
                          <a:solidFill>
                            <a:schemeClr val="bg1"/>
                          </a:solidFill>
                          <a:latin typeface="Arial"/>
                          <a:ea typeface="Arial"/>
                          <a:cs typeface="Arial"/>
                          <a:sym typeface="Arial"/>
                        </a:rPr>
                        <a:t>Staloch</a:t>
                      </a:r>
                      <a:r>
                        <a:rPr lang="en-US" sz="900" u="none" strike="noStrike" cap="none">
                          <a:solidFill>
                            <a:schemeClr val="bg1"/>
                          </a:solidFill>
                          <a:latin typeface="Arial"/>
                          <a:ea typeface="Arial"/>
                          <a:cs typeface="Arial"/>
                          <a:sym typeface="Arial"/>
                        </a:rPr>
                        <a:t>, MSN, RN¹;</a:t>
                      </a:r>
                      <a:endParaRPr sz="900" u="none" strike="noStrike" cap="none">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a:solidFill>
                            <a:schemeClr val="bg1"/>
                          </a:solidFill>
                          <a:latin typeface="Arial"/>
                          <a:ea typeface="Arial"/>
                          <a:cs typeface="Arial"/>
                          <a:sym typeface="Arial"/>
                        </a:rPr>
                        <a:t>Christopher Streib,MD¹; </a:t>
                      </a:r>
                      <a:r>
                        <a:rPr lang="en-US" sz="900" u="none" strike="noStrike" cap="none">
                          <a:solidFill>
                            <a:schemeClr val="bg1"/>
                          </a:solidFill>
                          <a:latin typeface="Arial"/>
                          <a:ea typeface="Arial"/>
                          <a:cs typeface="Arial"/>
                          <a:sym typeface="Arial"/>
                        </a:rPr>
                        <a:t>Mike </a:t>
                      </a:r>
                      <a:r>
                        <a:rPr lang="en-US" sz="900" u="none" strike="noStrike" cap="none" err="1">
                          <a:solidFill>
                            <a:schemeClr val="bg1"/>
                          </a:solidFill>
                          <a:latin typeface="Arial"/>
                          <a:ea typeface="Arial"/>
                          <a:cs typeface="Arial"/>
                          <a:sym typeface="Arial"/>
                        </a:rPr>
                        <a:t>Puskarich</a:t>
                      </a:r>
                      <a:r>
                        <a:rPr lang="en-US" sz="900" u="none" strike="noStrike" cap="none">
                          <a:solidFill>
                            <a:schemeClr val="bg1"/>
                          </a:solidFill>
                          <a:latin typeface="Arial"/>
                          <a:ea typeface="Arial"/>
                          <a:cs typeface="Arial"/>
                          <a:sym typeface="Arial"/>
                        </a:rPr>
                        <a:t>, MD¹; </a:t>
                      </a:r>
                      <a:r>
                        <a:rPr lang="en-US" sz="900">
                          <a:solidFill>
                            <a:schemeClr val="bg1"/>
                          </a:solidFill>
                          <a:latin typeface="Arial"/>
                          <a:ea typeface="Arial"/>
                          <a:cs typeface="Arial"/>
                          <a:sym typeface="Arial"/>
                        </a:rPr>
                        <a:t>Michelle Biros,MD¹</a:t>
                      </a:r>
                      <a:endParaRPr sz="900" u="none" strike="noStrike" cap="none">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u="none" strike="noStrike" cap="none">
                          <a:solidFill>
                            <a:schemeClr val="lt1"/>
                          </a:solidFill>
                          <a:latin typeface="Arial"/>
                          <a:ea typeface="Arial"/>
                          <a:cs typeface="Arial"/>
                          <a:sym typeface="Arial"/>
                        </a:rPr>
                        <a:t> </a:t>
                      </a:r>
                      <a:r>
                        <a:rPr lang="en-US" sz="800" u="none" strike="noStrike" cap="none" baseline="30000">
                          <a:solidFill>
                            <a:schemeClr val="lt1"/>
                          </a:solidFill>
                          <a:latin typeface="Arial"/>
                          <a:ea typeface="Arial"/>
                          <a:cs typeface="Arial"/>
                          <a:sym typeface="Arial"/>
                        </a:rPr>
                        <a:t>1. University of Minnesota</a:t>
                      </a:r>
                      <a:endParaRPr sz="800" u="none" strike="noStrike" cap="none">
                        <a:latin typeface="Arial"/>
                        <a:ea typeface="Arial"/>
                        <a:cs typeface="Arial"/>
                        <a:sym typeface="Arial"/>
                      </a:endParaRPr>
                    </a:p>
                  </a:txBody>
                  <a:tcPr marL="19050" marR="19050" marT="9525" marB="9525">
                    <a:solidFill>
                      <a:srgbClr val="6B0211"/>
                    </a:solidFill>
                  </a:tcPr>
                </a:tc>
                <a:extLst>
                  <a:ext uri="{0D108BD9-81ED-4DB2-BD59-A6C34878D82A}">
                    <a16:rowId xmlns:a16="http://schemas.microsoft.com/office/drawing/2014/main" val="10000"/>
                  </a:ext>
                </a:extLst>
              </a:tr>
            </a:tbl>
          </a:graphicData>
        </a:graphic>
      </p:graphicFrame>
      <p:graphicFrame>
        <p:nvGraphicFramePr>
          <p:cNvPr id="244" name="Google Shape;244;p37"/>
          <p:cNvGraphicFramePr/>
          <p:nvPr/>
        </p:nvGraphicFramePr>
        <p:xfrm>
          <a:off x="71369" y="1552074"/>
          <a:ext cx="2190750" cy="2344175"/>
        </p:xfrm>
        <a:graphic>
          <a:graphicData uri="http://schemas.openxmlformats.org/drawingml/2006/table">
            <a:tbl>
              <a:tblPr firstRow="1" bandRow="1">
                <a:noFill/>
              </a:tblPr>
              <a:tblGrid>
                <a:gridCol w="2190750">
                  <a:extLst>
                    <a:ext uri="{9D8B030D-6E8A-4147-A177-3AD203B41FA5}">
                      <a16:colId xmlns:a16="http://schemas.microsoft.com/office/drawing/2014/main" val="20000"/>
                    </a:ext>
                  </a:extLst>
                </a:gridCol>
              </a:tblGrid>
              <a:tr h="291325">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t>Background</a:t>
                      </a:r>
                      <a:endParaRPr sz="1700"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9BB31"/>
                    </a:solidFill>
                  </a:tcPr>
                </a:tc>
                <a:extLst>
                  <a:ext uri="{0D108BD9-81ED-4DB2-BD59-A6C34878D82A}">
                    <a16:rowId xmlns:a16="http://schemas.microsoft.com/office/drawing/2014/main" val="10000"/>
                  </a:ext>
                </a:extLst>
              </a:tr>
              <a:tr h="2052850">
                <a:tc>
                  <a:txBody>
                    <a:bodyPr/>
                    <a:lstStyle/>
                    <a:p>
                      <a:pPr marL="139700" marR="0" lvl="0" indent="-139700" algn="l" rtl="0">
                        <a:lnSpc>
                          <a:spcPct val="100000"/>
                        </a:lnSpc>
                        <a:spcBef>
                          <a:spcPts val="0"/>
                        </a:spcBef>
                        <a:spcAft>
                          <a:spcPts val="0"/>
                        </a:spcAft>
                        <a:buClr>
                          <a:schemeClr val="dk1"/>
                        </a:buClr>
                        <a:buSzPts val="1000"/>
                        <a:buFont typeface="Arial"/>
                        <a:buChar char="•"/>
                      </a:pPr>
                      <a:r>
                        <a:rPr lang="en-US" sz="1000" u="none" strike="noStrike" cap="none"/>
                        <a:t>Traditional staffing models (TSMs) assign a research coordinator to cover specific clinical trials.</a:t>
                      </a:r>
                      <a:endParaRPr sz="1000"/>
                    </a:p>
                    <a:p>
                      <a:pPr marL="139700" marR="0" lvl="0" indent="-139700" algn="l" rtl="0">
                        <a:lnSpc>
                          <a:spcPct val="100000"/>
                        </a:lnSpc>
                        <a:spcBef>
                          <a:spcPts val="0"/>
                        </a:spcBef>
                        <a:spcAft>
                          <a:spcPts val="0"/>
                        </a:spcAft>
                        <a:buClr>
                          <a:schemeClr val="dk1"/>
                        </a:buClr>
                        <a:buSzPts val="1000"/>
                        <a:buFont typeface="Arial"/>
                        <a:buChar char="•"/>
                      </a:pPr>
                      <a:r>
                        <a:rPr lang="en-US" sz="1000"/>
                        <a:t>P</a:t>
                      </a:r>
                      <a:r>
                        <a:rPr lang="en-US" sz="1000" u="none" strike="noStrike" cap="none"/>
                        <a:t>ooled staffing models (PSMs) utilize  research coordinators </a:t>
                      </a:r>
                      <a:r>
                        <a:rPr lang="en-US" sz="1000"/>
                        <a:t>in enrollment and other tasks </a:t>
                      </a:r>
                      <a:r>
                        <a:rPr lang="en-US" sz="1000" u="none" strike="noStrike" cap="none"/>
                        <a:t> to cross-cover multiple clinical trials </a:t>
                      </a:r>
                      <a:r>
                        <a:rPr lang="en-US" sz="1000"/>
                        <a:t>often</a:t>
                      </a:r>
                      <a:r>
                        <a:rPr lang="en-US" sz="1000" u="none" strike="noStrike" cap="none"/>
                        <a:t> </a:t>
                      </a:r>
                      <a:r>
                        <a:rPr lang="en-US" sz="1000"/>
                        <a:t>enabling expanded coverage </a:t>
                      </a:r>
                      <a:r>
                        <a:rPr lang="en-US" sz="1000" u="none" strike="noStrike" cap="none"/>
                        <a:t> beyond daytime</a:t>
                      </a:r>
                      <a:r>
                        <a:rPr lang="en-US" sz="1000"/>
                        <a:t>/weekday.</a:t>
                      </a:r>
                      <a:endParaRPr sz="1000"/>
                    </a:p>
                    <a:p>
                      <a:pPr marL="101600" lvl="0" indent="-114300" algn="l" rtl="0">
                        <a:spcBef>
                          <a:spcPts val="0"/>
                        </a:spcBef>
                        <a:spcAft>
                          <a:spcPts val="0"/>
                        </a:spcAft>
                        <a:buSzPts val="1000"/>
                        <a:buChar char="•"/>
                      </a:pPr>
                      <a:r>
                        <a:rPr lang="en-US" sz="1000"/>
                        <a:t>We compared the PSM and TSM model to determine impact on overall cost to the study and trial enrollment.</a:t>
                      </a:r>
                      <a:endParaRPr sz="1000"/>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aphicFrame>
        <p:nvGraphicFramePr>
          <p:cNvPr id="245" name="Google Shape;245;p37"/>
          <p:cNvGraphicFramePr/>
          <p:nvPr/>
        </p:nvGraphicFramePr>
        <p:xfrm>
          <a:off x="58276" y="3936444"/>
          <a:ext cx="2203850" cy="2900725"/>
        </p:xfrm>
        <a:graphic>
          <a:graphicData uri="http://schemas.openxmlformats.org/drawingml/2006/table">
            <a:tbl>
              <a:tblPr firstRow="1" bandRow="1">
                <a:noFill/>
              </a:tblPr>
              <a:tblGrid>
                <a:gridCol w="2203850">
                  <a:extLst>
                    <a:ext uri="{9D8B030D-6E8A-4147-A177-3AD203B41FA5}">
                      <a16:colId xmlns:a16="http://schemas.microsoft.com/office/drawing/2014/main" val="20000"/>
                    </a:ext>
                  </a:extLst>
                </a:gridCol>
              </a:tblGrid>
              <a:tr h="290875">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t>Methods</a:t>
                      </a:r>
                      <a:endParaRPr sz="1700"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9BB31"/>
                    </a:solidFill>
                  </a:tcPr>
                </a:tc>
                <a:extLst>
                  <a:ext uri="{0D108BD9-81ED-4DB2-BD59-A6C34878D82A}">
                    <a16:rowId xmlns:a16="http://schemas.microsoft.com/office/drawing/2014/main" val="10000"/>
                  </a:ext>
                </a:extLst>
              </a:tr>
              <a:tr h="2489125">
                <a:tc>
                  <a:txBody>
                    <a:bodyPr/>
                    <a:lstStyle/>
                    <a:p>
                      <a:pPr marL="139700" marR="0" lvl="0" indent="-139700" algn="l" rtl="0">
                        <a:lnSpc>
                          <a:spcPct val="100000"/>
                        </a:lnSpc>
                        <a:spcBef>
                          <a:spcPts val="0"/>
                        </a:spcBef>
                        <a:spcAft>
                          <a:spcPts val="0"/>
                        </a:spcAft>
                        <a:buClr>
                          <a:schemeClr val="dk1"/>
                        </a:buClr>
                        <a:buSzPts val="1000"/>
                        <a:buFont typeface="Arial"/>
                        <a:buChar char="•"/>
                      </a:pPr>
                      <a:r>
                        <a:rPr lang="en-US" sz="1000" u="none" strike="noStrike" cap="none"/>
                        <a:t>PSM costs were obtained from existing billing records </a:t>
                      </a:r>
                      <a:r>
                        <a:rPr lang="en-US" sz="1000"/>
                        <a:t>for 1 year (1/1/21-12/31/21) for two Phase III acute trials (NCT03735979, NCT03785678).</a:t>
                      </a:r>
                      <a:endParaRPr sz="1000"/>
                    </a:p>
                    <a:p>
                      <a:pPr marL="139700" marR="0" lvl="0" indent="-139700" algn="l" rtl="0">
                        <a:lnSpc>
                          <a:spcPct val="100000"/>
                        </a:lnSpc>
                        <a:spcBef>
                          <a:spcPts val="0"/>
                        </a:spcBef>
                        <a:spcAft>
                          <a:spcPts val="0"/>
                        </a:spcAft>
                        <a:buClr>
                          <a:schemeClr val="dk1"/>
                        </a:buClr>
                        <a:buSzPts val="1000"/>
                        <a:buFont typeface="Arial"/>
                        <a:buChar char="•"/>
                      </a:pPr>
                      <a:r>
                        <a:rPr lang="en-US" sz="1000"/>
                        <a:t>Actual cost for the PSM  included the  hourly rate: </a:t>
                      </a:r>
                      <a:r>
                        <a:rPr lang="en-US" sz="1000" u="none" strike="noStrike" cap="none"/>
                        <a:t>$78/hr</a:t>
                      </a:r>
                      <a:r>
                        <a:rPr lang="en-US" sz="1000"/>
                        <a:t> </a:t>
                      </a:r>
                      <a:r>
                        <a:rPr lang="en-US" sz="1000" u="none" strike="noStrike" cap="none"/>
                        <a:t>and a</a:t>
                      </a:r>
                      <a:r>
                        <a:rPr lang="en-US" sz="1000"/>
                        <a:t>n on call retainer fee: </a:t>
                      </a:r>
                      <a:r>
                        <a:rPr lang="en-US" sz="1000" u="none" strike="noStrike" cap="none"/>
                        <a:t>$690/month</a:t>
                      </a:r>
                      <a:r>
                        <a:rPr lang="en-US" sz="1000"/>
                        <a:t>.</a:t>
                      </a:r>
                      <a:endParaRPr sz="1000"/>
                    </a:p>
                    <a:p>
                      <a:pPr marL="139700" marR="0" lvl="0" indent="-139700" algn="l" rtl="0">
                        <a:lnSpc>
                          <a:spcPct val="100000"/>
                        </a:lnSpc>
                        <a:spcBef>
                          <a:spcPts val="0"/>
                        </a:spcBef>
                        <a:spcAft>
                          <a:spcPts val="0"/>
                        </a:spcAft>
                        <a:buSzPts val="1000"/>
                        <a:buChar char="•"/>
                      </a:pPr>
                      <a:r>
                        <a:rPr lang="en-US" sz="1000"/>
                        <a:t>RN FTE rate was calculated based on the PSM model aggregate salary and institutional comparable RN salaries.</a:t>
                      </a:r>
                      <a:endParaRPr sz="1000"/>
                    </a:p>
                    <a:p>
                      <a:pPr marL="139700" marR="0" lvl="0" indent="-139700" algn="l" rtl="0">
                        <a:lnSpc>
                          <a:spcPct val="100000"/>
                        </a:lnSpc>
                        <a:spcBef>
                          <a:spcPts val="0"/>
                        </a:spcBef>
                        <a:spcAft>
                          <a:spcPts val="0"/>
                        </a:spcAft>
                        <a:buClr>
                          <a:schemeClr val="dk1"/>
                        </a:buClr>
                        <a:buSzPts val="1000"/>
                        <a:buFont typeface="Arial"/>
                        <a:buChar char="•"/>
                      </a:pPr>
                      <a:r>
                        <a:rPr lang="en-US" sz="1000"/>
                        <a:t>Coordinator work included: enrollment, subject visits, data entry, query resolution, monitor visits, regulatory management, meetings, training/retraining.</a:t>
                      </a:r>
                      <a:r>
                        <a:rPr lang="en-US" sz="1000" u="none" strike="noStrike" cap="none"/>
                        <a:t> </a:t>
                      </a:r>
                      <a:endParaRPr sz="1000" b="0"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aphicFrame>
        <p:nvGraphicFramePr>
          <p:cNvPr id="246" name="Google Shape;246;p37"/>
          <p:cNvGraphicFramePr/>
          <p:nvPr>
            <p:extLst>
              <p:ext uri="{D42A27DB-BD31-4B8C-83A1-F6EECF244321}">
                <p14:modId xmlns:p14="http://schemas.microsoft.com/office/powerpoint/2010/main" val="4237381675"/>
              </p:ext>
            </p:extLst>
          </p:nvPr>
        </p:nvGraphicFramePr>
        <p:xfrm>
          <a:off x="2387796" y="1566134"/>
          <a:ext cx="4201650" cy="5271035"/>
        </p:xfrm>
        <a:graphic>
          <a:graphicData uri="http://schemas.openxmlformats.org/drawingml/2006/table">
            <a:tbl>
              <a:tblPr firstRow="1" bandRow="1">
                <a:noFill/>
              </a:tblPr>
              <a:tblGrid>
                <a:gridCol w="4201650">
                  <a:extLst>
                    <a:ext uri="{9D8B030D-6E8A-4147-A177-3AD203B41FA5}">
                      <a16:colId xmlns:a16="http://schemas.microsoft.com/office/drawing/2014/main" val="20000"/>
                    </a:ext>
                  </a:extLst>
                </a:gridCol>
              </a:tblGrid>
              <a:tr h="5271035">
                <a:tc>
                  <a:txBody>
                    <a:bodyPr/>
                    <a:lstStyle/>
                    <a:p>
                      <a:pPr marL="0" marR="0" lvl="0" indent="0" algn="l" rtl="0">
                        <a:lnSpc>
                          <a:spcPct val="100000"/>
                        </a:lnSpc>
                        <a:spcBef>
                          <a:spcPts val="0"/>
                        </a:spcBef>
                        <a:spcAft>
                          <a:spcPts val="0"/>
                        </a:spcAft>
                        <a:buClr>
                          <a:schemeClr val="dk1"/>
                        </a:buClr>
                        <a:buSzPts val="1000"/>
                        <a:buFont typeface="Arial"/>
                        <a:buNone/>
                      </a:pPr>
                      <a:r>
                        <a:rPr lang="en-US" sz="1000" b="1" u="none" strike="noStrike" cap="none"/>
                        <a:t> </a:t>
                      </a:r>
                      <a:endParaRPr sz="1000" b="1"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graphicFrame>
        <p:nvGraphicFramePr>
          <p:cNvPr id="247" name="Google Shape;247;p37"/>
          <p:cNvGraphicFramePr/>
          <p:nvPr>
            <p:extLst>
              <p:ext uri="{D42A27DB-BD31-4B8C-83A1-F6EECF244321}">
                <p14:modId xmlns:p14="http://schemas.microsoft.com/office/powerpoint/2010/main" val="1471440699"/>
              </p:ext>
            </p:extLst>
          </p:nvPr>
        </p:nvGraphicFramePr>
        <p:xfrm>
          <a:off x="6719094" y="4806901"/>
          <a:ext cx="2333625" cy="2030268"/>
        </p:xfrm>
        <a:graphic>
          <a:graphicData uri="http://schemas.openxmlformats.org/drawingml/2006/table">
            <a:tbl>
              <a:tblPr firstRow="1" bandRow="1">
                <a:noFill/>
              </a:tblPr>
              <a:tblGrid>
                <a:gridCol w="2333625">
                  <a:extLst>
                    <a:ext uri="{9D8B030D-6E8A-4147-A177-3AD203B41FA5}">
                      <a16:colId xmlns:a16="http://schemas.microsoft.com/office/drawing/2014/main" val="20000"/>
                    </a:ext>
                  </a:extLst>
                </a:gridCol>
              </a:tblGrid>
              <a:tr h="294325">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t>Conclusions</a:t>
                      </a:r>
                      <a:endParaRPr sz="300"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9BB31"/>
                    </a:solidFill>
                  </a:tcPr>
                </a:tc>
                <a:extLst>
                  <a:ext uri="{0D108BD9-81ED-4DB2-BD59-A6C34878D82A}">
                    <a16:rowId xmlns:a16="http://schemas.microsoft.com/office/drawing/2014/main" val="10000"/>
                  </a:ext>
                </a:extLst>
              </a:tr>
              <a:tr h="1735943">
                <a:tc>
                  <a:txBody>
                    <a:bodyPr/>
                    <a:lstStyle/>
                    <a:p>
                      <a:pPr marL="139700" marR="0" lvl="0" indent="-139700" algn="l" rtl="0">
                        <a:lnSpc>
                          <a:spcPct val="100000"/>
                        </a:lnSpc>
                        <a:spcBef>
                          <a:spcPts val="0"/>
                        </a:spcBef>
                        <a:spcAft>
                          <a:spcPts val="0"/>
                        </a:spcAft>
                        <a:buClr>
                          <a:schemeClr val="dk1"/>
                        </a:buClr>
                        <a:buSzPts val="1000"/>
                        <a:buFont typeface="Arial"/>
                        <a:buChar char="•"/>
                      </a:pPr>
                      <a:r>
                        <a:rPr lang="en-US" sz="1000" b="0" u="none" strike="noStrike" cap="none"/>
                        <a:t>PSMs may offer a solution to the staffing and coverage challenges faced by many institutions seeking to participate in emergent clinical trials.</a:t>
                      </a:r>
                      <a:endParaRPr sz="300"/>
                    </a:p>
                    <a:p>
                      <a:pPr marL="139700" marR="0" lvl="0" indent="-139700" algn="l" rtl="0">
                        <a:lnSpc>
                          <a:spcPct val="100000"/>
                        </a:lnSpc>
                        <a:spcBef>
                          <a:spcPts val="0"/>
                        </a:spcBef>
                        <a:spcAft>
                          <a:spcPts val="0"/>
                        </a:spcAft>
                        <a:buClr>
                          <a:schemeClr val="dk1"/>
                        </a:buClr>
                        <a:buSzPts val="1000"/>
                        <a:buFont typeface="Arial"/>
                        <a:buChar char="•"/>
                      </a:pPr>
                      <a:r>
                        <a:rPr lang="en-US" sz="1000" b="0" u="none" strike="noStrike" cap="none"/>
                        <a:t>PSM for </a:t>
                      </a:r>
                      <a:r>
                        <a:rPr lang="en-US" sz="1000"/>
                        <a:t>acute care clinical trials, like stroke, </a:t>
                      </a:r>
                      <a:r>
                        <a:rPr lang="en-US" sz="1000" b="0" u="none" strike="noStrike" cap="none"/>
                        <a:t>can be cost-effective for individual studies</a:t>
                      </a:r>
                      <a:r>
                        <a:rPr lang="en-US" sz="1000" b="1" u="none" strike="noStrike" cap="none"/>
                        <a:t> </a:t>
                      </a:r>
                      <a:r>
                        <a:rPr lang="en-US" sz="1000" u="none" strike="noStrike" cap="none"/>
                        <a:t>while inc</a:t>
                      </a:r>
                      <a:r>
                        <a:rPr lang="en-US" sz="1000" b="0" u="none" strike="noStrike" cap="none"/>
                        <a:t>reasing enrollment opportunities by supporting 24-7 coordinator coverage.</a:t>
                      </a:r>
                      <a:endParaRPr sz="1000" b="0"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48" name="Google Shape;248;p37"/>
          <p:cNvSpPr txBox="1"/>
          <p:nvPr/>
        </p:nvSpPr>
        <p:spPr>
          <a:xfrm>
            <a:off x="1370542" y="261677"/>
            <a:ext cx="6413400" cy="511800"/>
          </a:xfrm>
          <a:prstGeom prst="rect">
            <a:avLst/>
          </a:prstGeom>
          <a:noFill/>
          <a:ln>
            <a:noFill/>
          </a:ln>
        </p:spPr>
        <p:txBody>
          <a:bodyPr spcFirstLastPara="1" wrap="square" lIns="19050" tIns="9525" rIns="19050" bIns="9525"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Arial"/>
                <a:ea typeface="Arial"/>
                <a:cs typeface="Arial"/>
                <a:sym typeface="Arial"/>
              </a:rPr>
              <a:t>Cost Analysis of a Pooled Coordinator Model versus Traditional Staffing for Acute Stroke Trials</a:t>
            </a:r>
            <a:endParaRPr sz="1600" b="1" i="0" u="none" strike="noStrike" cap="none">
              <a:solidFill>
                <a:schemeClr val="lt1"/>
              </a:solidFill>
              <a:latin typeface="Arial"/>
              <a:ea typeface="Arial"/>
              <a:cs typeface="Arial"/>
              <a:sym typeface="Arial"/>
            </a:endParaRPr>
          </a:p>
        </p:txBody>
      </p:sp>
      <p:graphicFrame>
        <p:nvGraphicFramePr>
          <p:cNvPr id="249" name="Google Shape;249;p37"/>
          <p:cNvGraphicFramePr/>
          <p:nvPr/>
        </p:nvGraphicFramePr>
        <p:xfrm>
          <a:off x="6715125" y="1565935"/>
          <a:ext cx="2333625" cy="3240975"/>
        </p:xfrm>
        <a:graphic>
          <a:graphicData uri="http://schemas.openxmlformats.org/drawingml/2006/table">
            <a:tbl>
              <a:tblPr firstRow="1" bandRow="1">
                <a:noFill/>
              </a:tblPr>
              <a:tblGrid>
                <a:gridCol w="2333625">
                  <a:extLst>
                    <a:ext uri="{9D8B030D-6E8A-4147-A177-3AD203B41FA5}">
                      <a16:colId xmlns:a16="http://schemas.microsoft.com/office/drawing/2014/main" val="20000"/>
                    </a:ext>
                  </a:extLst>
                </a:gridCol>
              </a:tblGrid>
              <a:tr h="449825">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t>Results</a:t>
                      </a:r>
                      <a:endParaRPr sz="1700" u="none" strike="noStrike" cap="none"/>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9BB31"/>
                    </a:solidFill>
                  </a:tcPr>
                </a:tc>
                <a:extLst>
                  <a:ext uri="{0D108BD9-81ED-4DB2-BD59-A6C34878D82A}">
                    <a16:rowId xmlns:a16="http://schemas.microsoft.com/office/drawing/2014/main" val="10000"/>
                  </a:ext>
                </a:extLst>
              </a:tr>
              <a:tr h="2791150">
                <a:tc>
                  <a:txBody>
                    <a:bodyPr/>
                    <a:lstStyle/>
                    <a:p>
                      <a:pPr marL="101600" lvl="0" indent="-114300" algn="l" rtl="0">
                        <a:spcBef>
                          <a:spcPts val="0"/>
                        </a:spcBef>
                        <a:spcAft>
                          <a:spcPts val="0"/>
                        </a:spcAft>
                        <a:buClr>
                          <a:schemeClr val="dk1"/>
                        </a:buClr>
                        <a:buSzPts val="1000"/>
                        <a:buChar char="•"/>
                      </a:pPr>
                      <a:r>
                        <a:rPr lang="en-US" sz="1000"/>
                        <a:t>The calculated one-year cost (salary + fringe) of a 1.0 FTE RN research coordinator was $109,755.36.  </a:t>
                      </a:r>
                      <a:endParaRPr sz="1000"/>
                    </a:p>
                    <a:p>
                      <a:pPr marL="101600" lvl="0" indent="-114300" algn="l" rtl="0">
                        <a:spcBef>
                          <a:spcPts val="0"/>
                        </a:spcBef>
                        <a:spcAft>
                          <a:spcPts val="0"/>
                        </a:spcAft>
                        <a:buClr>
                          <a:schemeClr val="dk1"/>
                        </a:buClr>
                        <a:buSzPts val="1000"/>
                        <a:buChar char="•"/>
                      </a:pPr>
                      <a:r>
                        <a:rPr lang="en-US" sz="1000"/>
                        <a:t>During the study period, there were 19 enrollments in MOST; 10 occurred outside daytime working hours. </a:t>
                      </a:r>
                      <a:endParaRPr sz="1000"/>
                    </a:p>
                    <a:p>
                      <a:pPr marL="101600" lvl="0" indent="-114300" algn="l" rtl="0">
                        <a:spcBef>
                          <a:spcPts val="0"/>
                        </a:spcBef>
                        <a:spcAft>
                          <a:spcPts val="0"/>
                        </a:spcAft>
                        <a:buClr>
                          <a:schemeClr val="dk1"/>
                        </a:buClr>
                        <a:buSzPts val="1000"/>
                        <a:buChar char="•"/>
                      </a:pPr>
                      <a:r>
                        <a:rPr lang="en-US" sz="1000"/>
                        <a:t>The MOST PSM cost was $60,813, equivalent to 0.55 FTE coordinator coverage in a TSM with 90.0% more enrolled subjects. </a:t>
                      </a:r>
                      <a:endParaRPr sz="1000"/>
                    </a:p>
                    <a:p>
                      <a:pPr marL="101600" lvl="0" indent="-114300" algn="l" rtl="0">
                        <a:spcBef>
                          <a:spcPts val="0"/>
                        </a:spcBef>
                        <a:spcAft>
                          <a:spcPts val="0"/>
                        </a:spcAft>
                        <a:buClr>
                          <a:schemeClr val="dk1"/>
                        </a:buClr>
                        <a:buSzPts val="1000"/>
                        <a:buChar char="•"/>
                      </a:pPr>
                      <a:r>
                        <a:rPr lang="en-US" sz="1000"/>
                        <a:t>There  were 6 enrollments in TIMELESS; 4 occurred outside daytime working hours.  </a:t>
                      </a:r>
                      <a:endParaRPr sz="1000"/>
                    </a:p>
                    <a:p>
                      <a:pPr marL="101600" lvl="0" indent="-114300" algn="l" rtl="0">
                        <a:spcBef>
                          <a:spcPts val="0"/>
                        </a:spcBef>
                        <a:spcAft>
                          <a:spcPts val="0"/>
                        </a:spcAft>
                        <a:buClr>
                          <a:schemeClr val="dk1"/>
                        </a:buClr>
                        <a:buSzPts val="1000"/>
                        <a:buChar char="•"/>
                      </a:pPr>
                      <a:r>
                        <a:rPr lang="en-US" sz="1000"/>
                        <a:t>The TIMELESS PSM cost was $70,134, equivalent to the cost of 0.64 FTE of standardized research coordinator in a TSM with 200% more enrolled subjects.</a:t>
                      </a:r>
                      <a:endParaRPr sz="1000"/>
                    </a:p>
                  </a:txBody>
                  <a:tcPr marL="19050" marR="19050" marT="9525" marB="95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250" name="Google Shape;250;p37" descr="UMN Logo.png"/>
          <p:cNvPicPr preferRelativeResize="0"/>
          <p:nvPr/>
        </p:nvPicPr>
        <p:blipFill rotWithShape="1">
          <a:blip r:embed="rId3">
            <a:alphaModFix/>
          </a:blip>
          <a:srcRect/>
          <a:stretch/>
        </p:blipFill>
        <p:spPr>
          <a:xfrm>
            <a:off x="124911" y="83055"/>
            <a:ext cx="1251479" cy="1251479"/>
          </a:xfrm>
          <a:prstGeom prst="rect">
            <a:avLst/>
          </a:prstGeom>
          <a:noFill/>
          <a:ln>
            <a:noFill/>
          </a:ln>
        </p:spPr>
      </p:pic>
      <p:pic>
        <p:nvPicPr>
          <p:cNvPr id="251" name="Google Shape;251;p37" descr="UMN Logo.png"/>
          <p:cNvPicPr preferRelativeResize="0"/>
          <p:nvPr/>
        </p:nvPicPr>
        <p:blipFill rotWithShape="1">
          <a:blip r:embed="rId3">
            <a:alphaModFix/>
          </a:blip>
          <a:srcRect/>
          <a:stretch/>
        </p:blipFill>
        <p:spPr>
          <a:xfrm>
            <a:off x="7765518" y="133656"/>
            <a:ext cx="1251479" cy="1251479"/>
          </a:xfrm>
          <a:prstGeom prst="rect">
            <a:avLst/>
          </a:prstGeom>
          <a:noFill/>
          <a:ln>
            <a:noFill/>
          </a:ln>
        </p:spPr>
      </p:pic>
      <p:pic>
        <p:nvPicPr>
          <p:cNvPr id="252" name="Google Shape;252;p37" title="Chart"/>
          <p:cNvPicPr preferRelativeResize="0"/>
          <p:nvPr/>
        </p:nvPicPr>
        <p:blipFill>
          <a:blip r:embed="rId4">
            <a:alphaModFix/>
          </a:blip>
          <a:stretch>
            <a:fillRect/>
          </a:stretch>
        </p:blipFill>
        <p:spPr>
          <a:xfrm>
            <a:off x="2543698" y="4106876"/>
            <a:ext cx="4045751" cy="2476785"/>
          </a:xfrm>
          <a:prstGeom prst="rect">
            <a:avLst/>
          </a:prstGeom>
          <a:noFill/>
          <a:ln>
            <a:noFill/>
          </a:ln>
        </p:spPr>
      </p:pic>
      <p:pic>
        <p:nvPicPr>
          <p:cNvPr id="253" name="Google Shape;253;p37" title="Chart"/>
          <p:cNvPicPr preferRelativeResize="0"/>
          <p:nvPr/>
        </p:nvPicPr>
        <p:blipFill>
          <a:blip r:embed="rId5">
            <a:alphaModFix/>
          </a:blip>
          <a:stretch>
            <a:fillRect/>
          </a:stretch>
        </p:blipFill>
        <p:spPr>
          <a:xfrm>
            <a:off x="2535266" y="1690635"/>
            <a:ext cx="3943488" cy="21387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s_4x3-end-maroon.png" descr="/Users/ranja/Documents/5-resources/ppt/2018 ppt-with R/new/working files/graphics_4x3-end-maroon.png"/>
          <p:cNvPicPr>
            <a:picLocks noChangeAspect="1"/>
          </p:cNvPicPr>
          <p:nvPr/>
        </p:nvPicPr>
        <p:blipFill>
          <a:blip r:embed="rId2" r:link="rId3" cstate="print">
            <a:extLst>
              <a:ext uri="{28A0092B-C50C-407E-A947-70E740481C1C}">
                <a14:useLocalDpi xmlns:a14="http://schemas.microsoft.com/office/drawing/2010/main"/>
              </a:ext>
            </a:extLst>
          </a:blip>
          <a:stretch>
            <a:fillRect/>
          </a:stretch>
        </p:blipFill>
        <p:spPr>
          <a:xfrm>
            <a:off x="-178129" y="-3710"/>
            <a:ext cx="9489790" cy="6865421"/>
          </a:xfrm>
          <a:prstGeom prst="rect">
            <a:avLst/>
          </a:prstGeom>
        </p:spPr>
      </p:pic>
      <p:sp>
        <p:nvSpPr>
          <p:cNvPr id="2" name="TextBox 1">
            <a:extLst>
              <a:ext uri="{FF2B5EF4-FFF2-40B4-BE49-F238E27FC236}">
                <a16:creationId xmlns:a16="http://schemas.microsoft.com/office/drawing/2014/main" id="{BFDFE3BD-9214-F559-69B8-037E9161F4D4}"/>
              </a:ext>
            </a:extLst>
          </p:cNvPr>
          <p:cNvSpPr txBox="1"/>
          <p:nvPr/>
        </p:nvSpPr>
        <p:spPr>
          <a:xfrm>
            <a:off x="2088652" y="4499818"/>
            <a:ext cx="5221631"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0"/>
              </a:spcBef>
              <a:spcAft>
                <a:spcPts val="0"/>
              </a:spcAft>
            </a:pPr>
            <a:r>
              <a:rPr lang="en-US">
                <a:solidFill>
                  <a:schemeClr val="bg1"/>
                </a:solidFill>
                <a:latin typeface="Arial"/>
                <a:ea typeface="ＭＳ Ｐゴシック"/>
              </a:rPr>
              <a:t>Questions: acrc@umn.edu</a:t>
            </a:r>
            <a:endParaRPr lang="en-US">
              <a:solidFill>
                <a:schemeClr val="bg1"/>
              </a:solidFill>
            </a:endParaRPr>
          </a:p>
        </p:txBody>
      </p:sp>
    </p:spTree>
    <p:extLst>
      <p:ext uri="{BB962C8B-B14F-4D97-AF65-F5344CB8AC3E}">
        <p14:creationId xmlns:p14="http://schemas.microsoft.com/office/powerpoint/2010/main" val="92780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742-7B5E-455C-8F58-1C94C4CD42C7}"/>
              </a:ext>
            </a:extLst>
          </p:cNvPr>
          <p:cNvSpPr>
            <a:spLocks noGrp="1"/>
          </p:cNvSpPr>
          <p:nvPr>
            <p:ph type="title"/>
          </p:nvPr>
        </p:nvSpPr>
        <p:spPr>
          <a:xfrm>
            <a:off x="383968" y="383227"/>
            <a:ext cx="7341920" cy="857250"/>
          </a:xfrm>
        </p:spPr>
        <p:txBody>
          <a:bodyPr/>
          <a:lstStyle/>
          <a:p>
            <a:r>
              <a:rPr lang="en-US"/>
              <a:t>Staffing Crisis</a:t>
            </a:r>
          </a:p>
        </p:txBody>
      </p:sp>
      <p:sp>
        <p:nvSpPr>
          <p:cNvPr id="4" name="Google Shape;157;p28">
            <a:extLst>
              <a:ext uri="{FF2B5EF4-FFF2-40B4-BE49-F238E27FC236}">
                <a16:creationId xmlns:a16="http://schemas.microsoft.com/office/drawing/2014/main" id="{7DCF6C7C-CC6E-4507-AB08-1E4A33A016F8}"/>
              </a:ext>
            </a:extLst>
          </p:cNvPr>
          <p:cNvSpPr txBox="1"/>
          <p:nvPr/>
        </p:nvSpPr>
        <p:spPr>
          <a:xfrm>
            <a:off x="499753" y="6331743"/>
            <a:ext cx="6827409" cy="461817"/>
          </a:xfrm>
          <a:prstGeom prst="rect">
            <a:avLst/>
          </a:prstGeom>
          <a:noFill/>
          <a:ln>
            <a:noFill/>
          </a:ln>
        </p:spPr>
        <p:txBody>
          <a:bodyPr spcFirstLastPara="1" wrap="square" lIns="68569" tIns="68569" rIns="68569" bIns="68569" anchor="t" anchorCtr="0">
            <a:noAutofit/>
          </a:bodyPr>
          <a:lstStyle/>
          <a:p>
            <a:pPr marL="342900" lvl="0" indent="0" algn="l" rtl="0">
              <a:spcBef>
                <a:spcPts val="0"/>
              </a:spcBef>
              <a:spcAft>
                <a:spcPts val="0"/>
              </a:spcAft>
              <a:buNone/>
            </a:pPr>
            <a:endParaRPr lang="en-US" sz="700">
              <a:solidFill>
                <a:schemeClr val="lt1"/>
              </a:solidFill>
            </a:endParaRPr>
          </a:p>
          <a:p>
            <a:pPr marL="342900" lvl="0" indent="-200025" algn="l" rtl="0">
              <a:spcBef>
                <a:spcPts val="0"/>
              </a:spcBef>
              <a:spcAft>
                <a:spcPts val="0"/>
              </a:spcAft>
              <a:buClr>
                <a:schemeClr val="lt1"/>
              </a:buClr>
              <a:buSzPts val="600"/>
              <a:buAutoNum type="arabicPeriod"/>
            </a:pPr>
            <a:r>
              <a:rPr lang="en-US" sz="700">
                <a:solidFill>
                  <a:schemeClr val="lt1"/>
                </a:solidFill>
                <a:latin typeface="Arial"/>
                <a:ea typeface="ＭＳ Ｐゴシック"/>
              </a:rPr>
              <a:t>Freel SA, Snyder DC, Bastarache K, Jones CT, Marchant MB, Rowley LA, </a:t>
            </a:r>
            <a:r>
              <a:rPr lang="en-US" sz="700" err="1">
                <a:solidFill>
                  <a:schemeClr val="lt1"/>
                </a:solidFill>
                <a:latin typeface="Arial"/>
                <a:ea typeface="ＭＳ Ｐゴシック"/>
              </a:rPr>
              <a:t>Sonstein</a:t>
            </a:r>
            <a:r>
              <a:rPr lang="en-US" sz="700">
                <a:solidFill>
                  <a:schemeClr val="lt1"/>
                </a:solidFill>
                <a:latin typeface="Arial"/>
                <a:ea typeface="ＭＳ Ｐゴシック"/>
              </a:rPr>
              <a:t> SA, </a:t>
            </a:r>
            <a:r>
              <a:rPr lang="en-US" sz="700" err="1">
                <a:solidFill>
                  <a:schemeClr val="lt1"/>
                </a:solidFill>
                <a:latin typeface="Arial"/>
                <a:ea typeface="ＭＳ Ｐゴシック"/>
              </a:rPr>
              <a:t>Lipworth</a:t>
            </a:r>
            <a:r>
              <a:rPr lang="en-US" sz="700">
                <a:solidFill>
                  <a:schemeClr val="lt1"/>
                </a:solidFill>
                <a:latin typeface="Arial"/>
                <a:ea typeface="ＭＳ Ｐゴシック"/>
              </a:rPr>
              <a:t> KM, Landis SP. Now is the time to fix the clinical research workforce crisis. Clin Trials. 2023 Oct;20(5):457-462. </a:t>
            </a:r>
            <a:r>
              <a:rPr lang="en-US" sz="700" err="1">
                <a:solidFill>
                  <a:schemeClr val="lt1"/>
                </a:solidFill>
                <a:latin typeface="Arial"/>
                <a:ea typeface="ＭＳ Ｐゴシック"/>
              </a:rPr>
              <a:t>doi</a:t>
            </a:r>
            <a:r>
              <a:rPr lang="en-US" sz="700">
                <a:solidFill>
                  <a:schemeClr val="lt1"/>
                </a:solidFill>
                <a:latin typeface="Arial"/>
                <a:ea typeface="ＭＳ Ｐゴシック"/>
              </a:rPr>
              <a:t>: 10.1177/17407745231177885. </a:t>
            </a:r>
            <a:r>
              <a:rPr lang="en-US" sz="700" err="1">
                <a:solidFill>
                  <a:schemeClr val="lt1"/>
                </a:solidFill>
                <a:latin typeface="Arial"/>
                <a:ea typeface="ＭＳ Ｐゴシック"/>
              </a:rPr>
              <a:t>Epub</a:t>
            </a:r>
            <a:r>
              <a:rPr lang="en-US" sz="700">
                <a:solidFill>
                  <a:schemeClr val="lt1"/>
                </a:solidFill>
                <a:latin typeface="Arial"/>
                <a:ea typeface="ＭＳ Ｐゴシック"/>
              </a:rPr>
              <a:t> 2023 Jun 2. PMID: 37264897; PMCID: PMC10504806.</a:t>
            </a:r>
            <a:endParaRPr sz="700">
              <a:solidFill>
                <a:schemeClr val="lt1"/>
              </a:solidFill>
              <a:latin typeface="Arial"/>
              <a:ea typeface="ＭＳ Ｐゴシック"/>
            </a:endParaRPr>
          </a:p>
        </p:txBody>
      </p:sp>
      <p:pic>
        <p:nvPicPr>
          <p:cNvPr id="5" name="Picture 4">
            <a:extLst>
              <a:ext uri="{FF2B5EF4-FFF2-40B4-BE49-F238E27FC236}">
                <a16:creationId xmlns:a16="http://schemas.microsoft.com/office/drawing/2014/main" id="{711CEAF4-FFFC-412D-B558-843E12BADF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4077" y="1232277"/>
            <a:ext cx="5040717" cy="4503394"/>
          </a:xfrm>
          <a:prstGeom prst="rect">
            <a:avLst/>
          </a:prstGeom>
        </p:spPr>
      </p:pic>
      <p:sp>
        <p:nvSpPr>
          <p:cNvPr id="6" name="TextBox 5">
            <a:extLst>
              <a:ext uri="{FF2B5EF4-FFF2-40B4-BE49-F238E27FC236}">
                <a16:creationId xmlns:a16="http://schemas.microsoft.com/office/drawing/2014/main" id="{AFF7434C-7B32-4208-AE40-F8ACA6C76E16}"/>
              </a:ext>
            </a:extLst>
          </p:cNvPr>
          <p:cNvSpPr txBox="1"/>
          <p:nvPr/>
        </p:nvSpPr>
        <p:spPr>
          <a:xfrm>
            <a:off x="380895" y="5742706"/>
            <a:ext cx="4373725" cy="200055"/>
          </a:xfrm>
          <a:prstGeom prst="rect">
            <a:avLst/>
          </a:prstGeom>
          <a:noFill/>
        </p:spPr>
        <p:txBody>
          <a:bodyPr wrap="square" lIns="91440" tIns="45720" rIns="91440" bIns="45720" rtlCol="0" anchor="t">
            <a:spAutoFit/>
          </a:bodyPr>
          <a:lstStyle/>
          <a:p>
            <a:r>
              <a:rPr lang="en-US" sz="700">
                <a:latin typeface="Arial"/>
                <a:ea typeface="ＭＳ Ｐゴシック"/>
                <a:hlinkClick r:id="rId4" tooltip="https://crimsonpublishers.com/apdv/fulltext/APDV.000678.php"/>
              </a:rPr>
              <a:t>This Photo</a:t>
            </a:r>
            <a:r>
              <a:rPr lang="en-US" sz="700">
                <a:latin typeface="Arial"/>
                <a:ea typeface="ＭＳ Ｐゴシック"/>
              </a:rPr>
              <a:t> by Unknown Author is licensed under </a:t>
            </a:r>
            <a:r>
              <a:rPr lang="en-US" sz="700">
                <a:latin typeface="Arial"/>
                <a:ea typeface="ＭＳ Ｐゴシック"/>
                <a:hlinkClick r:id="rId5" tooltip="https://creativecommons.org/licenses/by/3.0/"/>
              </a:rPr>
              <a:t>CC BY</a:t>
            </a:r>
            <a:endParaRPr lang="en-US" sz="700">
              <a:latin typeface="Arial"/>
              <a:ea typeface="ＭＳ Ｐゴシック"/>
            </a:endParaRPr>
          </a:p>
        </p:txBody>
      </p:sp>
      <p:sp>
        <p:nvSpPr>
          <p:cNvPr id="7" name="Arrow: Down 6">
            <a:extLst>
              <a:ext uri="{FF2B5EF4-FFF2-40B4-BE49-F238E27FC236}">
                <a16:creationId xmlns:a16="http://schemas.microsoft.com/office/drawing/2014/main" id="{513E9A0C-48F7-4F40-8D0C-8C2325E5347E}"/>
              </a:ext>
            </a:extLst>
          </p:cNvPr>
          <p:cNvSpPr/>
          <p:nvPr/>
        </p:nvSpPr>
        <p:spPr>
          <a:xfrm rot="10800000">
            <a:off x="5992281" y="1391335"/>
            <a:ext cx="2674675" cy="4072040"/>
          </a:xfrm>
          <a:prstGeom prst="downArrow">
            <a:avLst/>
          </a:prstGeom>
          <a:solidFill>
            <a:srgbClr val="7B88B8"/>
          </a:solidFill>
          <a:ln>
            <a:solidFill>
              <a:srgbClr val="245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393F5B8E-4DDC-4ADC-BCED-231DB3D604ED}"/>
              </a:ext>
            </a:extLst>
          </p:cNvPr>
          <p:cNvSpPr txBox="1"/>
          <p:nvPr/>
        </p:nvSpPr>
        <p:spPr>
          <a:xfrm>
            <a:off x="6677588" y="2827442"/>
            <a:ext cx="1304058" cy="2277547"/>
          </a:xfrm>
          <a:prstGeom prst="rect">
            <a:avLst/>
          </a:prstGeom>
          <a:noFill/>
        </p:spPr>
        <p:txBody>
          <a:bodyPr wrap="square" lIns="91440" tIns="45720" rIns="91440" bIns="45720" rtlCol="0" anchor="t">
            <a:spAutoFit/>
          </a:bodyPr>
          <a:lstStyle/>
          <a:p>
            <a:pPr algn="ctr"/>
            <a:r>
              <a:rPr lang="en-US" sz="1300" b="1">
                <a:solidFill>
                  <a:schemeClr val="bg1"/>
                </a:solidFill>
                <a:latin typeface="Arial"/>
                <a:ea typeface="ＭＳ Ｐゴシック"/>
              </a:rPr>
              <a:t>Turnover rate has risen to 35%-61% </a:t>
            </a:r>
          </a:p>
          <a:p>
            <a:pPr algn="ctr"/>
            <a:endParaRPr lang="en-US" sz="1300" b="1">
              <a:solidFill>
                <a:schemeClr val="bg1"/>
              </a:solidFill>
            </a:endParaRPr>
          </a:p>
          <a:p>
            <a:pPr algn="ctr"/>
            <a:endParaRPr lang="en-US" sz="1300" b="1">
              <a:solidFill>
                <a:schemeClr val="bg1"/>
              </a:solidFill>
            </a:endParaRPr>
          </a:p>
          <a:p>
            <a:pPr algn="ctr"/>
            <a:r>
              <a:rPr lang="en-US" sz="1300" b="1">
                <a:solidFill>
                  <a:schemeClr val="bg1"/>
                </a:solidFill>
                <a:latin typeface="Arial"/>
                <a:ea typeface="ＭＳ Ｐゴシック"/>
              </a:rPr>
              <a:t>Projected to increase by 9.9% between 2016 and 2026</a:t>
            </a:r>
            <a:r>
              <a:rPr lang="en-US" sz="1300">
                <a:solidFill>
                  <a:schemeClr val="bg1"/>
                </a:solidFill>
                <a:latin typeface="Arial"/>
                <a:ea typeface="ＭＳ Ｐゴシック"/>
              </a:rPr>
              <a:t>¹</a:t>
            </a:r>
          </a:p>
          <a:p>
            <a:pPr algn="ctr"/>
            <a:endParaRPr lang="en-US" sz="1200" b="1">
              <a:solidFill>
                <a:schemeClr val="bg1"/>
              </a:solidFill>
            </a:endParaRPr>
          </a:p>
        </p:txBody>
      </p:sp>
    </p:spTree>
    <p:extLst>
      <p:ext uri="{BB962C8B-B14F-4D97-AF65-F5344CB8AC3E}">
        <p14:creationId xmlns:p14="http://schemas.microsoft.com/office/powerpoint/2010/main" val="264940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SATURN Trial NIH Strokenet">
            <a:extLst>
              <a:ext uri="{FF2B5EF4-FFF2-40B4-BE49-F238E27FC236}">
                <a16:creationId xmlns:a16="http://schemas.microsoft.com/office/drawing/2014/main" id="{B89AC990-3E76-157B-14D0-88D2FF1D10CC}"/>
              </a:ext>
            </a:extLst>
          </p:cNvPr>
          <p:cNvPicPr>
            <a:picLocks noChangeAspect="1"/>
          </p:cNvPicPr>
          <p:nvPr/>
        </p:nvPicPr>
        <p:blipFill>
          <a:blip r:embed="rId3"/>
          <a:stretch>
            <a:fillRect/>
          </a:stretch>
        </p:blipFill>
        <p:spPr>
          <a:xfrm>
            <a:off x="207186" y="4901352"/>
            <a:ext cx="1435583" cy="422696"/>
          </a:xfrm>
          <a:prstGeom prst="rect">
            <a:avLst/>
          </a:prstGeom>
        </p:spPr>
      </p:pic>
      <p:pic>
        <p:nvPicPr>
          <p:cNvPr id="32" name="Picture 31" descr="FASTEST FinalLogo-01">
            <a:extLst>
              <a:ext uri="{FF2B5EF4-FFF2-40B4-BE49-F238E27FC236}">
                <a16:creationId xmlns:a16="http://schemas.microsoft.com/office/drawing/2014/main" id="{1878C815-8C0A-4AF6-A300-5ED923B6291F}"/>
              </a:ext>
            </a:extLst>
          </p:cNvPr>
          <p:cNvPicPr>
            <a:picLocks noChangeAspect="1"/>
          </p:cNvPicPr>
          <p:nvPr/>
        </p:nvPicPr>
        <p:blipFill>
          <a:blip r:embed="rId4"/>
          <a:stretch>
            <a:fillRect/>
          </a:stretch>
        </p:blipFill>
        <p:spPr>
          <a:xfrm>
            <a:off x="7674945" y="1495119"/>
            <a:ext cx="1269133" cy="716101"/>
          </a:xfrm>
          <a:prstGeom prst="rect">
            <a:avLst/>
          </a:prstGeom>
        </p:spPr>
      </p:pic>
      <p:sp>
        <p:nvSpPr>
          <p:cNvPr id="2" name="Title 1">
            <a:extLst>
              <a:ext uri="{FF2B5EF4-FFF2-40B4-BE49-F238E27FC236}">
                <a16:creationId xmlns:a16="http://schemas.microsoft.com/office/drawing/2014/main" id="{62A570BF-17A8-442E-AB14-E985D040E232}"/>
              </a:ext>
            </a:extLst>
          </p:cNvPr>
          <p:cNvSpPr>
            <a:spLocks noGrp="1"/>
          </p:cNvSpPr>
          <p:nvPr>
            <p:ph type="title"/>
          </p:nvPr>
        </p:nvSpPr>
        <p:spPr>
          <a:xfrm>
            <a:off x="302410" y="327437"/>
            <a:ext cx="7232072" cy="857250"/>
          </a:xfrm>
        </p:spPr>
        <p:txBody>
          <a:bodyPr/>
          <a:lstStyle/>
          <a:p>
            <a:r>
              <a:rPr lang="en-US"/>
              <a:t>UMN Stroke Research Team </a:t>
            </a:r>
          </a:p>
        </p:txBody>
      </p:sp>
      <p:graphicFrame>
        <p:nvGraphicFramePr>
          <p:cNvPr id="6" name="Diagram 5">
            <a:extLst>
              <a:ext uri="{FF2B5EF4-FFF2-40B4-BE49-F238E27FC236}">
                <a16:creationId xmlns:a16="http://schemas.microsoft.com/office/drawing/2014/main" id="{1E4E9EB6-C103-4179-8933-EFF3D0597B3B}"/>
              </a:ext>
            </a:extLst>
          </p:cNvPr>
          <p:cNvGraphicFramePr/>
          <p:nvPr>
            <p:extLst>
              <p:ext uri="{D42A27DB-BD31-4B8C-83A1-F6EECF244321}">
                <p14:modId xmlns:p14="http://schemas.microsoft.com/office/powerpoint/2010/main" val="2485992342"/>
              </p:ext>
            </p:extLst>
          </p:nvPr>
        </p:nvGraphicFramePr>
        <p:xfrm>
          <a:off x="766454" y="1657351"/>
          <a:ext cx="7368638" cy="3898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9C0C3A6E-32F2-47C6-94B7-053A3F80FE5D}"/>
              </a:ext>
            </a:extLst>
          </p:cNvPr>
          <p:cNvSpPr txBox="1"/>
          <p:nvPr/>
        </p:nvSpPr>
        <p:spPr>
          <a:xfrm>
            <a:off x="4800495" y="1861553"/>
            <a:ext cx="2232560" cy="500137"/>
          </a:xfrm>
          <a:prstGeom prst="rect">
            <a:avLst/>
          </a:prstGeom>
          <a:noFill/>
        </p:spPr>
        <p:txBody>
          <a:bodyPr wrap="square" lIns="68580" tIns="34290" rIns="68580" bIns="34290" rtlCol="0" anchor="t">
            <a:spAutoFit/>
          </a:bodyPr>
          <a:lstStyle/>
          <a:p>
            <a:pPr algn="ctr"/>
            <a:r>
              <a:rPr lang="en-US" sz="1400" b="1">
                <a:solidFill>
                  <a:schemeClr val="tx1">
                    <a:lumMod val="75000"/>
                    <a:lumOff val="25000"/>
                  </a:schemeClr>
                </a:solidFill>
                <a:latin typeface="Arial"/>
                <a:ea typeface="ＭＳ Ｐゴシック"/>
              </a:rPr>
              <a:t>Acute Care </a:t>
            </a:r>
            <a:endParaRPr lang="en-US">
              <a:solidFill>
                <a:schemeClr val="tx1">
                  <a:lumMod val="75000"/>
                  <a:lumOff val="25000"/>
                </a:schemeClr>
              </a:solidFill>
            </a:endParaRPr>
          </a:p>
          <a:p>
            <a:pPr algn="ctr"/>
            <a:r>
              <a:rPr lang="en-US" sz="1400" b="1">
                <a:solidFill>
                  <a:schemeClr val="tx1">
                    <a:lumMod val="75000"/>
                    <a:lumOff val="25000"/>
                  </a:schemeClr>
                </a:solidFill>
                <a:latin typeface="Arial"/>
                <a:ea typeface="ＭＳ Ｐゴシック"/>
              </a:rPr>
              <a:t>Research Coordinators</a:t>
            </a:r>
            <a:endParaRPr lang="en-US">
              <a:solidFill>
                <a:schemeClr val="tx1">
                  <a:lumMod val="75000"/>
                  <a:lumOff val="25000"/>
                </a:schemeClr>
              </a:solidFill>
            </a:endParaRPr>
          </a:p>
        </p:txBody>
      </p:sp>
      <p:sp>
        <p:nvSpPr>
          <p:cNvPr id="13" name="TextBox 12">
            <a:extLst>
              <a:ext uri="{FF2B5EF4-FFF2-40B4-BE49-F238E27FC236}">
                <a16:creationId xmlns:a16="http://schemas.microsoft.com/office/drawing/2014/main" id="{E3361C57-4876-4AF5-A651-B94EC4C5BDC1}"/>
              </a:ext>
            </a:extLst>
          </p:cNvPr>
          <p:cNvSpPr txBox="1"/>
          <p:nvPr/>
        </p:nvSpPr>
        <p:spPr>
          <a:xfrm>
            <a:off x="2100201" y="1888765"/>
            <a:ext cx="2354282" cy="500137"/>
          </a:xfrm>
          <a:prstGeom prst="rect">
            <a:avLst/>
          </a:prstGeom>
          <a:noFill/>
        </p:spPr>
        <p:txBody>
          <a:bodyPr wrap="square" lIns="68580" tIns="34290" rIns="68580" bIns="34290" rtlCol="0" anchor="t">
            <a:spAutoFit/>
          </a:bodyPr>
          <a:lstStyle/>
          <a:p>
            <a:pPr algn="ctr"/>
            <a:r>
              <a:rPr lang="en-US" sz="1400" b="1">
                <a:solidFill>
                  <a:schemeClr val="tx1">
                    <a:lumMod val="75000"/>
                    <a:lumOff val="25000"/>
                  </a:schemeClr>
                </a:solidFill>
                <a:latin typeface="Arial"/>
                <a:ea typeface="ＭＳ Ｐゴシック"/>
              </a:rPr>
              <a:t>Non-Acute Care </a:t>
            </a:r>
            <a:endParaRPr lang="en-US">
              <a:solidFill>
                <a:schemeClr val="tx1">
                  <a:lumMod val="75000"/>
                  <a:lumOff val="25000"/>
                </a:schemeClr>
              </a:solidFill>
            </a:endParaRPr>
          </a:p>
          <a:p>
            <a:pPr algn="ctr"/>
            <a:r>
              <a:rPr lang="en-US" sz="1400" b="1">
                <a:solidFill>
                  <a:schemeClr val="tx1">
                    <a:lumMod val="75000"/>
                    <a:lumOff val="25000"/>
                  </a:schemeClr>
                </a:solidFill>
                <a:latin typeface="Arial"/>
                <a:ea typeface="ＭＳ Ｐゴシック"/>
              </a:rPr>
              <a:t>Research Coordinators</a:t>
            </a:r>
            <a:endParaRPr lang="en-US">
              <a:solidFill>
                <a:schemeClr val="tx1">
                  <a:lumMod val="75000"/>
                  <a:lumOff val="25000"/>
                </a:schemeClr>
              </a:solidFill>
            </a:endParaRPr>
          </a:p>
        </p:txBody>
      </p:sp>
      <p:sp>
        <p:nvSpPr>
          <p:cNvPr id="12" name="TextBox 11">
            <a:extLst>
              <a:ext uri="{FF2B5EF4-FFF2-40B4-BE49-F238E27FC236}">
                <a16:creationId xmlns:a16="http://schemas.microsoft.com/office/drawing/2014/main" id="{EC8D508D-E5DC-42A4-B7CC-44BB81C6507E}"/>
              </a:ext>
            </a:extLst>
          </p:cNvPr>
          <p:cNvSpPr txBox="1"/>
          <p:nvPr/>
        </p:nvSpPr>
        <p:spPr>
          <a:xfrm>
            <a:off x="3979141" y="2645972"/>
            <a:ext cx="1149680" cy="1792798"/>
          </a:xfrm>
          <a:prstGeom prst="rect">
            <a:avLst/>
          </a:prstGeom>
          <a:noFill/>
        </p:spPr>
        <p:txBody>
          <a:bodyPr wrap="square" lIns="68580" tIns="34290" rIns="68580" bIns="34290" rtlCol="0" anchor="t">
            <a:spAutoFit/>
          </a:bodyPr>
          <a:lstStyle/>
          <a:p>
            <a:pPr algn="ctr"/>
            <a:r>
              <a:rPr lang="en-US" sz="1600">
                <a:solidFill>
                  <a:schemeClr val="tx1">
                    <a:lumMod val="75000"/>
                    <a:lumOff val="25000"/>
                  </a:schemeClr>
                </a:solidFill>
                <a:latin typeface="Arial"/>
                <a:ea typeface="ＭＳ Ｐゴシック"/>
              </a:rPr>
              <a:t>Program Manager</a:t>
            </a:r>
          </a:p>
          <a:p>
            <a:pPr algn="ctr"/>
            <a:endParaRPr lang="en-US" sz="1600">
              <a:solidFill>
                <a:schemeClr val="tx1">
                  <a:lumMod val="75000"/>
                  <a:lumOff val="25000"/>
                </a:schemeClr>
              </a:solidFill>
            </a:endParaRPr>
          </a:p>
          <a:p>
            <a:pPr algn="ctr"/>
            <a:r>
              <a:rPr lang="en-US" sz="1600">
                <a:solidFill>
                  <a:schemeClr val="tx1">
                    <a:lumMod val="75000"/>
                    <a:lumOff val="25000"/>
                  </a:schemeClr>
                </a:solidFill>
                <a:latin typeface="Arial"/>
                <a:ea typeface="ＭＳ Ｐゴシック"/>
              </a:rPr>
              <a:t>Project Specialist</a:t>
            </a:r>
          </a:p>
          <a:p>
            <a:pPr algn="ctr"/>
            <a:endParaRPr lang="en-US" sz="1600">
              <a:solidFill>
                <a:schemeClr val="tx1">
                  <a:lumMod val="75000"/>
                  <a:lumOff val="25000"/>
                </a:schemeClr>
              </a:solidFill>
            </a:endParaRPr>
          </a:p>
          <a:p>
            <a:pPr algn="ctr"/>
            <a:r>
              <a:rPr lang="en-US" sz="1600">
                <a:solidFill>
                  <a:schemeClr val="tx1">
                    <a:lumMod val="75000"/>
                    <a:lumOff val="25000"/>
                  </a:schemeClr>
                </a:solidFill>
                <a:latin typeface="Arial"/>
                <a:ea typeface="ＭＳ Ｐゴシック"/>
              </a:rPr>
              <a:t>Regulatory</a:t>
            </a:r>
          </a:p>
        </p:txBody>
      </p:sp>
      <p:sp>
        <p:nvSpPr>
          <p:cNvPr id="14" name="TextBox 13">
            <a:extLst>
              <a:ext uri="{FF2B5EF4-FFF2-40B4-BE49-F238E27FC236}">
                <a16:creationId xmlns:a16="http://schemas.microsoft.com/office/drawing/2014/main" id="{AF2BE5B3-B6D6-4605-A767-B9D39C627648}"/>
              </a:ext>
            </a:extLst>
          </p:cNvPr>
          <p:cNvSpPr txBox="1"/>
          <p:nvPr/>
        </p:nvSpPr>
        <p:spPr>
          <a:xfrm>
            <a:off x="5123770" y="2371206"/>
            <a:ext cx="2311647" cy="2931572"/>
          </a:xfrm>
          <a:prstGeom prst="rect">
            <a:avLst/>
          </a:prstGeom>
          <a:noFill/>
        </p:spPr>
        <p:txBody>
          <a:bodyPr wrap="square" lIns="68580" tIns="34290" rIns="68580" bIns="34290" rtlCol="0" anchor="t">
            <a:spAutoFit/>
          </a:bodyPr>
          <a:lstStyle/>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Based in Dept of Emergency Medicine</a:t>
            </a:r>
          </a:p>
          <a:p>
            <a:endParaRPr lang="en-US" sz="600">
              <a:solidFill>
                <a:schemeClr val="tx1">
                  <a:lumMod val="75000"/>
                  <a:lumOff val="25000"/>
                </a:schemeClr>
              </a:solidFill>
            </a:endParaRPr>
          </a:p>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3-4 research nurses working at 0.75-1.0 FTE + casual on-call coordinators</a:t>
            </a:r>
          </a:p>
          <a:p>
            <a:endParaRPr lang="en-US" sz="600">
              <a:solidFill>
                <a:schemeClr val="tx1">
                  <a:lumMod val="75000"/>
                  <a:lumOff val="25000"/>
                </a:schemeClr>
              </a:solidFill>
            </a:endParaRPr>
          </a:p>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Collaborate with various departments to support a diverse portfolio</a:t>
            </a:r>
          </a:p>
          <a:p>
            <a:endParaRPr lang="en-US" sz="600">
              <a:solidFill>
                <a:schemeClr val="tx1">
                  <a:lumMod val="75000"/>
                  <a:lumOff val="25000"/>
                </a:schemeClr>
              </a:solidFill>
            </a:endParaRPr>
          </a:p>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Provides 24/7 coordinator support to acute trials</a:t>
            </a:r>
          </a:p>
        </p:txBody>
      </p:sp>
      <p:sp>
        <p:nvSpPr>
          <p:cNvPr id="16" name="TextBox 15">
            <a:extLst>
              <a:ext uri="{FF2B5EF4-FFF2-40B4-BE49-F238E27FC236}">
                <a16:creationId xmlns:a16="http://schemas.microsoft.com/office/drawing/2014/main" id="{597322D4-9B99-4A63-A992-311E618799B1}"/>
              </a:ext>
            </a:extLst>
          </p:cNvPr>
          <p:cNvSpPr txBox="1"/>
          <p:nvPr/>
        </p:nvSpPr>
        <p:spPr>
          <a:xfrm>
            <a:off x="1818936" y="2470068"/>
            <a:ext cx="2153887" cy="2716128"/>
          </a:xfrm>
          <a:prstGeom prst="rect">
            <a:avLst/>
          </a:prstGeom>
          <a:noFill/>
        </p:spPr>
        <p:txBody>
          <a:bodyPr wrap="square" lIns="68580" tIns="34290" rIns="68580" bIns="34290" rtlCol="0" anchor="t">
            <a:spAutoFit/>
          </a:bodyPr>
          <a:lstStyle/>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Based in Dept of Neurology</a:t>
            </a:r>
          </a:p>
          <a:p>
            <a:endParaRPr lang="en-US" sz="600">
              <a:solidFill>
                <a:schemeClr val="tx1">
                  <a:lumMod val="75000"/>
                  <a:lumOff val="25000"/>
                </a:schemeClr>
              </a:solidFill>
            </a:endParaRPr>
          </a:p>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2 research nurses working at 0.75-1.0 FTE</a:t>
            </a:r>
          </a:p>
          <a:p>
            <a:endParaRPr lang="en-US" sz="600">
              <a:solidFill>
                <a:schemeClr val="tx1">
                  <a:lumMod val="75000"/>
                  <a:lumOff val="25000"/>
                </a:schemeClr>
              </a:solidFill>
            </a:endParaRPr>
          </a:p>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Work on secondary and prevention stroke trials</a:t>
            </a:r>
          </a:p>
          <a:p>
            <a:endParaRPr lang="en-US" sz="600">
              <a:solidFill>
                <a:schemeClr val="tx1">
                  <a:lumMod val="75000"/>
                  <a:lumOff val="25000"/>
                </a:schemeClr>
              </a:solidFill>
            </a:endParaRPr>
          </a:p>
          <a:p>
            <a:pPr marL="213995" indent="-213995">
              <a:buFont typeface="Arial" panose="020B0604020202020204" pitchFamily="34" charset="0"/>
              <a:buChar char="•"/>
            </a:pPr>
            <a:r>
              <a:rPr lang="en-US" sz="1400">
                <a:solidFill>
                  <a:schemeClr val="tx1">
                    <a:lumMod val="75000"/>
                    <a:lumOff val="25000"/>
                  </a:schemeClr>
                </a:solidFill>
                <a:latin typeface="Arial"/>
                <a:ea typeface="ＭＳ Ｐゴシック"/>
              </a:rPr>
              <a:t>Routine scheduling within regular business hours</a:t>
            </a:r>
          </a:p>
        </p:txBody>
      </p:sp>
      <p:sp>
        <p:nvSpPr>
          <p:cNvPr id="15" name="AutoShape 6" descr="FASTEST FinalLogo-01">
            <a:extLst>
              <a:ext uri="{FF2B5EF4-FFF2-40B4-BE49-F238E27FC236}">
                <a16:creationId xmlns:a16="http://schemas.microsoft.com/office/drawing/2014/main" id="{351336A3-7F9B-4FB1-AD4A-F1DEBFC3397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7" name="AutoShape 12" descr="LOGO__CAPTIVA-Blue (002)">
            <a:extLst>
              <a:ext uri="{FF2B5EF4-FFF2-40B4-BE49-F238E27FC236}">
                <a16:creationId xmlns:a16="http://schemas.microsoft.com/office/drawing/2014/main" id="{82C92AC7-A576-4862-9DB2-26E249228237}"/>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9" name="Picture 28" descr="STEP logo small-centered-01-01-01-01">
            <a:extLst>
              <a:ext uri="{FF2B5EF4-FFF2-40B4-BE49-F238E27FC236}">
                <a16:creationId xmlns:a16="http://schemas.microsoft.com/office/drawing/2014/main" id="{F5B4D496-E112-2D35-15F6-3B54CDCCB698}"/>
              </a:ext>
            </a:extLst>
          </p:cNvPr>
          <p:cNvPicPr>
            <a:picLocks noChangeAspect="1"/>
          </p:cNvPicPr>
          <p:nvPr/>
        </p:nvPicPr>
        <p:blipFill>
          <a:blip r:embed="rId10"/>
          <a:stretch>
            <a:fillRect/>
          </a:stretch>
        </p:blipFill>
        <p:spPr>
          <a:xfrm>
            <a:off x="7479625" y="3657531"/>
            <a:ext cx="1736219" cy="737893"/>
          </a:xfrm>
          <a:prstGeom prst="rect">
            <a:avLst/>
          </a:prstGeom>
        </p:spPr>
      </p:pic>
      <p:pic>
        <p:nvPicPr>
          <p:cNvPr id="30" name="Picture 29" descr="SM logo-01-01">
            <a:extLst>
              <a:ext uri="{FF2B5EF4-FFF2-40B4-BE49-F238E27FC236}">
                <a16:creationId xmlns:a16="http://schemas.microsoft.com/office/drawing/2014/main" id="{8CA4B934-8B0B-15D2-AB42-1B096369C787}"/>
              </a:ext>
            </a:extLst>
          </p:cNvPr>
          <p:cNvPicPr>
            <a:picLocks noChangeAspect="1"/>
          </p:cNvPicPr>
          <p:nvPr/>
        </p:nvPicPr>
        <p:blipFill>
          <a:blip r:embed="rId11"/>
          <a:stretch>
            <a:fillRect/>
          </a:stretch>
        </p:blipFill>
        <p:spPr>
          <a:xfrm>
            <a:off x="7546218" y="2605162"/>
            <a:ext cx="1595199" cy="611717"/>
          </a:xfrm>
          <a:prstGeom prst="rect">
            <a:avLst/>
          </a:prstGeom>
        </p:spPr>
      </p:pic>
      <p:pic>
        <p:nvPicPr>
          <p:cNvPr id="31" name="Picture 30" descr="MOST Trial">
            <a:extLst>
              <a:ext uri="{FF2B5EF4-FFF2-40B4-BE49-F238E27FC236}">
                <a16:creationId xmlns:a16="http://schemas.microsoft.com/office/drawing/2014/main" id="{D1FE6E89-8C86-BA8A-5187-9BEF9B61A197}"/>
              </a:ext>
            </a:extLst>
          </p:cNvPr>
          <p:cNvPicPr>
            <a:picLocks noChangeAspect="1"/>
          </p:cNvPicPr>
          <p:nvPr/>
        </p:nvPicPr>
        <p:blipFill>
          <a:blip r:embed="rId12"/>
          <a:stretch>
            <a:fillRect/>
          </a:stretch>
        </p:blipFill>
        <p:spPr>
          <a:xfrm>
            <a:off x="7682766" y="4795633"/>
            <a:ext cx="1335380" cy="522633"/>
          </a:xfrm>
          <a:prstGeom prst="rect">
            <a:avLst/>
          </a:prstGeom>
        </p:spPr>
      </p:pic>
      <p:pic>
        <p:nvPicPr>
          <p:cNvPr id="36" name="Picture 35" descr="LOGO__CAPTIVA-Blue (002)">
            <a:extLst>
              <a:ext uri="{FF2B5EF4-FFF2-40B4-BE49-F238E27FC236}">
                <a16:creationId xmlns:a16="http://schemas.microsoft.com/office/drawing/2014/main" id="{CE13A566-C62E-ACF7-6201-62D3FD6DA1E9}"/>
              </a:ext>
            </a:extLst>
          </p:cNvPr>
          <p:cNvPicPr>
            <a:picLocks noChangeAspect="1"/>
          </p:cNvPicPr>
          <p:nvPr/>
        </p:nvPicPr>
        <p:blipFill>
          <a:blip r:embed="rId13"/>
          <a:stretch>
            <a:fillRect/>
          </a:stretch>
        </p:blipFill>
        <p:spPr>
          <a:xfrm>
            <a:off x="208848" y="1808728"/>
            <a:ext cx="1446731" cy="497715"/>
          </a:xfrm>
          <a:prstGeom prst="rect">
            <a:avLst/>
          </a:prstGeom>
        </p:spPr>
      </p:pic>
      <p:pic>
        <p:nvPicPr>
          <p:cNvPr id="37" name="Picture 36" descr="ASPIRE Trial">
            <a:extLst>
              <a:ext uri="{FF2B5EF4-FFF2-40B4-BE49-F238E27FC236}">
                <a16:creationId xmlns:a16="http://schemas.microsoft.com/office/drawing/2014/main" id="{C7A228A7-96B7-8654-1F45-7A8AE2B420AF}"/>
              </a:ext>
            </a:extLst>
          </p:cNvPr>
          <p:cNvPicPr>
            <a:picLocks noChangeAspect="1"/>
          </p:cNvPicPr>
          <p:nvPr/>
        </p:nvPicPr>
        <p:blipFill>
          <a:blip r:embed="rId14"/>
          <a:stretch>
            <a:fillRect/>
          </a:stretch>
        </p:blipFill>
        <p:spPr>
          <a:xfrm>
            <a:off x="452937" y="3756056"/>
            <a:ext cx="595118" cy="681366"/>
          </a:xfrm>
          <a:prstGeom prst="rect">
            <a:avLst/>
          </a:prstGeom>
        </p:spPr>
      </p:pic>
      <p:pic>
        <p:nvPicPr>
          <p:cNvPr id="47" name="Picture 46" descr="arcadia_logo 200x200">
            <a:extLst>
              <a:ext uri="{FF2B5EF4-FFF2-40B4-BE49-F238E27FC236}">
                <a16:creationId xmlns:a16="http://schemas.microsoft.com/office/drawing/2014/main" id="{E5EE33FA-ACE0-F157-D237-8D13B1E4D21E}"/>
              </a:ext>
            </a:extLst>
          </p:cNvPr>
          <p:cNvPicPr>
            <a:picLocks noChangeAspect="1"/>
          </p:cNvPicPr>
          <p:nvPr/>
        </p:nvPicPr>
        <p:blipFill>
          <a:blip r:embed="rId15"/>
          <a:stretch>
            <a:fillRect/>
          </a:stretch>
        </p:blipFill>
        <p:spPr>
          <a:xfrm>
            <a:off x="393272" y="2520636"/>
            <a:ext cx="708882" cy="692778"/>
          </a:xfrm>
          <a:prstGeom prst="rect">
            <a:avLst/>
          </a:prstGeom>
        </p:spPr>
      </p:pic>
    </p:spTree>
    <p:extLst>
      <p:ext uri="{BB962C8B-B14F-4D97-AF65-F5344CB8AC3E}">
        <p14:creationId xmlns:p14="http://schemas.microsoft.com/office/powerpoint/2010/main" val="118319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96E3-8AEA-486C-B7B9-06FB57371301}"/>
              </a:ext>
            </a:extLst>
          </p:cNvPr>
          <p:cNvSpPr>
            <a:spLocks noGrp="1"/>
          </p:cNvSpPr>
          <p:nvPr>
            <p:ph type="title"/>
          </p:nvPr>
        </p:nvSpPr>
        <p:spPr>
          <a:xfrm>
            <a:off x="318160" y="319372"/>
            <a:ext cx="8483585" cy="857250"/>
          </a:xfrm>
        </p:spPr>
        <p:txBody>
          <a:bodyPr/>
          <a:lstStyle/>
          <a:p>
            <a:r>
              <a:rPr lang="en-US"/>
              <a:t>Acute Care Research Coordinators (ACRC)</a:t>
            </a:r>
          </a:p>
        </p:txBody>
      </p:sp>
      <p:sp>
        <p:nvSpPr>
          <p:cNvPr id="10" name="Content Placeholder 9">
            <a:extLst>
              <a:ext uri="{FF2B5EF4-FFF2-40B4-BE49-F238E27FC236}">
                <a16:creationId xmlns:a16="http://schemas.microsoft.com/office/drawing/2014/main" id="{F2CCA9AA-D299-418D-B7A9-33C99822455C}"/>
              </a:ext>
            </a:extLst>
          </p:cNvPr>
          <p:cNvSpPr>
            <a:spLocks noGrp="1"/>
          </p:cNvSpPr>
          <p:nvPr>
            <p:ph sz="quarter" idx="4"/>
          </p:nvPr>
        </p:nvSpPr>
        <p:spPr>
          <a:xfrm>
            <a:off x="4689329" y="1366489"/>
            <a:ext cx="4004459" cy="4502735"/>
          </a:xfrm>
        </p:spPr>
        <p:txBody>
          <a:bodyPr/>
          <a:lstStyle/>
          <a:p>
            <a:pPr marL="0" indent="0">
              <a:buNone/>
            </a:pPr>
            <a:r>
              <a:rPr lang="en-US" sz="2000" b="1">
                <a:ea typeface="ＭＳ Ｐゴシック"/>
              </a:rPr>
              <a:t>Pooled Staffing Model</a:t>
            </a:r>
          </a:p>
          <a:p>
            <a:pPr marL="192405" indent="-192405"/>
            <a:r>
              <a:rPr lang="en-US" sz="1600">
                <a:ea typeface="ＭＳ Ｐゴシック"/>
              </a:rPr>
              <a:t>Full time FTE Research Nurses </a:t>
            </a:r>
          </a:p>
          <a:p>
            <a:pPr marL="417195" lvl="1" indent="-160020"/>
            <a:r>
              <a:rPr lang="en-US" sz="1400">
                <a:ea typeface="ＭＳ Ｐゴシック"/>
              </a:rPr>
              <a:t>Responsible for day to day operations of a trial</a:t>
            </a:r>
            <a:endParaRPr lang="en-US" sz="1400">
              <a:ea typeface="ＭＳ Ｐゴシック"/>
              <a:cs typeface="Arial"/>
            </a:endParaRPr>
          </a:p>
          <a:p>
            <a:pPr marL="417195" lvl="1" indent="-160020"/>
            <a:r>
              <a:rPr lang="en-US" sz="1400">
                <a:ea typeface="ＭＳ Ｐゴシック"/>
              </a:rPr>
              <a:t>Are built into the on-call calendar and support on-call coordinators when needed</a:t>
            </a:r>
            <a:endParaRPr lang="en-US" sz="1400">
              <a:ea typeface="ＭＳ Ｐゴシック"/>
              <a:cs typeface="Arial"/>
            </a:endParaRPr>
          </a:p>
          <a:p>
            <a:pPr marL="257175" lvl="1" indent="0">
              <a:buNone/>
            </a:pPr>
            <a:endParaRPr lang="en-US" sz="700">
              <a:cs typeface="Arial"/>
            </a:endParaRPr>
          </a:p>
          <a:p>
            <a:pPr marL="192405" indent="-192405"/>
            <a:r>
              <a:rPr lang="en-US" sz="1600">
                <a:ea typeface="ＭＳ Ｐゴシック"/>
              </a:rPr>
              <a:t>Casual on-call research coordinators</a:t>
            </a:r>
          </a:p>
          <a:p>
            <a:pPr marL="417195" lvl="1" indent="-160020"/>
            <a:r>
              <a:rPr lang="en-US" sz="1400">
                <a:ea typeface="ＭＳ Ｐゴシック"/>
              </a:rPr>
              <a:t>Nurses, paramedics, international medical graduates</a:t>
            </a:r>
            <a:endParaRPr lang="en-US" sz="1400">
              <a:ea typeface="ＭＳ Ｐゴシック"/>
              <a:cs typeface="Arial"/>
            </a:endParaRPr>
          </a:p>
          <a:p>
            <a:pPr marL="417195" lvl="1" indent="-160020"/>
            <a:r>
              <a:rPr lang="en-US" sz="1400">
                <a:ea typeface="ＭＳ Ｐゴシック"/>
              </a:rPr>
              <a:t>Responsible for acute trial screening, enrollment and inpatient procedures</a:t>
            </a:r>
            <a:endParaRPr lang="en-US" sz="1400">
              <a:ea typeface="ＭＳ Ｐゴシック"/>
              <a:cs typeface="Arial"/>
            </a:endParaRPr>
          </a:p>
          <a:p>
            <a:pPr marL="417195" lvl="1" indent="-160020"/>
            <a:r>
              <a:rPr lang="en-US" sz="1400">
                <a:ea typeface="ＭＳ Ｐゴシック"/>
              </a:rPr>
              <a:t>Support weekend and night enrollments</a:t>
            </a:r>
            <a:endParaRPr lang="en-US" sz="1400">
              <a:ea typeface="ＭＳ Ｐゴシック"/>
              <a:cs typeface="Arial"/>
            </a:endParaRPr>
          </a:p>
          <a:p>
            <a:pPr marL="257175" lvl="1" indent="0">
              <a:buNone/>
            </a:pPr>
            <a:endParaRPr lang="en-US" sz="700">
              <a:cs typeface="Arial"/>
            </a:endParaRPr>
          </a:p>
          <a:p>
            <a:pPr marL="192405" indent="-192405"/>
            <a:r>
              <a:rPr lang="en-US" sz="1600" kern="0">
                <a:ea typeface="ＭＳ Ｐゴシック"/>
              </a:rPr>
              <a:t>Provides research coverage 24/7 in acute, clinically complex, inpatient clinical trials</a:t>
            </a:r>
          </a:p>
          <a:p>
            <a:pPr marL="0" indent="0">
              <a:buNone/>
            </a:pPr>
            <a:endParaRPr lang="en-US" sz="1500"/>
          </a:p>
          <a:p>
            <a:pPr marL="257175" lvl="1" indent="0">
              <a:buNone/>
            </a:pPr>
            <a:endParaRPr lang="en-US" sz="1200">
              <a:cs typeface="Arial"/>
            </a:endParaRPr>
          </a:p>
          <a:p>
            <a:pPr lvl="2"/>
            <a:endParaRPr lang="en-US"/>
          </a:p>
          <a:p>
            <a:endParaRPr lang="en-US"/>
          </a:p>
          <a:p>
            <a:pPr lvl="2"/>
            <a:endParaRPr lang="en-US"/>
          </a:p>
          <a:p>
            <a:endParaRPr lang="en-US"/>
          </a:p>
        </p:txBody>
      </p:sp>
      <p:pic>
        <p:nvPicPr>
          <p:cNvPr id="15" name="Google Shape;175;p30">
            <a:extLst>
              <a:ext uri="{FF2B5EF4-FFF2-40B4-BE49-F238E27FC236}">
                <a16:creationId xmlns:a16="http://schemas.microsoft.com/office/drawing/2014/main" id="{A5D6CB45-DE7D-4CDA-8124-A0F9F903E758}"/>
              </a:ext>
            </a:extLst>
          </p:cNvPr>
          <p:cNvPicPr preferRelativeResize="0"/>
          <p:nvPr/>
        </p:nvPicPr>
        <p:blipFill>
          <a:blip r:embed="rId3">
            <a:alphaModFix/>
          </a:blip>
          <a:stretch>
            <a:fillRect/>
          </a:stretch>
        </p:blipFill>
        <p:spPr>
          <a:xfrm>
            <a:off x="318431" y="1171741"/>
            <a:ext cx="4262170" cy="4931433"/>
          </a:xfrm>
          <a:prstGeom prst="rect">
            <a:avLst/>
          </a:prstGeom>
          <a:noFill/>
          <a:ln>
            <a:noFill/>
          </a:ln>
        </p:spPr>
      </p:pic>
    </p:spTree>
    <p:extLst>
      <p:ext uri="{BB962C8B-B14F-4D97-AF65-F5344CB8AC3E}">
        <p14:creationId xmlns:p14="http://schemas.microsoft.com/office/powerpoint/2010/main" val="200382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rrow: Right 121">
            <a:extLst>
              <a:ext uri="{FF2B5EF4-FFF2-40B4-BE49-F238E27FC236}">
                <a16:creationId xmlns:a16="http://schemas.microsoft.com/office/drawing/2014/main" id="{626641EA-BEAD-BA43-C454-0CB16A85B066}"/>
              </a:ext>
            </a:extLst>
          </p:cNvPr>
          <p:cNvSpPr/>
          <p:nvPr/>
        </p:nvSpPr>
        <p:spPr bwMode="auto">
          <a:xfrm>
            <a:off x="107183" y="1981118"/>
            <a:ext cx="8853558" cy="3006228"/>
          </a:xfrm>
          <a:prstGeom prst="rightArrow">
            <a:avLst/>
          </a:prstGeom>
          <a:solidFill>
            <a:srgbClr val="7B88B8"/>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A26AC382-9437-1FE0-ABFD-7CEE74793D9D}"/>
              </a:ext>
            </a:extLst>
          </p:cNvPr>
          <p:cNvSpPr>
            <a:spLocks noGrp="1"/>
          </p:cNvSpPr>
          <p:nvPr>
            <p:ph type="title"/>
          </p:nvPr>
        </p:nvSpPr>
        <p:spPr>
          <a:xfrm>
            <a:off x="263236" y="418498"/>
            <a:ext cx="8378042" cy="857250"/>
          </a:xfrm>
        </p:spPr>
        <p:txBody>
          <a:bodyPr/>
          <a:lstStyle/>
          <a:p>
            <a:r>
              <a:rPr lang="en-US">
                <a:ea typeface="ＭＳ Ｐゴシック"/>
              </a:rPr>
              <a:t>Research RN Career Projection</a:t>
            </a:r>
            <a:endParaRPr lang="en-US"/>
          </a:p>
        </p:txBody>
      </p:sp>
      <p:sp>
        <p:nvSpPr>
          <p:cNvPr id="106" name="Rectangle: Rounded Corners 105">
            <a:extLst>
              <a:ext uri="{FF2B5EF4-FFF2-40B4-BE49-F238E27FC236}">
                <a16:creationId xmlns:a16="http://schemas.microsoft.com/office/drawing/2014/main" id="{FE50B28B-A863-8044-8369-47D094F71B9E}"/>
              </a:ext>
            </a:extLst>
          </p:cNvPr>
          <p:cNvSpPr/>
          <p:nvPr/>
        </p:nvSpPr>
        <p:spPr bwMode="auto">
          <a:xfrm>
            <a:off x="362197" y="3123210"/>
            <a:ext cx="1405742" cy="685800"/>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a:solidFill>
                  <a:schemeClr val="bg1"/>
                </a:solidFill>
                <a:latin typeface="Arial"/>
                <a:ea typeface="ＭＳ Ｐゴシック"/>
              </a:rPr>
              <a:t>Research RN 2</a:t>
            </a:r>
            <a:endParaRPr lang="en-US" sz="1800" b="0" i="0" u="none" strike="noStrike" cap="none" normalizeH="0" baseline="0">
              <a:ln>
                <a:noFill/>
              </a:ln>
              <a:solidFill>
                <a:schemeClr val="bg1"/>
              </a:solidFill>
              <a:effectLst/>
            </a:endParaRPr>
          </a:p>
        </p:txBody>
      </p:sp>
      <p:sp>
        <p:nvSpPr>
          <p:cNvPr id="107" name="Rectangle: Rounded Corners 106">
            <a:extLst>
              <a:ext uri="{FF2B5EF4-FFF2-40B4-BE49-F238E27FC236}">
                <a16:creationId xmlns:a16="http://schemas.microsoft.com/office/drawing/2014/main" id="{5FD0191E-8825-6E71-A57E-1A237FE334B9}"/>
              </a:ext>
            </a:extLst>
          </p:cNvPr>
          <p:cNvSpPr/>
          <p:nvPr/>
        </p:nvSpPr>
        <p:spPr bwMode="auto">
          <a:xfrm>
            <a:off x="2024742" y="3123210"/>
            <a:ext cx="1405742" cy="685800"/>
          </a:xfrm>
          <a:prstGeom prst="roundRect">
            <a:avLst/>
          </a:prstGeom>
          <a:solidFill>
            <a:schemeClr val="accent3">
              <a:lumMod val="40000"/>
              <a:lumOff val="6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bg1"/>
                </a:solidFill>
                <a:latin typeface="Arial"/>
                <a:ea typeface="ＭＳ Ｐゴシック"/>
              </a:rPr>
              <a:t>Research RN 3</a:t>
            </a:r>
            <a:endParaRPr lang="en-US" sz="1800" b="0" i="0" u="none" strike="noStrike" cap="none" normalizeH="0" baseline="0">
              <a:ln>
                <a:noFill/>
              </a:ln>
              <a:solidFill>
                <a:schemeClr val="bg1"/>
              </a:solidFill>
              <a:effectLst/>
            </a:endParaRPr>
          </a:p>
        </p:txBody>
      </p:sp>
      <p:sp>
        <p:nvSpPr>
          <p:cNvPr id="109" name="Rectangle: Rounded Corners 108">
            <a:extLst>
              <a:ext uri="{FF2B5EF4-FFF2-40B4-BE49-F238E27FC236}">
                <a16:creationId xmlns:a16="http://schemas.microsoft.com/office/drawing/2014/main" id="{61276ED5-0346-B461-9B4B-193B6ECD77C5}"/>
              </a:ext>
            </a:extLst>
          </p:cNvPr>
          <p:cNvSpPr/>
          <p:nvPr/>
        </p:nvSpPr>
        <p:spPr bwMode="auto">
          <a:xfrm>
            <a:off x="3739242" y="2611333"/>
            <a:ext cx="1405742" cy="685800"/>
          </a:xfrm>
          <a:prstGeom prst="roundRect">
            <a:avLst/>
          </a:prstGeom>
          <a:solidFill>
            <a:schemeClr val="accent3">
              <a:lumMod val="60000"/>
              <a:lumOff val="4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bg1"/>
                </a:solidFill>
                <a:latin typeface="Arial"/>
                <a:ea typeface="ＭＳ Ｐゴシック"/>
              </a:rPr>
              <a:t>Project Specialist</a:t>
            </a:r>
            <a:endParaRPr lang="en-US" sz="1800" b="0" i="0" u="none" strike="noStrike" cap="none" normalizeH="0" baseline="0">
              <a:ln>
                <a:noFill/>
              </a:ln>
              <a:solidFill>
                <a:schemeClr val="bg1"/>
              </a:solidFill>
              <a:effectLst/>
            </a:endParaRPr>
          </a:p>
        </p:txBody>
      </p:sp>
      <p:sp>
        <p:nvSpPr>
          <p:cNvPr id="110" name="Rectangle: Rounded Corners 109">
            <a:extLst>
              <a:ext uri="{FF2B5EF4-FFF2-40B4-BE49-F238E27FC236}">
                <a16:creationId xmlns:a16="http://schemas.microsoft.com/office/drawing/2014/main" id="{C055AA66-9370-C720-E867-020AECC31164}"/>
              </a:ext>
            </a:extLst>
          </p:cNvPr>
          <p:cNvSpPr/>
          <p:nvPr/>
        </p:nvSpPr>
        <p:spPr bwMode="auto">
          <a:xfrm>
            <a:off x="3739242" y="3656732"/>
            <a:ext cx="1405742" cy="685800"/>
          </a:xfrm>
          <a:prstGeom prst="roundRect">
            <a:avLst/>
          </a:prstGeom>
          <a:solidFill>
            <a:schemeClr val="accent3">
              <a:lumMod val="60000"/>
              <a:lumOff val="4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bg1"/>
                </a:solidFill>
                <a:latin typeface="Arial"/>
                <a:ea typeface="ＭＳ Ｐゴシック"/>
              </a:rPr>
              <a:t>Research RN 4</a:t>
            </a:r>
            <a:endParaRPr lang="en-US" sz="1800" b="0" i="0" u="none" strike="noStrike" cap="none" normalizeH="0" baseline="0">
              <a:ln>
                <a:noFill/>
              </a:ln>
              <a:solidFill>
                <a:schemeClr val="bg1"/>
              </a:solidFill>
              <a:effectLst/>
            </a:endParaRPr>
          </a:p>
        </p:txBody>
      </p:sp>
      <p:sp>
        <p:nvSpPr>
          <p:cNvPr id="111" name="Rectangle: Rounded Corners 110">
            <a:extLst>
              <a:ext uri="{FF2B5EF4-FFF2-40B4-BE49-F238E27FC236}">
                <a16:creationId xmlns:a16="http://schemas.microsoft.com/office/drawing/2014/main" id="{B8A657ED-6BEA-22EB-8584-08D9BAAF032B}"/>
              </a:ext>
            </a:extLst>
          </p:cNvPr>
          <p:cNvSpPr/>
          <p:nvPr/>
        </p:nvSpPr>
        <p:spPr bwMode="auto">
          <a:xfrm>
            <a:off x="5409210" y="3123209"/>
            <a:ext cx="1405742" cy="685800"/>
          </a:xfrm>
          <a:prstGeom prst="roundRect">
            <a:avLst/>
          </a:prstGeom>
          <a:solidFill>
            <a:schemeClr val="accent3">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bg1"/>
                </a:solidFill>
                <a:latin typeface="Arial"/>
                <a:ea typeface="ＭＳ Ｐゴシック"/>
              </a:rPr>
              <a:t>Project Manager</a:t>
            </a:r>
            <a:endParaRPr lang="en-US" sz="1800" i="0" u="none" strike="noStrike" cap="none" normalizeH="0" baseline="0">
              <a:ln>
                <a:noFill/>
              </a:ln>
              <a:solidFill>
                <a:schemeClr val="bg1"/>
              </a:solidFill>
              <a:effectLst/>
            </a:endParaRPr>
          </a:p>
        </p:txBody>
      </p:sp>
      <p:sp>
        <p:nvSpPr>
          <p:cNvPr id="112" name="Rectangle: Rounded Corners 111">
            <a:extLst>
              <a:ext uri="{FF2B5EF4-FFF2-40B4-BE49-F238E27FC236}">
                <a16:creationId xmlns:a16="http://schemas.microsoft.com/office/drawing/2014/main" id="{2238365A-F7A1-97E4-84CF-D8CE8A82248E}"/>
              </a:ext>
            </a:extLst>
          </p:cNvPr>
          <p:cNvSpPr/>
          <p:nvPr/>
        </p:nvSpPr>
        <p:spPr bwMode="auto">
          <a:xfrm>
            <a:off x="7027222" y="3123209"/>
            <a:ext cx="1405742" cy="685800"/>
          </a:xfrm>
          <a:prstGeom prst="roundRect">
            <a:avLst/>
          </a:prstGeom>
          <a:solidFill>
            <a:schemeClr val="accent3">
              <a:lumMod val="5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bg1"/>
                </a:solidFill>
                <a:latin typeface="Arial"/>
                <a:ea typeface="ＭＳ Ｐゴシック"/>
              </a:rPr>
              <a:t>Program Manager</a:t>
            </a:r>
            <a:endParaRPr lang="en-US" sz="1800" i="0" u="none" strike="noStrike" cap="none" normalizeH="0" baseline="0">
              <a:ln>
                <a:noFill/>
              </a:ln>
              <a:solidFill>
                <a:schemeClr val="bg1"/>
              </a:solidFill>
              <a:effectLst/>
            </a:endParaRPr>
          </a:p>
        </p:txBody>
      </p:sp>
    </p:spTree>
    <p:extLst>
      <p:ext uri="{BB962C8B-B14F-4D97-AF65-F5344CB8AC3E}">
        <p14:creationId xmlns:p14="http://schemas.microsoft.com/office/powerpoint/2010/main" val="35105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5157-54CA-4D4C-8ADE-58FF1A889922}"/>
              </a:ext>
            </a:extLst>
          </p:cNvPr>
          <p:cNvSpPr>
            <a:spLocks noGrp="1"/>
          </p:cNvSpPr>
          <p:nvPr>
            <p:ph type="title"/>
          </p:nvPr>
        </p:nvSpPr>
        <p:spPr>
          <a:xfrm>
            <a:off x="418605" y="430234"/>
            <a:ext cx="8143504" cy="857250"/>
          </a:xfrm>
        </p:spPr>
        <p:txBody>
          <a:bodyPr/>
          <a:lstStyle/>
          <a:p>
            <a:r>
              <a:rPr lang="en-US"/>
              <a:t>Research RN Career Milestones</a:t>
            </a:r>
          </a:p>
        </p:txBody>
      </p:sp>
      <p:graphicFrame>
        <p:nvGraphicFramePr>
          <p:cNvPr id="4" name="Google Shape;224;p35">
            <a:extLst>
              <a:ext uri="{FF2B5EF4-FFF2-40B4-BE49-F238E27FC236}">
                <a16:creationId xmlns:a16="http://schemas.microsoft.com/office/drawing/2014/main" id="{9C0F2AE2-DBD1-4AC1-87E8-CCDA17FDA13F}"/>
              </a:ext>
            </a:extLst>
          </p:cNvPr>
          <p:cNvGraphicFramePr/>
          <p:nvPr>
            <p:extLst>
              <p:ext uri="{D42A27DB-BD31-4B8C-83A1-F6EECF244321}">
                <p14:modId xmlns:p14="http://schemas.microsoft.com/office/powerpoint/2010/main" val="1451189183"/>
              </p:ext>
            </p:extLst>
          </p:nvPr>
        </p:nvGraphicFramePr>
        <p:xfrm>
          <a:off x="738909" y="1489363"/>
          <a:ext cx="7837072" cy="4479223"/>
        </p:xfrm>
        <a:graphic>
          <a:graphicData uri="http://schemas.openxmlformats.org/drawingml/2006/table">
            <a:tbl>
              <a:tblPr>
                <a:noFill/>
              </a:tblPr>
              <a:tblGrid>
                <a:gridCol w="1289274">
                  <a:extLst>
                    <a:ext uri="{9D8B030D-6E8A-4147-A177-3AD203B41FA5}">
                      <a16:colId xmlns:a16="http://schemas.microsoft.com/office/drawing/2014/main" val="20000"/>
                    </a:ext>
                  </a:extLst>
                </a:gridCol>
                <a:gridCol w="1289274">
                  <a:extLst>
                    <a:ext uri="{9D8B030D-6E8A-4147-A177-3AD203B41FA5}">
                      <a16:colId xmlns:a16="http://schemas.microsoft.com/office/drawing/2014/main" val="20001"/>
                    </a:ext>
                  </a:extLst>
                </a:gridCol>
                <a:gridCol w="1289274">
                  <a:extLst>
                    <a:ext uri="{9D8B030D-6E8A-4147-A177-3AD203B41FA5}">
                      <a16:colId xmlns:a16="http://schemas.microsoft.com/office/drawing/2014/main" val="20002"/>
                    </a:ext>
                  </a:extLst>
                </a:gridCol>
                <a:gridCol w="1300837">
                  <a:extLst>
                    <a:ext uri="{9D8B030D-6E8A-4147-A177-3AD203B41FA5}">
                      <a16:colId xmlns:a16="http://schemas.microsoft.com/office/drawing/2014/main" val="20003"/>
                    </a:ext>
                  </a:extLst>
                </a:gridCol>
                <a:gridCol w="1277712">
                  <a:extLst>
                    <a:ext uri="{9D8B030D-6E8A-4147-A177-3AD203B41FA5}">
                      <a16:colId xmlns:a16="http://schemas.microsoft.com/office/drawing/2014/main" val="20004"/>
                    </a:ext>
                  </a:extLst>
                </a:gridCol>
                <a:gridCol w="1390701">
                  <a:extLst>
                    <a:ext uri="{9D8B030D-6E8A-4147-A177-3AD203B41FA5}">
                      <a16:colId xmlns:a16="http://schemas.microsoft.com/office/drawing/2014/main" val="20005"/>
                    </a:ext>
                  </a:extLst>
                </a:gridCol>
              </a:tblGrid>
              <a:tr h="771335">
                <a:tc>
                  <a:txBody>
                    <a:bodyPr/>
                    <a:lstStyle/>
                    <a:p>
                      <a:pPr marL="0" lvl="0" indent="0" algn="l" rtl="0">
                        <a:lnSpc>
                          <a:spcPct val="115000"/>
                        </a:lnSpc>
                        <a:spcBef>
                          <a:spcPts val="0"/>
                        </a:spcBef>
                        <a:spcAft>
                          <a:spcPts val="0"/>
                        </a:spcAft>
                        <a:buNone/>
                      </a:pPr>
                      <a:endParaRPr lang="en-US" sz="8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lang="en-US" sz="8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lang="en-US" sz="8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lang="en-US" sz="8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1100" b="1"/>
                        <a:t>Grants/Protocol/</a:t>
                      </a:r>
                    </a:p>
                    <a:p>
                      <a:pPr marL="0" lvl="0" indent="0" algn="ctr" rtl="0">
                        <a:lnSpc>
                          <a:spcPct val="115000"/>
                        </a:lnSpc>
                        <a:spcBef>
                          <a:spcPts val="0"/>
                        </a:spcBef>
                        <a:spcAft>
                          <a:spcPts val="0"/>
                        </a:spcAft>
                        <a:buNone/>
                      </a:pPr>
                      <a:r>
                        <a:rPr lang="en-US" sz="1100" b="1"/>
                        <a:t>Program Development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640601">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1100" b="1"/>
                        <a:t>Contracts/ISO/</a:t>
                      </a:r>
                    </a:p>
                    <a:p>
                      <a:pPr marL="0" lvl="0" indent="0" algn="ctr" rtl="0">
                        <a:lnSpc>
                          <a:spcPct val="115000"/>
                        </a:lnSpc>
                        <a:spcBef>
                          <a:spcPts val="0"/>
                        </a:spcBef>
                        <a:spcAft>
                          <a:spcPts val="0"/>
                        </a:spcAft>
                        <a:buNone/>
                      </a:pPr>
                      <a:r>
                        <a:rPr lang="en-US" sz="1100" b="1"/>
                        <a:t>Infrastructure</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66748">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1100" b="1">
                          <a:solidFill>
                            <a:schemeClr val="dk1"/>
                          </a:solidFill>
                        </a:rPr>
                        <a:t>Pre/Post award &amp; Publication</a:t>
                      </a:r>
                      <a:endParaRPr lang="en-US" sz="1100">
                        <a:solidFill>
                          <a:schemeClr val="dk1"/>
                        </a:solidFill>
                      </a:endParaRP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97483">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1100" b="1"/>
                        <a:t>Study Start-up/ closeout</a:t>
                      </a:r>
                    </a:p>
                    <a:p>
                      <a:pPr marL="0" lvl="0" indent="0" algn="ctr" rtl="0">
                        <a:lnSpc>
                          <a:spcPct val="115000"/>
                        </a:lnSpc>
                        <a:spcBef>
                          <a:spcPts val="0"/>
                        </a:spcBef>
                        <a:spcAft>
                          <a:spcPts val="0"/>
                        </a:spcAft>
                        <a:buNone/>
                      </a:pPr>
                      <a:r>
                        <a:rPr lang="en-US" sz="1100" b="1"/>
                        <a:t>Clinical Team Training </a:t>
                      </a:r>
                      <a:endParaRPr lang="en-US" sz="11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66748">
                <a:tc>
                  <a:txBody>
                    <a:bodyPr/>
                    <a:lstStyle/>
                    <a:p>
                      <a:pPr marL="0" lvl="0" indent="0" algn="l" rtl="0">
                        <a:lnSpc>
                          <a:spcPct val="115000"/>
                        </a:lnSpc>
                        <a:spcBef>
                          <a:spcPts val="0"/>
                        </a:spcBef>
                        <a:spcAft>
                          <a:spcPts val="0"/>
                        </a:spcAft>
                        <a:buNone/>
                      </a:pPr>
                      <a:endParaRPr lang="en-US" sz="2100" b="1"/>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1100" b="1"/>
                        <a:t> B &amp; I Study Coordination</a:t>
                      </a:r>
                    </a:p>
                    <a:p>
                      <a:pPr marL="0" lvl="0" indent="0" algn="ctr" rtl="0">
                        <a:lnSpc>
                          <a:spcPct val="115000"/>
                        </a:lnSpc>
                        <a:spcBef>
                          <a:spcPts val="0"/>
                        </a:spcBef>
                        <a:spcAft>
                          <a:spcPts val="0"/>
                        </a:spcAft>
                        <a:buNone/>
                      </a:pPr>
                      <a:r>
                        <a:rPr lang="en-US" sz="1100" b="1"/>
                        <a:t>&amp; CCRC</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66748">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2100" b="1">
                          <a:solidFill>
                            <a:schemeClr val="lt1"/>
                          </a:solidFill>
                        </a:rPr>
                        <a:t>+</a:t>
                      </a:r>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7A0019"/>
                    </a:solidFill>
                  </a:tcPr>
                </a:tc>
                <a:tc>
                  <a:txBody>
                    <a:bodyPr/>
                    <a:lstStyle/>
                    <a:p>
                      <a:pPr marL="0" lvl="0" indent="0" algn="ctr" rtl="0">
                        <a:lnSpc>
                          <a:spcPct val="115000"/>
                        </a:lnSpc>
                        <a:spcBef>
                          <a:spcPts val="0"/>
                        </a:spcBef>
                        <a:spcAft>
                          <a:spcPts val="0"/>
                        </a:spcAft>
                        <a:buNone/>
                      </a:pPr>
                      <a:r>
                        <a:rPr lang="en-US" sz="1100" b="1"/>
                        <a:t>Study Coordination (Network)</a:t>
                      </a:r>
                      <a:endParaRPr lang="en-US" sz="11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1470">
                <a:tc>
                  <a:txBody>
                    <a:bodyPr/>
                    <a:lstStyle/>
                    <a:p>
                      <a:pPr marL="0" lvl="0" indent="0" algn="ctr" rtl="0">
                        <a:spcBef>
                          <a:spcPts val="0"/>
                        </a:spcBef>
                        <a:spcAft>
                          <a:spcPts val="0"/>
                        </a:spcAft>
                        <a:buNone/>
                      </a:pPr>
                      <a:r>
                        <a:rPr lang="en-US" sz="1100" b="1"/>
                        <a:t>RN 2, RN3</a:t>
                      </a:r>
                    </a:p>
                  </a:txBody>
                  <a:tcPr marL="19050" marR="19050" marT="25406" marB="25406"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100" b="1"/>
                        <a:t>RN 2, RN3</a:t>
                      </a:r>
                    </a:p>
                  </a:txBody>
                  <a:tcPr marL="19050" marR="19050" marT="25406" marB="25406"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100" b="1"/>
                        <a:t>RN 3, RN 4</a:t>
                      </a:r>
                    </a:p>
                  </a:txBody>
                  <a:tcPr marL="19050" marR="19050" marT="25406" marB="25406"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100" b="1"/>
                        <a:t>PS/PM/RN 4</a:t>
                      </a:r>
                    </a:p>
                  </a:txBody>
                  <a:tcPr marL="19050" marR="19050" marT="25406" marB="25406"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100" b="1"/>
                        <a:t>PS/PM/PM</a:t>
                      </a:r>
                    </a:p>
                  </a:txBody>
                  <a:tcPr marL="19050" marR="19050" marT="25406" marB="25406"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lang="en-US" sz="800"/>
                    </a:p>
                  </a:txBody>
                  <a:tcPr marL="19050" marR="19050" marT="25406" marB="25406"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666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9E22A79E-7D19-B008-C346-4047A62ED905}"/>
              </a:ext>
            </a:extLst>
          </p:cNvPr>
          <p:cNvCxnSpPr>
            <a:cxnSpLocks/>
          </p:cNvCxnSpPr>
          <p:nvPr/>
        </p:nvCxnSpPr>
        <p:spPr bwMode="auto">
          <a:xfrm flipH="1" flipV="1">
            <a:off x="7326146" y="2546330"/>
            <a:ext cx="4454" cy="665017"/>
          </a:xfrm>
          <a:prstGeom prst="straightConnector1">
            <a:avLst/>
          </a:prstGeom>
          <a:solidFill>
            <a:schemeClr val="accent1"/>
          </a:solidFill>
          <a:ln w="9525" cap="flat" cmpd="sng" algn="ctr">
            <a:solidFill>
              <a:schemeClr val="tx1">
                <a:lumMod val="85000"/>
                <a:lumOff val="1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B4B549CF-B3D3-58E9-7440-65E5CAFC4955}"/>
              </a:ext>
            </a:extLst>
          </p:cNvPr>
          <p:cNvCxnSpPr/>
          <p:nvPr/>
        </p:nvCxnSpPr>
        <p:spPr bwMode="auto">
          <a:xfrm flipH="1" flipV="1">
            <a:off x="7333569" y="3763551"/>
            <a:ext cx="4454" cy="665017"/>
          </a:xfrm>
          <a:prstGeom prst="straightConnector1">
            <a:avLst/>
          </a:prstGeom>
          <a:solidFill>
            <a:schemeClr val="accent1"/>
          </a:solidFill>
          <a:ln w="9525" cap="flat" cmpd="sng" algn="ctr">
            <a:solidFill>
              <a:schemeClr val="tx1">
                <a:lumMod val="85000"/>
                <a:lumOff val="1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39FC7136-3F3F-C999-A971-C263A35053BD}"/>
              </a:ext>
            </a:extLst>
          </p:cNvPr>
          <p:cNvCxnSpPr/>
          <p:nvPr/>
        </p:nvCxnSpPr>
        <p:spPr bwMode="auto">
          <a:xfrm flipV="1">
            <a:off x="5894893" y="2179400"/>
            <a:ext cx="574469" cy="501732"/>
          </a:xfrm>
          <a:prstGeom prst="straightConnector1">
            <a:avLst/>
          </a:prstGeom>
          <a:solidFill>
            <a:schemeClr val="accent1"/>
          </a:solidFill>
          <a:ln w="9525" cap="flat" cmpd="sng" algn="ctr">
            <a:solidFill>
              <a:schemeClr val="tx1">
                <a:lumMod val="85000"/>
                <a:lumOff val="1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106DA4A6-EE7B-A5AF-05EB-F62F2CCBFD07}"/>
              </a:ext>
            </a:extLst>
          </p:cNvPr>
          <p:cNvCxnSpPr>
            <a:cxnSpLocks/>
          </p:cNvCxnSpPr>
          <p:nvPr/>
        </p:nvCxnSpPr>
        <p:spPr bwMode="auto">
          <a:xfrm>
            <a:off x="5906491" y="2796639"/>
            <a:ext cx="559624" cy="1806535"/>
          </a:xfrm>
          <a:prstGeom prst="straightConnector1">
            <a:avLst/>
          </a:prstGeom>
          <a:solidFill>
            <a:schemeClr val="accent1"/>
          </a:solidFill>
          <a:ln w="9525" cap="flat" cmpd="sng" algn="ctr">
            <a:solidFill>
              <a:schemeClr val="tx1">
                <a:lumMod val="85000"/>
                <a:lumOff val="1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a:extLst>
              <a:ext uri="{FF2B5EF4-FFF2-40B4-BE49-F238E27FC236}">
                <a16:creationId xmlns:a16="http://schemas.microsoft.com/office/drawing/2014/main" id="{2BEC57AA-62EB-6C8C-75B5-E832BF752AEA}"/>
              </a:ext>
            </a:extLst>
          </p:cNvPr>
          <p:cNvCxnSpPr/>
          <p:nvPr/>
        </p:nvCxnSpPr>
        <p:spPr bwMode="auto">
          <a:xfrm>
            <a:off x="5899068" y="4102925"/>
            <a:ext cx="574469" cy="581891"/>
          </a:xfrm>
          <a:prstGeom prst="straightConnector1">
            <a:avLst/>
          </a:prstGeom>
          <a:solidFill>
            <a:schemeClr val="accent1"/>
          </a:solidFill>
          <a:ln w="9525" cap="flat" cmpd="sng" algn="ctr">
            <a:solidFill>
              <a:schemeClr val="tx1">
                <a:lumMod val="85000"/>
                <a:lumOff val="1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Title 1">
            <a:extLst>
              <a:ext uri="{FF2B5EF4-FFF2-40B4-BE49-F238E27FC236}">
                <a16:creationId xmlns:a16="http://schemas.microsoft.com/office/drawing/2014/main" id="{C74A4824-1479-2617-6B8B-2296B3789E49}"/>
              </a:ext>
            </a:extLst>
          </p:cNvPr>
          <p:cNvSpPr>
            <a:spLocks noGrp="1"/>
          </p:cNvSpPr>
          <p:nvPr>
            <p:ph type="title"/>
          </p:nvPr>
        </p:nvSpPr>
        <p:spPr>
          <a:xfrm>
            <a:off x="374073" y="501980"/>
            <a:ext cx="8084127" cy="857250"/>
          </a:xfrm>
        </p:spPr>
        <p:txBody>
          <a:bodyPr/>
          <a:lstStyle/>
          <a:p>
            <a:r>
              <a:rPr lang="en-US">
                <a:ea typeface="ＭＳ Ｐゴシック"/>
              </a:rPr>
              <a:t>Temp/Casual Career Path &amp; Research Fellowship</a:t>
            </a:r>
            <a:endParaRPr lang="en-US"/>
          </a:p>
        </p:txBody>
      </p:sp>
      <p:sp>
        <p:nvSpPr>
          <p:cNvPr id="4" name="Rectangle: Rounded Corners 3">
            <a:extLst>
              <a:ext uri="{FF2B5EF4-FFF2-40B4-BE49-F238E27FC236}">
                <a16:creationId xmlns:a16="http://schemas.microsoft.com/office/drawing/2014/main" id="{44DC5B11-EC46-2A24-C76E-49E00A0DFFB3}"/>
              </a:ext>
            </a:extLst>
          </p:cNvPr>
          <p:cNvSpPr/>
          <p:nvPr/>
        </p:nvSpPr>
        <p:spPr bwMode="auto">
          <a:xfrm>
            <a:off x="4184569" y="2440379"/>
            <a:ext cx="1747157" cy="6858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800">
                <a:solidFill>
                  <a:schemeClr val="tx1">
                    <a:lumMod val="76000"/>
                    <a:lumOff val="24000"/>
                  </a:schemeClr>
                </a:solidFill>
                <a:latin typeface="Arial"/>
                <a:ea typeface="ＭＳ Ｐゴシック"/>
              </a:rPr>
              <a:t>Research Fellow</a:t>
            </a:r>
            <a:endParaRPr lang="en-US" sz="1800" b="0" i="0" u="none" strike="noStrike" cap="none" normalizeH="0" baseline="0">
              <a:ln>
                <a:noFill/>
              </a:ln>
              <a:solidFill>
                <a:schemeClr val="tx1">
                  <a:lumMod val="76000"/>
                  <a:lumOff val="24000"/>
                </a:schemeClr>
              </a:solidFill>
              <a:effectLst/>
            </a:endParaRPr>
          </a:p>
        </p:txBody>
      </p:sp>
      <p:sp>
        <p:nvSpPr>
          <p:cNvPr id="5" name="Rectangle: Rounded Corners 4">
            <a:extLst>
              <a:ext uri="{FF2B5EF4-FFF2-40B4-BE49-F238E27FC236}">
                <a16:creationId xmlns:a16="http://schemas.microsoft.com/office/drawing/2014/main" id="{12714FE2-D4D6-8DC3-A961-FF4F0B72A095}"/>
              </a:ext>
            </a:extLst>
          </p:cNvPr>
          <p:cNvSpPr/>
          <p:nvPr/>
        </p:nvSpPr>
        <p:spPr bwMode="auto">
          <a:xfrm>
            <a:off x="4184569" y="3791197"/>
            <a:ext cx="1747157" cy="6858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tx1">
                    <a:lumMod val="76000"/>
                    <a:lumOff val="24000"/>
                  </a:schemeClr>
                </a:solidFill>
                <a:latin typeface="Arial"/>
                <a:ea typeface="ＭＳ Ｐゴシック"/>
              </a:rPr>
              <a:t>Research Associate</a:t>
            </a:r>
            <a:endParaRPr lang="en-US" sz="1350"/>
          </a:p>
        </p:txBody>
      </p:sp>
      <p:sp>
        <p:nvSpPr>
          <p:cNvPr id="6" name="Rectangle: Rounded Corners 5">
            <a:extLst>
              <a:ext uri="{FF2B5EF4-FFF2-40B4-BE49-F238E27FC236}">
                <a16:creationId xmlns:a16="http://schemas.microsoft.com/office/drawing/2014/main" id="{0E7B3B09-0A2F-FD18-AC11-2AA0AF6CE0A4}"/>
              </a:ext>
            </a:extLst>
          </p:cNvPr>
          <p:cNvSpPr/>
          <p:nvPr/>
        </p:nvSpPr>
        <p:spPr bwMode="auto">
          <a:xfrm>
            <a:off x="6500257" y="1854034"/>
            <a:ext cx="1747157" cy="685800"/>
          </a:xfrm>
          <a:prstGeom prst="roundRect">
            <a:avLst/>
          </a:prstGeom>
          <a:solidFill>
            <a:schemeClr val="accent2">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r>
              <a:rPr lang="en-US" sz="1800">
                <a:solidFill>
                  <a:schemeClr val="tx1">
                    <a:lumMod val="76000"/>
                    <a:lumOff val="24000"/>
                  </a:schemeClr>
                </a:solidFill>
                <a:latin typeface="Arial"/>
                <a:ea typeface="ＭＳ Ｐゴシック"/>
              </a:rPr>
              <a:t>Resident</a:t>
            </a:r>
            <a:endParaRPr lang="en-US" sz="1800" b="0" i="0" u="none" strike="noStrike" cap="none" normalizeH="0" baseline="0">
              <a:ln>
                <a:noFill/>
              </a:ln>
              <a:solidFill>
                <a:schemeClr val="tx1">
                  <a:lumMod val="76000"/>
                  <a:lumOff val="24000"/>
                </a:schemeClr>
              </a:solidFill>
              <a:effectLst/>
            </a:endParaRPr>
          </a:p>
        </p:txBody>
      </p:sp>
      <p:sp>
        <p:nvSpPr>
          <p:cNvPr id="7" name="Rectangle: Rounded Corners 6">
            <a:extLst>
              <a:ext uri="{FF2B5EF4-FFF2-40B4-BE49-F238E27FC236}">
                <a16:creationId xmlns:a16="http://schemas.microsoft.com/office/drawing/2014/main" id="{1A60D8F0-0B38-DEE0-0DF4-79304B3DD2F2}"/>
              </a:ext>
            </a:extLst>
          </p:cNvPr>
          <p:cNvSpPr/>
          <p:nvPr/>
        </p:nvSpPr>
        <p:spPr bwMode="auto">
          <a:xfrm>
            <a:off x="6500257" y="3086099"/>
            <a:ext cx="1747157" cy="685800"/>
          </a:xfrm>
          <a:prstGeom prst="roundRect">
            <a:avLst/>
          </a:prstGeom>
          <a:solidFill>
            <a:schemeClr val="accent2">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500">
                <a:solidFill>
                  <a:schemeClr val="tx1">
                    <a:lumMod val="76000"/>
                    <a:lumOff val="24000"/>
                  </a:schemeClr>
                </a:solidFill>
                <a:latin typeface="Arial"/>
                <a:ea typeface="ＭＳ Ｐゴシック"/>
              </a:rPr>
              <a:t>Medical/ Graduate Student</a:t>
            </a:r>
            <a:endParaRPr lang="en-US" sz="1350"/>
          </a:p>
        </p:txBody>
      </p:sp>
      <p:sp>
        <p:nvSpPr>
          <p:cNvPr id="8" name="Rectangle: Rounded Corners 7">
            <a:extLst>
              <a:ext uri="{FF2B5EF4-FFF2-40B4-BE49-F238E27FC236}">
                <a16:creationId xmlns:a16="http://schemas.microsoft.com/office/drawing/2014/main" id="{CC8D7FA3-53B0-6FAC-311B-54D3420EB996}"/>
              </a:ext>
            </a:extLst>
          </p:cNvPr>
          <p:cNvSpPr/>
          <p:nvPr/>
        </p:nvSpPr>
        <p:spPr bwMode="auto">
          <a:xfrm>
            <a:off x="6500257" y="4370118"/>
            <a:ext cx="1747157" cy="685800"/>
          </a:xfrm>
          <a:prstGeom prst="roundRect">
            <a:avLst/>
          </a:prstGeom>
          <a:solidFill>
            <a:schemeClr val="accent2">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ctr" anchorCtr="0" compatLnSpc="1">
            <a:prstTxWarp prst="textNoShape">
              <a:avLst/>
            </a:prstTxWarp>
          </a:bodyPr>
          <a:lstStyle/>
          <a:p>
            <a:pPr algn="ctr"/>
            <a:r>
              <a:rPr lang="en-US" sz="1800">
                <a:solidFill>
                  <a:schemeClr val="tx1">
                    <a:lumMod val="76000"/>
                    <a:lumOff val="24000"/>
                  </a:schemeClr>
                </a:solidFill>
                <a:latin typeface="Arial"/>
                <a:ea typeface="ＭＳ Ｐゴシック"/>
              </a:rPr>
              <a:t>Research Associate 2-4</a:t>
            </a:r>
            <a:endParaRPr lang="en-US" sz="1350">
              <a:solidFill>
                <a:schemeClr val="tx1">
                  <a:lumMod val="76000"/>
                  <a:lumOff val="24000"/>
                </a:schemeClr>
              </a:solidFill>
            </a:endParaRPr>
          </a:p>
        </p:txBody>
      </p:sp>
      <p:sp>
        <p:nvSpPr>
          <p:cNvPr id="11" name="Content Placeholder 2">
            <a:extLst>
              <a:ext uri="{FF2B5EF4-FFF2-40B4-BE49-F238E27FC236}">
                <a16:creationId xmlns:a16="http://schemas.microsoft.com/office/drawing/2014/main" id="{7DCFBE35-CA30-564D-C4E8-A1EB6479D884}"/>
              </a:ext>
            </a:extLst>
          </p:cNvPr>
          <p:cNvSpPr txBox="1">
            <a:spLocks/>
          </p:cNvSpPr>
          <p:nvPr/>
        </p:nvSpPr>
        <p:spPr bwMode="auto">
          <a:xfrm>
            <a:off x="373331" y="1853110"/>
            <a:ext cx="3423185" cy="30607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51442" tIns="25721" rIns="51442" bIns="25721" numCol="1" anchor="t" anchorCtr="0" compatLnSpc="1">
            <a:prstTxWarp prst="textNoShape">
              <a:avLst/>
            </a:prstTxWarp>
          </a:bodyPr>
          <a:lstStyle>
            <a:lvl1pPr marL="257209" indent="-257209" algn="l" rtl="0" eaLnBrk="1" fontAlgn="base" hangingPunct="1">
              <a:spcBef>
                <a:spcPct val="20000"/>
              </a:spcBef>
              <a:spcAft>
                <a:spcPct val="0"/>
              </a:spcAft>
              <a:buClr>
                <a:srgbClr val="7A0019"/>
              </a:buClr>
              <a:buChar char="•"/>
              <a:defRPr sz="2400">
                <a:solidFill>
                  <a:srgbClr val="595959"/>
                </a:solidFill>
                <a:latin typeface="+mn-lt"/>
                <a:ea typeface="ＭＳ Ｐゴシック" charset="0"/>
                <a:cs typeface="ＭＳ Ｐゴシック" charset="0"/>
              </a:defRPr>
            </a:lvl1pPr>
            <a:lvl2pPr marL="557287" indent="-214341" algn="l" rtl="0" eaLnBrk="1" fontAlgn="base" hangingPunct="1">
              <a:spcBef>
                <a:spcPct val="20000"/>
              </a:spcBef>
              <a:spcAft>
                <a:spcPct val="0"/>
              </a:spcAft>
              <a:buClr>
                <a:srgbClr val="7A0019"/>
              </a:buClr>
              <a:buChar char="–"/>
              <a:defRPr sz="2100">
                <a:solidFill>
                  <a:srgbClr val="595959"/>
                </a:solidFill>
                <a:latin typeface="+mn-lt"/>
                <a:ea typeface="ＭＳ Ｐゴシック" charset="0"/>
              </a:defRPr>
            </a:lvl2pPr>
            <a:lvl3pPr marL="857364" indent="-171473" algn="l" rtl="0" eaLnBrk="1" fontAlgn="base" hangingPunct="1">
              <a:spcBef>
                <a:spcPct val="20000"/>
              </a:spcBef>
              <a:spcAft>
                <a:spcPct val="0"/>
              </a:spcAft>
              <a:buClr>
                <a:srgbClr val="7A0019"/>
              </a:buClr>
              <a:buChar char="•"/>
              <a:defRPr sz="1800">
                <a:solidFill>
                  <a:srgbClr val="595959"/>
                </a:solidFill>
                <a:latin typeface="+mn-lt"/>
                <a:ea typeface="ＭＳ Ｐゴシック" charset="0"/>
              </a:defRPr>
            </a:lvl3pPr>
            <a:lvl4pPr marL="1200310"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4pPr>
            <a:lvl5pPr marL="1543256"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5pPr>
            <a:lvl6pPr marL="1886201" indent="-171473"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9147" indent="-171473"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2093" indent="-171473"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5039" indent="-171473" algn="l" rtl="0" eaLnBrk="1" fontAlgn="base" hangingPunct="1">
              <a:spcBef>
                <a:spcPct val="20000"/>
              </a:spcBef>
              <a:spcAft>
                <a:spcPct val="0"/>
              </a:spcAft>
              <a:buClr>
                <a:srgbClr val="7A0019"/>
              </a:buClr>
              <a:buChar char="»"/>
              <a:defRPr sz="1500">
                <a:solidFill>
                  <a:schemeClr val="tx1"/>
                </a:solidFill>
                <a:latin typeface="+mn-lt"/>
                <a:ea typeface="+mn-ea"/>
              </a:defRPr>
            </a:lvl9pPr>
          </a:lstStyle>
          <a:p>
            <a:pPr marL="192405" indent="-192405"/>
            <a:r>
              <a:rPr lang="en-US" sz="1800" b="1" kern="0">
                <a:ea typeface="ＭＳ Ｐゴシック"/>
                <a:cs typeface="Arial"/>
              </a:rPr>
              <a:t>Stroke Research Fellowship</a:t>
            </a:r>
            <a:endParaRPr lang="en-US" sz="1800" b="1" kern="0">
              <a:solidFill>
                <a:srgbClr val="000000"/>
              </a:solidFill>
              <a:cs typeface="Arial"/>
            </a:endParaRPr>
          </a:p>
          <a:p>
            <a:pPr marL="417195" lvl="1" indent="-160020"/>
            <a:r>
              <a:rPr lang="en-US" sz="1800" kern="0">
                <a:ea typeface="ＭＳ Ｐゴシック"/>
                <a:cs typeface="Arial"/>
              </a:rPr>
              <a:t>Develop fundamental skills in clinical neurology and research </a:t>
            </a:r>
            <a:endParaRPr lang="en-US" sz="1800" kern="0">
              <a:cs typeface="Arial"/>
            </a:endParaRPr>
          </a:p>
          <a:p>
            <a:pPr marL="417195" lvl="1" indent="-160020"/>
            <a:r>
              <a:rPr lang="en-US" sz="1800" kern="0">
                <a:ea typeface="ＭＳ Ｐゴシック"/>
                <a:cs typeface="Arial"/>
              </a:rPr>
              <a:t>Trained on research best practices and study protocols </a:t>
            </a:r>
            <a:endParaRPr lang="en-US" sz="1800" kern="0">
              <a:cs typeface="Arial"/>
            </a:endParaRPr>
          </a:p>
          <a:p>
            <a:pPr marL="417195" lvl="1" indent="-160020"/>
            <a:r>
              <a:rPr lang="en-US" sz="1800" kern="0">
                <a:ea typeface="ＭＳ Ｐゴシック"/>
                <a:cs typeface="Arial"/>
              </a:rPr>
              <a:t>Individual support for independent research projects and publication opportunities</a:t>
            </a:r>
            <a:endParaRPr lang="en-US" sz="1800" kern="0">
              <a:cs typeface="Arial"/>
            </a:endParaRPr>
          </a:p>
          <a:p>
            <a:pPr marL="417195" lvl="1" indent="-160020"/>
            <a:r>
              <a:rPr lang="en-US" sz="1800" kern="0">
                <a:ea typeface="ＭＳ Ｐゴシック"/>
                <a:cs typeface="Arial"/>
              </a:rPr>
              <a:t>1 to 2 year commitment</a:t>
            </a:r>
            <a:endParaRPr lang="en-US" sz="1800" kern="0" err="1">
              <a:cs typeface="Arial"/>
            </a:endParaRPr>
          </a:p>
          <a:p>
            <a:pPr marL="417671" lvl="1" indent="-160496"/>
            <a:endParaRPr lang="en-US" sz="1575" kern="0">
              <a:cs typeface="Arial"/>
            </a:endParaRPr>
          </a:p>
        </p:txBody>
      </p:sp>
    </p:spTree>
    <p:extLst>
      <p:ext uri="{BB962C8B-B14F-4D97-AF65-F5344CB8AC3E}">
        <p14:creationId xmlns:p14="http://schemas.microsoft.com/office/powerpoint/2010/main" val="372075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55F0-ACE2-4EC1-8503-F87489CB514E}"/>
              </a:ext>
            </a:extLst>
          </p:cNvPr>
          <p:cNvSpPr>
            <a:spLocks noGrp="1"/>
          </p:cNvSpPr>
          <p:nvPr>
            <p:ph type="title"/>
          </p:nvPr>
        </p:nvSpPr>
        <p:spPr>
          <a:xfrm>
            <a:off x="365662" y="377784"/>
            <a:ext cx="8201890" cy="797874"/>
          </a:xfrm>
        </p:spPr>
        <p:txBody>
          <a:bodyPr/>
          <a:lstStyle/>
          <a:p>
            <a:r>
              <a:rPr lang="en-US"/>
              <a:t>Team Based Approach to Enrollments</a:t>
            </a:r>
          </a:p>
        </p:txBody>
      </p:sp>
      <p:pic>
        <p:nvPicPr>
          <p:cNvPr id="11" name="Picture 10">
            <a:extLst>
              <a:ext uri="{FF2B5EF4-FFF2-40B4-BE49-F238E27FC236}">
                <a16:creationId xmlns:a16="http://schemas.microsoft.com/office/drawing/2014/main" id="{4F70B449-A7D7-4770-9DE1-5E3C8C95DE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 y="1270412"/>
            <a:ext cx="9142733" cy="5271407"/>
          </a:xfrm>
          <a:prstGeom prst="rect">
            <a:avLst/>
          </a:prstGeom>
        </p:spPr>
      </p:pic>
      <p:sp>
        <p:nvSpPr>
          <p:cNvPr id="14" name="TextBox 13">
            <a:extLst>
              <a:ext uri="{FF2B5EF4-FFF2-40B4-BE49-F238E27FC236}">
                <a16:creationId xmlns:a16="http://schemas.microsoft.com/office/drawing/2014/main" id="{41418914-C44E-4F20-8635-55A27BB79ECF}"/>
              </a:ext>
            </a:extLst>
          </p:cNvPr>
          <p:cNvSpPr txBox="1"/>
          <p:nvPr/>
        </p:nvSpPr>
        <p:spPr>
          <a:xfrm>
            <a:off x="834227" y="3429124"/>
            <a:ext cx="7479227" cy="1408078"/>
          </a:xfrm>
          <a:prstGeom prst="rect">
            <a:avLst/>
          </a:prstGeom>
          <a:noFill/>
        </p:spPr>
        <p:txBody>
          <a:bodyPr wrap="square" lIns="68580" tIns="34290" rIns="68580" bIns="34290" rtlCol="0" anchor="t">
            <a:spAutoFit/>
          </a:bodyPr>
          <a:lstStyle/>
          <a:p>
            <a:pPr algn="ctr"/>
            <a:r>
              <a:rPr lang="en-US" sz="2400" b="1">
                <a:solidFill>
                  <a:schemeClr val="bg1"/>
                </a:solidFill>
                <a:latin typeface="Arial"/>
                <a:ea typeface="ＭＳ Ｐゴシック"/>
              </a:rPr>
              <a:t>All Coordinators in the ACRC are cross trained on all acute care trials in the portfolio and work as a team to enroll participants</a:t>
            </a:r>
          </a:p>
          <a:p>
            <a:pPr algn="ctr"/>
            <a:endParaRPr lang="en-US" sz="1500" b="1"/>
          </a:p>
        </p:txBody>
      </p:sp>
    </p:spTree>
    <p:extLst>
      <p:ext uri="{BB962C8B-B14F-4D97-AF65-F5344CB8AC3E}">
        <p14:creationId xmlns:p14="http://schemas.microsoft.com/office/powerpoint/2010/main" val="250775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96D841-0102-49D7-A007-2134D07185F7}"/>
              </a:ext>
            </a:extLst>
          </p:cNvPr>
          <p:cNvSpPr>
            <a:spLocks noGrp="1"/>
          </p:cNvSpPr>
          <p:nvPr>
            <p:ph type="title"/>
          </p:nvPr>
        </p:nvSpPr>
        <p:spPr>
          <a:xfrm>
            <a:off x="336963" y="422811"/>
            <a:ext cx="8121237" cy="857250"/>
          </a:xfrm>
        </p:spPr>
        <p:txBody>
          <a:bodyPr/>
          <a:lstStyle/>
          <a:p>
            <a:r>
              <a:rPr lang="en-US"/>
              <a:t>Benefits of a Pooled Staffing Model</a:t>
            </a:r>
          </a:p>
        </p:txBody>
      </p:sp>
      <p:sp>
        <p:nvSpPr>
          <p:cNvPr id="14" name="Content Placeholder 13">
            <a:extLst>
              <a:ext uri="{FF2B5EF4-FFF2-40B4-BE49-F238E27FC236}">
                <a16:creationId xmlns:a16="http://schemas.microsoft.com/office/drawing/2014/main" id="{1447B286-D841-499E-8ADE-D7253CEF56BB}"/>
              </a:ext>
            </a:extLst>
          </p:cNvPr>
          <p:cNvSpPr>
            <a:spLocks noGrp="1"/>
          </p:cNvSpPr>
          <p:nvPr>
            <p:ph idx="1"/>
          </p:nvPr>
        </p:nvSpPr>
        <p:spPr>
          <a:xfrm>
            <a:off x="336963" y="1476499"/>
            <a:ext cx="8121237" cy="2994066"/>
          </a:xfrm>
        </p:spPr>
        <p:txBody>
          <a:bodyPr/>
          <a:lstStyle/>
          <a:p>
            <a:pPr marL="192405" indent="-192405"/>
            <a:r>
              <a:rPr lang="en-US" sz="2000">
                <a:ea typeface="ＭＳ Ｐゴシック"/>
              </a:rPr>
              <a:t>Potentially minimizes protocol deviations and errors</a:t>
            </a:r>
            <a:endParaRPr lang="en-US" sz="2000"/>
          </a:p>
          <a:p>
            <a:pPr marL="417195" lvl="1" indent="-160020"/>
            <a:r>
              <a:rPr lang="en-US" sz="2000">
                <a:ea typeface="ＭＳ Ｐゴシック"/>
              </a:rPr>
              <a:t>Shared responsibility for ensuring that a subject is screened and enrolled appropriately</a:t>
            </a:r>
            <a:endParaRPr lang="en-US" sz="2000">
              <a:ea typeface="ＭＳ Ｐゴシック"/>
              <a:cs typeface="Arial"/>
            </a:endParaRPr>
          </a:p>
          <a:p>
            <a:pPr marL="257175" lvl="1" indent="0">
              <a:buNone/>
            </a:pPr>
            <a:endParaRPr lang="en-US" sz="2000">
              <a:ea typeface="ＭＳ Ｐゴシック"/>
              <a:cs typeface="Arial"/>
            </a:endParaRPr>
          </a:p>
          <a:p>
            <a:pPr marL="192405" indent="-192405"/>
            <a:r>
              <a:rPr lang="en-US" sz="2000">
                <a:ea typeface="ＭＳ Ｐゴシック"/>
              </a:rPr>
              <a:t>Accommodates the fluctuating needs of acute care trials and supports 24/7 enrollment</a:t>
            </a:r>
          </a:p>
          <a:p>
            <a:pPr marL="417195" lvl="1" indent="-160020"/>
            <a:r>
              <a:rPr lang="en-US" sz="2000">
                <a:ea typeface="ＭＳ Ｐゴシック"/>
                <a:cs typeface="Arial"/>
              </a:rPr>
              <a:t>Supports the ability to re-distribute workloads if necessary to minimize burnout, overtime and paid idle time</a:t>
            </a:r>
          </a:p>
          <a:p>
            <a:pPr marL="257175" lvl="1" indent="0">
              <a:buNone/>
            </a:pPr>
            <a:endParaRPr lang="en-US" sz="2000">
              <a:ea typeface="ＭＳ Ｐゴシック"/>
              <a:cs typeface="Arial"/>
            </a:endParaRPr>
          </a:p>
          <a:p>
            <a:pPr marL="192405" indent="-192405"/>
            <a:r>
              <a:rPr lang="en-US" sz="2000">
                <a:ea typeface="ＭＳ Ｐゴシック"/>
                <a:cs typeface="Arial"/>
              </a:rPr>
              <a:t>Coordinators have the opportunity to work on a variety of clinical trials and keeps staff engaged in the acute enrollment process</a:t>
            </a:r>
            <a:endParaRPr lang="en-US" sz="2000">
              <a:cs typeface="Arial"/>
            </a:endParaRPr>
          </a:p>
          <a:p>
            <a:pPr marL="257175" lvl="1" indent="0">
              <a:buNone/>
            </a:pPr>
            <a:endParaRPr lang="en-US" sz="1200">
              <a:cs typeface="Arial"/>
            </a:endParaRPr>
          </a:p>
        </p:txBody>
      </p:sp>
    </p:spTree>
    <p:extLst>
      <p:ext uri="{BB962C8B-B14F-4D97-AF65-F5344CB8AC3E}">
        <p14:creationId xmlns:p14="http://schemas.microsoft.com/office/powerpoint/2010/main" val="1374211832"/>
      </p:ext>
    </p:extLst>
  </p:cSld>
  <p:clrMapOvr>
    <a:masterClrMapping/>
  </p:clrMapOvr>
</p:sld>
</file>

<file path=ppt/theme/theme1.xml><?xml version="1.0" encoding="utf-8"?>
<a:theme xmlns:a="http://schemas.openxmlformats.org/drawingml/2006/main" name="SVP-regents-PowerPoint-HD-3">
  <a:themeElements>
    <a:clrScheme name="Custom 1">
      <a:dk1>
        <a:sysClr val="windowText" lastClr="000000"/>
      </a:dk1>
      <a:lt1>
        <a:sysClr val="window" lastClr="FFFFFF"/>
      </a:lt1>
      <a:dk2>
        <a:srgbClr val="1F497D"/>
      </a:dk2>
      <a:lt2>
        <a:srgbClr val="D7D9D7"/>
      </a:lt2>
      <a:accent1>
        <a:srgbClr val="7A0019"/>
      </a:accent1>
      <a:accent2>
        <a:srgbClr val="FFCC33"/>
      </a:accent2>
      <a:accent3>
        <a:srgbClr val="C82936"/>
      </a:accent3>
      <a:accent4>
        <a:srgbClr val="003D4C"/>
      </a:accent4>
      <a:accent5>
        <a:srgbClr val="79C9C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UMN-4x3-1</Template>
  <TotalTime>0</TotalTime>
  <Words>1851</Words>
  <Application>Microsoft Office PowerPoint</Application>
  <PresentationFormat>On-screen Show (4:3)</PresentationFormat>
  <Paragraphs>209</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Corbel</vt:lpstr>
      <vt:lpstr>SVP-regents-PowerPoint-HD-3</vt:lpstr>
      <vt:lpstr>PowerPoint Presentation</vt:lpstr>
      <vt:lpstr>Staffing Crisis</vt:lpstr>
      <vt:lpstr>UMN Stroke Research Team </vt:lpstr>
      <vt:lpstr>Acute Care Research Coordinators (ACRC)</vt:lpstr>
      <vt:lpstr>Research RN Career Projection</vt:lpstr>
      <vt:lpstr>Research RN Career Milestones</vt:lpstr>
      <vt:lpstr>Temp/Casual Career Path &amp; Research Fellowship</vt:lpstr>
      <vt:lpstr>Team Based Approach to Enrollments</vt:lpstr>
      <vt:lpstr>Benefits of a Pooled Staffing Model</vt:lpstr>
      <vt:lpstr>Pooled Staffing Model Essentials</vt:lpstr>
      <vt:lpstr>Financial Operational Considerations</vt:lpstr>
      <vt:lpstr>PowerPoint Presentation</vt:lpstr>
      <vt:lpstr>PowerPoint Presentation</vt:lpstr>
    </vt:vector>
  </TitlesOfParts>
  <Company>University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Nierengarten</dc:creator>
  <cp:lastModifiedBy>Sester, Regina (sesterrj)</cp:lastModifiedBy>
  <cp:revision>2</cp:revision>
  <dcterms:created xsi:type="dcterms:W3CDTF">2024-10-21T19:10:33Z</dcterms:created>
  <dcterms:modified xsi:type="dcterms:W3CDTF">2024-10-28T14:42:52Z</dcterms:modified>
</cp:coreProperties>
</file>