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71" r:id="rId7"/>
    <p:sldId id="268" r:id="rId8"/>
    <p:sldId id="269" r:id="rId9"/>
    <p:sldId id="270"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44" d="100"/>
          <a:sy n="44" d="100"/>
        </p:scale>
        <p:origin x="86" y="9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Relationship Id="rId5" Type="http://schemas.openxmlformats.org/officeDocument/2006/relationships/image" Target="../media/image4.tiff"/><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750" y="5740937"/>
            <a:ext cx="1591853" cy="98053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99238" y="5738237"/>
            <a:ext cx="2254562" cy="98053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13729" y="5763236"/>
            <a:ext cx="1311923" cy="10432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2865" y="106603"/>
            <a:ext cx="3651504" cy="774192"/>
          </a:xfrm>
          <a:prstGeom prst="rect">
            <a:avLst/>
          </a:prstGeom>
        </p:spPr>
      </p:pic>
    </p:spTree>
    <p:extLst>
      <p:ext uri="{BB962C8B-B14F-4D97-AF65-F5344CB8AC3E}">
        <p14:creationId xmlns:p14="http://schemas.microsoft.com/office/powerpoint/2010/main" val="679100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67317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7268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title"/>
          </p:nvPr>
        </p:nvSpPr>
        <p:spPr>
          <a:xfrm>
            <a:off x="191354" y="-51517"/>
            <a:ext cx="10515600" cy="1325563"/>
          </a:xfrm>
        </p:spPr>
        <p:txBody>
          <a:bodyPr/>
          <a:lstStyle>
            <a:lvl1pPr>
              <a:defRPr>
                <a:solidFill>
                  <a:srgbClr val="336094"/>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476" y="1465700"/>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cxnSp>
        <p:nvCxnSpPr>
          <p:cNvPr id="12" name="Straight Connector 11"/>
          <p:cNvCxnSpPr/>
          <p:nvPr userDrawn="1"/>
        </p:nvCxnSpPr>
        <p:spPr>
          <a:xfrm>
            <a:off x="335560" y="965200"/>
            <a:ext cx="1184374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97" y="6266582"/>
            <a:ext cx="2249144" cy="476864"/>
          </a:xfrm>
          <a:prstGeom prst="rect">
            <a:avLst/>
          </a:prstGeom>
        </p:spPr>
      </p:pic>
    </p:spTree>
    <p:extLst>
      <p:ext uri="{BB962C8B-B14F-4D97-AF65-F5344CB8AC3E}">
        <p14:creationId xmlns:p14="http://schemas.microsoft.com/office/powerpoint/2010/main" val="784476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22620-6C75-41C4-BA2C-9167EF6E0246}"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0037348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22620-6C75-41C4-BA2C-9167EF6E0246}"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0420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22620-6C75-41C4-BA2C-9167EF6E0246}"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9389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22620-6C75-41C4-BA2C-9167EF6E0246}"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53373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26045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26529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03631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22620-6C75-41C4-BA2C-9167EF6E0246}" type="datetimeFigureOut">
              <a:rPr lang="en-US" smtClean="0"/>
              <a:t>4/22/2020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21765-5593-4422-9F5A-70A2CAFFC534}" type="slidenum">
              <a:rPr lang="en-US" smtClean="0"/>
              <a:t>‹#›</a:t>
            </a:fld>
            <a:endParaRPr lang="en-US"/>
          </a:p>
        </p:txBody>
      </p:sp>
    </p:spTree>
    <p:extLst>
      <p:ext uri="{BB962C8B-B14F-4D97-AF65-F5344CB8AC3E}">
        <p14:creationId xmlns:p14="http://schemas.microsoft.com/office/powerpoint/2010/main" val="122018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Informed Consent</a:t>
            </a:r>
            <a:endParaRPr lang="en-US" dirty="0"/>
          </a:p>
        </p:txBody>
      </p:sp>
      <p:sp>
        <p:nvSpPr>
          <p:cNvPr id="3" name="Subtitle 2"/>
          <p:cNvSpPr>
            <a:spLocks noGrp="1"/>
          </p:cNvSpPr>
          <p:nvPr>
            <p:ph type="subTitle" idx="1"/>
          </p:nvPr>
        </p:nvSpPr>
        <p:spPr/>
        <p:txBody>
          <a:bodyPr/>
          <a:lstStyle/>
          <a:p>
            <a:r>
              <a:rPr lang="en-US" dirty="0" smtClean="0"/>
              <a:t>Aaron Perlmutter</a:t>
            </a:r>
          </a:p>
          <a:p>
            <a:r>
              <a:rPr lang="en-US" dirty="0" smtClean="0"/>
              <a:t>NIH StrokeNet NDMC</a:t>
            </a:r>
          </a:p>
          <a:p>
            <a:r>
              <a:rPr lang="en-US" dirty="0" smtClean="0"/>
              <a:t>Medical University of South Carolina</a:t>
            </a:r>
            <a:endParaRPr lang="en-US" dirty="0"/>
          </a:p>
        </p:txBody>
      </p:sp>
    </p:spTree>
    <p:extLst>
      <p:ext uri="{BB962C8B-B14F-4D97-AF65-F5344CB8AC3E}">
        <p14:creationId xmlns:p14="http://schemas.microsoft.com/office/powerpoint/2010/main" val="414198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of Short Form Consent</a:t>
            </a:r>
            <a:endParaRPr lang="en-US" dirty="0"/>
          </a:p>
        </p:txBody>
      </p:sp>
      <p:sp>
        <p:nvSpPr>
          <p:cNvPr id="3" name="Content Placeholder 2"/>
          <p:cNvSpPr>
            <a:spLocks noGrp="1"/>
          </p:cNvSpPr>
          <p:nvPr>
            <p:ph idx="1"/>
          </p:nvPr>
        </p:nvSpPr>
        <p:spPr>
          <a:xfrm>
            <a:off x="989377" y="1466132"/>
            <a:ext cx="2053082" cy="348220"/>
          </a:xfrm>
        </p:spPr>
        <p:txBody>
          <a:bodyPr>
            <a:normAutofit fontScale="77500" lnSpcReduction="20000"/>
          </a:bodyPr>
          <a:lstStyle/>
          <a:p>
            <a:pPr marL="0" indent="0">
              <a:buNone/>
            </a:pPr>
            <a:r>
              <a:rPr lang="en-US" dirty="0" smtClean="0"/>
              <a:t>On Short Form:</a:t>
            </a:r>
            <a:endParaRPr lang="en-US" dirty="0"/>
          </a:p>
        </p:txBody>
      </p:sp>
      <p:pic>
        <p:nvPicPr>
          <p:cNvPr id="4" name="Picture 3"/>
          <p:cNvPicPr>
            <a:picLocks noChangeAspect="1"/>
          </p:cNvPicPr>
          <p:nvPr/>
        </p:nvPicPr>
        <p:blipFill>
          <a:blip r:embed="rId2"/>
          <a:stretch>
            <a:fillRect/>
          </a:stretch>
        </p:blipFill>
        <p:spPr>
          <a:xfrm>
            <a:off x="1261208" y="1945010"/>
            <a:ext cx="4583037" cy="3890524"/>
          </a:xfrm>
          <a:prstGeom prst="rect">
            <a:avLst/>
          </a:prstGeom>
        </p:spPr>
      </p:pic>
      <p:pic>
        <p:nvPicPr>
          <p:cNvPr id="5" name="Picture 4"/>
          <p:cNvPicPr>
            <a:picLocks noChangeAspect="1"/>
          </p:cNvPicPr>
          <p:nvPr/>
        </p:nvPicPr>
        <p:blipFill>
          <a:blip r:embed="rId3"/>
          <a:stretch>
            <a:fillRect/>
          </a:stretch>
        </p:blipFill>
        <p:spPr>
          <a:xfrm>
            <a:off x="6916189" y="1493003"/>
            <a:ext cx="4472409" cy="4749389"/>
          </a:xfrm>
          <a:prstGeom prst="rect">
            <a:avLst/>
          </a:prstGeom>
        </p:spPr>
      </p:pic>
      <p:sp>
        <p:nvSpPr>
          <p:cNvPr id="10" name="TextBox 9"/>
          <p:cNvSpPr txBox="1"/>
          <p:nvPr/>
        </p:nvSpPr>
        <p:spPr>
          <a:xfrm>
            <a:off x="6683433" y="1105593"/>
            <a:ext cx="2011680" cy="369332"/>
          </a:xfrm>
          <a:prstGeom prst="rect">
            <a:avLst/>
          </a:prstGeom>
          <a:noFill/>
        </p:spPr>
        <p:txBody>
          <a:bodyPr wrap="square" rtlCol="0">
            <a:spAutoFit/>
          </a:bodyPr>
          <a:lstStyle/>
          <a:p>
            <a:r>
              <a:rPr lang="en-US" dirty="0" smtClean="0"/>
              <a:t>On Consent:</a:t>
            </a:r>
            <a:endParaRPr lang="en-US" dirty="0"/>
          </a:p>
        </p:txBody>
      </p:sp>
      <p:pic>
        <p:nvPicPr>
          <p:cNvPr id="12" name="Picture 11"/>
          <p:cNvPicPr>
            <a:picLocks noChangeAspect="1"/>
          </p:cNvPicPr>
          <p:nvPr/>
        </p:nvPicPr>
        <p:blipFill>
          <a:blip r:embed="rId4"/>
          <a:stretch>
            <a:fillRect/>
          </a:stretch>
        </p:blipFill>
        <p:spPr>
          <a:xfrm>
            <a:off x="1346661" y="4042759"/>
            <a:ext cx="350187" cy="121917"/>
          </a:xfrm>
          <a:prstGeom prst="rect">
            <a:avLst/>
          </a:prstGeom>
        </p:spPr>
      </p:pic>
      <p:pic>
        <p:nvPicPr>
          <p:cNvPr id="13" name="Picture 12"/>
          <p:cNvPicPr>
            <a:picLocks noChangeAspect="1"/>
          </p:cNvPicPr>
          <p:nvPr/>
        </p:nvPicPr>
        <p:blipFill>
          <a:blip r:embed="rId5"/>
          <a:stretch>
            <a:fillRect/>
          </a:stretch>
        </p:blipFill>
        <p:spPr>
          <a:xfrm>
            <a:off x="1322489" y="4380809"/>
            <a:ext cx="2241619" cy="131618"/>
          </a:xfrm>
          <a:prstGeom prst="rect">
            <a:avLst/>
          </a:prstGeom>
        </p:spPr>
      </p:pic>
      <p:pic>
        <p:nvPicPr>
          <p:cNvPr id="14" name="Picture 13"/>
          <p:cNvPicPr>
            <a:picLocks noChangeAspect="1"/>
          </p:cNvPicPr>
          <p:nvPr/>
        </p:nvPicPr>
        <p:blipFill>
          <a:blip r:embed="rId5"/>
          <a:stretch>
            <a:fillRect/>
          </a:stretch>
        </p:blipFill>
        <p:spPr>
          <a:xfrm>
            <a:off x="7052715" y="1823257"/>
            <a:ext cx="2241619" cy="131618"/>
          </a:xfrm>
          <a:prstGeom prst="rect">
            <a:avLst/>
          </a:prstGeom>
        </p:spPr>
      </p:pic>
      <p:pic>
        <p:nvPicPr>
          <p:cNvPr id="15" name="Picture 14"/>
          <p:cNvPicPr>
            <a:picLocks noChangeAspect="1"/>
          </p:cNvPicPr>
          <p:nvPr/>
        </p:nvPicPr>
        <p:blipFill>
          <a:blip r:embed="rId6"/>
          <a:stretch>
            <a:fillRect/>
          </a:stretch>
        </p:blipFill>
        <p:spPr>
          <a:xfrm>
            <a:off x="7052715" y="5865993"/>
            <a:ext cx="1243388" cy="134420"/>
          </a:xfrm>
          <a:prstGeom prst="rect">
            <a:avLst/>
          </a:prstGeom>
        </p:spPr>
      </p:pic>
    </p:spTree>
    <p:extLst>
      <p:ext uri="{BB962C8B-B14F-4D97-AF65-F5344CB8AC3E}">
        <p14:creationId xmlns:p14="http://schemas.microsoft.com/office/powerpoint/2010/main" val="806654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Informed Consent Form</a:t>
            </a:r>
            <a:endParaRPr lang="en-US" dirty="0"/>
          </a:p>
        </p:txBody>
      </p:sp>
      <p:sp>
        <p:nvSpPr>
          <p:cNvPr id="3" name="Content Placeholder 2"/>
          <p:cNvSpPr>
            <a:spLocks noGrp="1"/>
          </p:cNvSpPr>
          <p:nvPr>
            <p:ph idx="1"/>
          </p:nvPr>
        </p:nvSpPr>
        <p:spPr>
          <a:xfrm>
            <a:off x="628476" y="1465700"/>
            <a:ext cx="6113146" cy="4351338"/>
          </a:xfrm>
        </p:spPr>
        <p:txBody>
          <a:bodyPr/>
          <a:lstStyle/>
          <a:p>
            <a:r>
              <a:rPr lang="en-US" dirty="0"/>
              <a:t>Used to DOCUMENT the Informed Consent process.</a:t>
            </a:r>
          </a:p>
          <a:p>
            <a:r>
              <a:rPr lang="en-US" dirty="0" smtClean="0"/>
              <a:t>This documents:</a:t>
            </a:r>
          </a:p>
          <a:p>
            <a:pPr lvl="1"/>
            <a:r>
              <a:rPr lang="en-US" dirty="0" smtClean="0"/>
              <a:t>What </a:t>
            </a:r>
            <a:r>
              <a:rPr lang="en-US" dirty="0"/>
              <a:t>information was provided </a:t>
            </a:r>
            <a:r>
              <a:rPr lang="en-US" dirty="0" smtClean="0"/>
              <a:t>to </a:t>
            </a:r>
            <a:r>
              <a:rPr lang="en-US" dirty="0"/>
              <a:t>the </a:t>
            </a:r>
            <a:r>
              <a:rPr lang="en-US" dirty="0" smtClean="0"/>
              <a:t>subject</a:t>
            </a:r>
          </a:p>
          <a:p>
            <a:pPr lvl="1"/>
            <a:r>
              <a:rPr lang="en-US" dirty="0" smtClean="0"/>
              <a:t>Who </a:t>
            </a:r>
            <a:r>
              <a:rPr lang="en-US" dirty="0"/>
              <a:t>obtained informed </a:t>
            </a:r>
            <a:r>
              <a:rPr lang="en-US" dirty="0" smtClean="0"/>
              <a:t>consent</a:t>
            </a:r>
          </a:p>
          <a:p>
            <a:pPr lvl="1"/>
            <a:r>
              <a:rPr lang="en-US" dirty="0" smtClean="0"/>
              <a:t>Who </a:t>
            </a:r>
            <a:r>
              <a:rPr lang="en-US" dirty="0"/>
              <a:t>gave </a:t>
            </a:r>
            <a:r>
              <a:rPr lang="en-US" dirty="0" smtClean="0"/>
              <a:t>consent</a:t>
            </a:r>
          </a:p>
          <a:p>
            <a:pPr lvl="1"/>
            <a:r>
              <a:rPr lang="en-US" dirty="0" smtClean="0"/>
              <a:t>When </a:t>
            </a:r>
            <a:r>
              <a:rPr lang="en-US" dirty="0"/>
              <a:t>consent </a:t>
            </a:r>
            <a:r>
              <a:rPr lang="en-US" dirty="0" smtClean="0"/>
              <a:t>was obtained </a:t>
            </a:r>
            <a:r>
              <a:rPr lang="en-US" dirty="0"/>
              <a:t>(prior to intervention)</a:t>
            </a:r>
          </a:p>
        </p:txBody>
      </p:sp>
      <p:pic>
        <p:nvPicPr>
          <p:cNvPr id="4" name="Picture 3"/>
          <p:cNvPicPr>
            <a:picLocks noChangeAspect="1"/>
          </p:cNvPicPr>
          <p:nvPr/>
        </p:nvPicPr>
        <p:blipFill>
          <a:blip r:embed="rId2"/>
          <a:stretch>
            <a:fillRect/>
          </a:stretch>
        </p:blipFill>
        <p:spPr>
          <a:xfrm>
            <a:off x="6669315" y="1568486"/>
            <a:ext cx="5092819" cy="3560466"/>
          </a:xfrm>
          <a:prstGeom prst="rect">
            <a:avLst/>
          </a:prstGeom>
        </p:spPr>
      </p:pic>
    </p:spTree>
    <p:extLst>
      <p:ext uri="{BB962C8B-B14F-4D97-AF65-F5344CB8AC3E}">
        <p14:creationId xmlns:p14="http://schemas.microsoft.com/office/powerpoint/2010/main" val="3138264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6" y="0"/>
            <a:ext cx="10515600" cy="1325563"/>
          </a:xfrm>
        </p:spPr>
        <p:txBody>
          <a:bodyPr/>
          <a:lstStyle/>
          <a:p>
            <a:r>
              <a:rPr lang="en-US" dirty="0" smtClean="0"/>
              <a:t>Obtaining Informed Consent</a:t>
            </a:r>
            <a:endParaRPr lang="en-US" dirty="0"/>
          </a:p>
        </p:txBody>
      </p:sp>
      <p:sp>
        <p:nvSpPr>
          <p:cNvPr id="3" name="Content Placeholder 2"/>
          <p:cNvSpPr>
            <a:spLocks noGrp="1"/>
          </p:cNvSpPr>
          <p:nvPr>
            <p:ph idx="1"/>
          </p:nvPr>
        </p:nvSpPr>
        <p:spPr/>
        <p:txBody>
          <a:bodyPr>
            <a:normAutofit/>
          </a:bodyPr>
          <a:lstStyle/>
          <a:p>
            <a:r>
              <a:rPr lang="en-US" dirty="0"/>
              <a:t>Use the most current </a:t>
            </a:r>
            <a:r>
              <a:rPr lang="en-US" dirty="0" err="1"/>
              <a:t>c</a:t>
            </a:r>
            <a:r>
              <a:rPr lang="en-US" dirty="0" err="1" smtClean="0"/>
              <a:t>IRB</a:t>
            </a:r>
            <a:r>
              <a:rPr lang="en-US" dirty="0" smtClean="0"/>
              <a:t> </a:t>
            </a:r>
            <a:r>
              <a:rPr lang="en-US" dirty="0"/>
              <a:t>approved version of the ICF when obtaining consent </a:t>
            </a:r>
            <a:endParaRPr lang="en-US" dirty="0" smtClean="0"/>
          </a:p>
          <a:p>
            <a:pPr lvl="1"/>
            <a:r>
              <a:rPr lang="en-US" dirty="0" smtClean="0"/>
              <a:t>This version (and all approved versions) must be uploaded into the regulatory database in </a:t>
            </a:r>
            <a:r>
              <a:rPr lang="en-US" dirty="0" err="1" smtClean="0"/>
              <a:t>WebDCU</a:t>
            </a:r>
            <a:endParaRPr lang="en-US" dirty="0" smtClean="0"/>
          </a:p>
          <a:p>
            <a:pPr lvl="2"/>
            <a:r>
              <a:rPr lang="en-US" dirty="0"/>
              <a:t>These should be uploaded </a:t>
            </a:r>
            <a:r>
              <a:rPr lang="en-US" dirty="0" smtClean="0"/>
              <a:t>immediately </a:t>
            </a:r>
            <a:r>
              <a:rPr lang="en-US" dirty="0"/>
              <a:t>upon receipt </a:t>
            </a:r>
            <a:r>
              <a:rPr lang="en-US" dirty="0" smtClean="0"/>
              <a:t>from </a:t>
            </a:r>
            <a:r>
              <a:rPr lang="en-US" dirty="0"/>
              <a:t>the </a:t>
            </a:r>
            <a:r>
              <a:rPr lang="en-US" dirty="0" smtClean="0"/>
              <a:t>NCC</a:t>
            </a:r>
            <a:endParaRPr lang="en-US" dirty="0"/>
          </a:p>
          <a:p>
            <a:r>
              <a:rPr lang="en-US" dirty="0"/>
              <a:t>Consent should be obtained ONLY by staff who have been delegated this responsibility on the </a:t>
            </a:r>
            <a:r>
              <a:rPr lang="en-US" dirty="0" smtClean="0"/>
              <a:t>DOA</a:t>
            </a:r>
            <a:endParaRPr lang="en-US" dirty="0"/>
          </a:p>
          <a:p>
            <a:r>
              <a:rPr lang="en-US" dirty="0" smtClean="0"/>
              <a:t>Review consent </a:t>
            </a:r>
            <a:r>
              <a:rPr lang="en-US" dirty="0"/>
              <a:t>document to make sure all sections have been correctly signed/dated by </a:t>
            </a:r>
            <a:r>
              <a:rPr lang="en-US" dirty="0" smtClean="0"/>
              <a:t>subject/LAR </a:t>
            </a:r>
            <a:r>
              <a:rPr lang="en-US" dirty="0"/>
              <a:t>and person obtaining consent</a:t>
            </a:r>
            <a:r>
              <a:rPr lang="en-US" dirty="0" smtClean="0"/>
              <a:t>.</a:t>
            </a:r>
          </a:p>
          <a:p>
            <a:pPr lvl="1"/>
            <a:r>
              <a:rPr lang="en-US" dirty="0" smtClean="0"/>
              <a:t>Subject/LAR must personally sign and date consent </a:t>
            </a:r>
            <a:endParaRPr lang="en-US" dirty="0"/>
          </a:p>
          <a:p>
            <a:endParaRPr lang="en-US" dirty="0"/>
          </a:p>
        </p:txBody>
      </p:sp>
    </p:spTree>
    <p:extLst>
      <p:ext uri="{BB962C8B-B14F-4D97-AF65-F5344CB8AC3E}">
        <p14:creationId xmlns:p14="http://schemas.microsoft.com/office/powerpoint/2010/main" val="2864738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Capacity to </a:t>
            </a:r>
            <a:r>
              <a:rPr lang="en-US" dirty="0" smtClean="0"/>
              <a:t>Consent/Use of </a:t>
            </a:r>
            <a:r>
              <a:rPr lang="en-US" dirty="0"/>
              <a:t>LAR</a:t>
            </a:r>
          </a:p>
        </p:txBody>
      </p:sp>
      <p:sp>
        <p:nvSpPr>
          <p:cNvPr id="3" name="Content Placeholder 2"/>
          <p:cNvSpPr>
            <a:spLocks noGrp="1"/>
          </p:cNvSpPr>
          <p:nvPr>
            <p:ph idx="1"/>
          </p:nvPr>
        </p:nvSpPr>
        <p:spPr>
          <a:xfrm>
            <a:off x="628476" y="1205345"/>
            <a:ext cx="10515600" cy="4929448"/>
          </a:xfrm>
        </p:spPr>
        <p:txBody>
          <a:bodyPr>
            <a:normAutofit fontScale="77500" lnSpcReduction="20000"/>
          </a:bodyPr>
          <a:lstStyle/>
          <a:p>
            <a:r>
              <a:rPr lang="en-US" dirty="0"/>
              <a:t>Subjects who lack cognitive ability to make decisions about study participation cannot give consent.</a:t>
            </a:r>
          </a:p>
          <a:p>
            <a:r>
              <a:rPr lang="en-US" dirty="0"/>
              <a:t>If there is any question about a subject’s cognitive ability, a trained site investigator must assess the subject for capacity to consent.  This assessment must be documented in the subject’s medical </a:t>
            </a:r>
            <a:r>
              <a:rPr lang="en-US" dirty="0" smtClean="0"/>
              <a:t>record.</a:t>
            </a:r>
          </a:p>
          <a:p>
            <a:r>
              <a:rPr lang="en-US" sz="2900" dirty="0" smtClean="0"/>
              <a:t>When </a:t>
            </a:r>
            <a:r>
              <a:rPr lang="en-US" sz="2900" dirty="0"/>
              <a:t>assessing for capacity, the investigator should consider the potential research subject’s ability to:</a:t>
            </a:r>
          </a:p>
          <a:p>
            <a:pPr lvl="2"/>
            <a:r>
              <a:rPr lang="en-US" sz="2200" dirty="0"/>
              <a:t>Make and express choice</a:t>
            </a:r>
          </a:p>
          <a:p>
            <a:pPr lvl="2"/>
            <a:r>
              <a:rPr lang="en-US" sz="2200" dirty="0"/>
              <a:t>Understand relevant information</a:t>
            </a:r>
          </a:p>
          <a:p>
            <a:pPr lvl="2"/>
            <a:r>
              <a:rPr lang="en-US" sz="2200" dirty="0"/>
              <a:t>Appreciate the significance of the information relative to the subject’s own situation</a:t>
            </a:r>
          </a:p>
          <a:p>
            <a:pPr lvl="2"/>
            <a:r>
              <a:rPr lang="en-US" sz="2200" dirty="0"/>
              <a:t>Reason with this relevant information in making </a:t>
            </a:r>
            <a:r>
              <a:rPr lang="en-US" sz="2200" dirty="0" smtClean="0"/>
              <a:t>decisions</a:t>
            </a:r>
            <a:endParaRPr lang="en-US" dirty="0" smtClean="0"/>
          </a:p>
          <a:p>
            <a:r>
              <a:rPr lang="en-US" dirty="0" smtClean="0"/>
              <a:t>If </a:t>
            </a:r>
            <a:r>
              <a:rPr lang="en-US" dirty="0"/>
              <a:t>a subject lacks capacity to consent, a legally authorized representative may consent on behalf of the subject. </a:t>
            </a:r>
            <a:endParaRPr lang="en-US" dirty="0" smtClean="0"/>
          </a:p>
          <a:p>
            <a:r>
              <a:rPr lang="en-US" dirty="0" smtClean="0"/>
              <a:t>If </a:t>
            </a:r>
            <a:r>
              <a:rPr lang="en-US" dirty="0"/>
              <a:t>a subject regains the ability to consent during study participation, the consent process should be completed with the subject at that time. </a:t>
            </a:r>
            <a:endParaRPr lang="en-US" dirty="0" smtClean="0"/>
          </a:p>
          <a:p>
            <a:r>
              <a:rPr lang="en-US" dirty="0" smtClean="0"/>
              <a:t>Details regarding why an LAR was used must be entered on the Informed Consent CRF in WebDCU.</a:t>
            </a:r>
            <a:endParaRPr lang="en-US" dirty="0"/>
          </a:p>
          <a:p>
            <a:endParaRPr lang="en-US" dirty="0"/>
          </a:p>
        </p:txBody>
      </p:sp>
    </p:spTree>
    <p:extLst>
      <p:ext uri="{BB962C8B-B14F-4D97-AF65-F5344CB8AC3E}">
        <p14:creationId xmlns:p14="http://schemas.microsoft.com/office/powerpoint/2010/main" val="1681208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NOT to use a LAR/Surrogate </a:t>
            </a:r>
            <a:r>
              <a:rPr lang="en-US" dirty="0"/>
              <a:t>Consent</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LAR signature on an ICF = LAR made decision </a:t>
            </a:r>
            <a:r>
              <a:rPr lang="en-US" b="1" dirty="0" smtClean="0"/>
              <a:t>because subject </a:t>
            </a:r>
            <a:r>
              <a:rPr lang="en-US" b="1" dirty="0"/>
              <a:t>was not capable.</a:t>
            </a:r>
          </a:p>
          <a:p>
            <a:pPr marL="0" indent="0">
              <a:buNone/>
            </a:pPr>
            <a:r>
              <a:rPr lang="en-US" dirty="0"/>
              <a:t>LAR signature is </a:t>
            </a:r>
            <a:r>
              <a:rPr lang="en-US" b="1" dirty="0"/>
              <a:t>NEVER</a:t>
            </a:r>
            <a:r>
              <a:rPr lang="en-US" dirty="0"/>
              <a:t> an appropriate way to document the consent of </a:t>
            </a:r>
            <a:r>
              <a:rPr lang="en-US" u="sng" dirty="0"/>
              <a:t>the subject.  </a:t>
            </a:r>
            <a:endParaRPr lang="en-US" u="sng" dirty="0" smtClean="0"/>
          </a:p>
          <a:p>
            <a:pPr marL="0" indent="0">
              <a:buNone/>
            </a:pPr>
            <a:endParaRPr lang="en-US" u="sng" dirty="0"/>
          </a:p>
          <a:p>
            <a:pPr marL="0" indent="0">
              <a:buNone/>
            </a:pPr>
            <a:r>
              <a:rPr lang="en-US" dirty="0"/>
              <a:t>Examples of when LAR signature is used to </a:t>
            </a:r>
            <a:r>
              <a:rPr lang="en-US" b="1" dirty="0"/>
              <a:t>incorrectly</a:t>
            </a:r>
            <a:r>
              <a:rPr lang="en-US" dirty="0"/>
              <a:t> document a subject’s consent: </a:t>
            </a:r>
          </a:p>
          <a:p>
            <a:r>
              <a:rPr lang="en-US" dirty="0"/>
              <a:t>Subject has trouble physically signing </a:t>
            </a:r>
            <a:r>
              <a:rPr lang="en-US" dirty="0" smtClean="0"/>
              <a:t>and dating the </a:t>
            </a:r>
            <a:r>
              <a:rPr lang="en-US" dirty="0"/>
              <a:t>ICF</a:t>
            </a:r>
          </a:p>
          <a:p>
            <a:r>
              <a:rPr lang="en-US" dirty="0"/>
              <a:t>Subject is illiterate</a:t>
            </a:r>
          </a:p>
          <a:p>
            <a:r>
              <a:rPr lang="en-US" dirty="0"/>
              <a:t>Subject is blind</a:t>
            </a:r>
          </a:p>
          <a:p>
            <a:r>
              <a:rPr lang="en-US" dirty="0"/>
              <a:t>Subject does not speak English</a:t>
            </a:r>
          </a:p>
          <a:p>
            <a:r>
              <a:rPr lang="en-US" dirty="0"/>
              <a:t>Subject prefers to have friend/family member sign documents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08657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6" y="0"/>
            <a:ext cx="10515600" cy="1325563"/>
          </a:xfrm>
        </p:spPr>
        <p:txBody>
          <a:bodyPr/>
          <a:lstStyle/>
          <a:p>
            <a:r>
              <a:rPr lang="en-US" dirty="0" smtClean="0"/>
              <a:t>When to use the Witnessed Consent Process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u="sng" dirty="0"/>
              <a:t>When subject is </a:t>
            </a:r>
            <a:r>
              <a:rPr lang="en-US" u="sng" dirty="0" smtClean="0"/>
              <a:t>cognitively capable </a:t>
            </a:r>
            <a:r>
              <a:rPr lang="en-US" u="sng" dirty="0"/>
              <a:t>of </a:t>
            </a:r>
            <a:r>
              <a:rPr lang="en-US" u="sng" dirty="0" smtClean="0"/>
              <a:t>providing </a:t>
            </a:r>
            <a:r>
              <a:rPr lang="en-US" u="sng" dirty="0"/>
              <a:t>consent, </a:t>
            </a:r>
            <a:r>
              <a:rPr lang="en-US" u="sng" dirty="0" smtClean="0"/>
              <a:t>BUT</a:t>
            </a:r>
            <a:r>
              <a:rPr lang="en-US" dirty="0" smtClean="0"/>
              <a:t>:</a:t>
            </a:r>
          </a:p>
          <a:p>
            <a:r>
              <a:rPr lang="en-US" dirty="0" smtClean="0"/>
              <a:t>Is illiterate</a:t>
            </a:r>
          </a:p>
          <a:p>
            <a:r>
              <a:rPr lang="en-US" dirty="0" smtClean="0"/>
              <a:t>Is visually impaired</a:t>
            </a:r>
          </a:p>
          <a:p>
            <a:r>
              <a:rPr lang="en-US" dirty="0" smtClean="0"/>
              <a:t>Is consenting using a short form</a:t>
            </a:r>
          </a:p>
          <a:p>
            <a:r>
              <a:rPr lang="en-US" dirty="0"/>
              <a:t>Is unable to physically sign AND date the </a:t>
            </a:r>
            <a:r>
              <a:rPr lang="en-US" dirty="0" smtClean="0"/>
              <a:t>consent</a:t>
            </a:r>
            <a:endParaRPr lang="en-US" dirty="0"/>
          </a:p>
          <a:p>
            <a:pPr lvl="1"/>
            <a:r>
              <a:rPr lang="en-US" dirty="0" smtClean="0"/>
              <a:t>The subject should make their mark </a:t>
            </a:r>
            <a:r>
              <a:rPr lang="en-US" smtClean="0"/>
              <a:t>if able</a:t>
            </a:r>
            <a:endParaRPr lang="en-US" dirty="0" smtClean="0"/>
          </a:p>
          <a:p>
            <a:pPr lvl="1"/>
            <a:r>
              <a:rPr lang="en-US" dirty="0" smtClean="0"/>
              <a:t>An </a:t>
            </a:r>
            <a:r>
              <a:rPr lang="en-US" dirty="0"/>
              <a:t>impartial witness should be used to attest to the process being followed </a:t>
            </a:r>
            <a:r>
              <a:rPr lang="en-US" dirty="0" smtClean="0"/>
              <a:t>correctly as good clinical practice. </a:t>
            </a:r>
            <a:r>
              <a:rPr lang="en-US" dirty="0"/>
              <a:t>If </a:t>
            </a:r>
            <a:r>
              <a:rPr lang="en-US" dirty="0" smtClean="0"/>
              <a:t>the site </a:t>
            </a:r>
            <a:r>
              <a:rPr lang="en-US" dirty="0"/>
              <a:t>cannot find an impartial witness, then they can create a note-to-file to detail the process followed, and the reason an impartial witness was unable to be used.  The site can then add the NTF to the ICF they upload for the subject. </a:t>
            </a:r>
          </a:p>
        </p:txBody>
      </p:sp>
    </p:spTree>
    <p:extLst>
      <p:ext uri="{BB962C8B-B14F-4D97-AF65-F5344CB8AC3E}">
        <p14:creationId xmlns:p14="http://schemas.microsoft.com/office/powerpoint/2010/main" val="2544031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54" y="133004"/>
            <a:ext cx="11762348" cy="814647"/>
          </a:xfrm>
        </p:spPr>
        <p:txBody>
          <a:bodyPr>
            <a:normAutofit/>
          </a:bodyPr>
          <a:lstStyle/>
          <a:p>
            <a:r>
              <a:rPr lang="en-US" sz="3200" dirty="0" smtClean="0"/>
              <a:t>The Witnessed Consent Process</a:t>
            </a:r>
            <a:endParaRPr lang="en-US" sz="3200" dirty="0"/>
          </a:p>
        </p:txBody>
      </p:sp>
      <p:sp>
        <p:nvSpPr>
          <p:cNvPr id="3" name="Content Placeholder 2"/>
          <p:cNvSpPr>
            <a:spLocks noGrp="1"/>
          </p:cNvSpPr>
          <p:nvPr>
            <p:ph idx="1"/>
          </p:nvPr>
        </p:nvSpPr>
        <p:spPr>
          <a:xfrm>
            <a:off x="449049" y="1474013"/>
            <a:ext cx="5469613" cy="4351338"/>
          </a:xfrm>
        </p:spPr>
        <p:txBody>
          <a:bodyPr>
            <a:normAutofit fontScale="92500" lnSpcReduction="10000"/>
          </a:bodyPr>
          <a:lstStyle/>
          <a:p>
            <a:r>
              <a:rPr lang="en-US" dirty="0" smtClean="0"/>
              <a:t>Impartial </a:t>
            </a:r>
            <a:r>
              <a:rPr lang="en-US" dirty="0"/>
              <a:t>witness must be present during the consent process and sign consent document.</a:t>
            </a:r>
          </a:p>
          <a:p>
            <a:pPr lvl="1"/>
            <a:r>
              <a:rPr lang="en-US" dirty="0"/>
              <a:t>Impartial witness = NOT a study team member </a:t>
            </a:r>
          </a:p>
          <a:p>
            <a:pPr lvl="1"/>
            <a:r>
              <a:rPr lang="en-US" dirty="0"/>
              <a:t>Impartial witness = NOT a friend or family member or the </a:t>
            </a:r>
            <a:r>
              <a:rPr lang="en-US" dirty="0" smtClean="0"/>
              <a:t>subject</a:t>
            </a:r>
          </a:p>
          <a:p>
            <a:r>
              <a:rPr lang="en-US" dirty="0" smtClean="0"/>
              <a:t>If </a:t>
            </a:r>
            <a:r>
              <a:rPr lang="en-US" dirty="0"/>
              <a:t>possible, subject should make their mark on signature lines. </a:t>
            </a:r>
            <a:endParaRPr lang="en-US" dirty="0" smtClean="0"/>
          </a:p>
          <a:p>
            <a:r>
              <a:rPr lang="en-US" dirty="0" smtClean="0"/>
              <a:t>If </a:t>
            </a:r>
            <a:r>
              <a:rPr lang="en-US" dirty="0"/>
              <a:t>the subject is visually impaired or illiterate, the entire consent must be read aloud to the subject. </a:t>
            </a:r>
          </a:p>
        </p:txBody>
      </p:sp>
      <p:pic>
        <p:nvPicPr>
          <p:cNvPr id="12" name="Picture 11"/>
          <p:cNvPicPr>
            <a:picLocks noChangeAspect="1"/>
          </p:cNvPicPr>
          <p:nvPr/>
        </p:nvPicPr>
        <p:blipFill>
          <a:blip r:embed="rId2"/>
          <a:stretch>
            <a:fillRect/>
          </a:stretch>
        </p:blipFill>
        <p:spPr>
          <a:xfrm>
            <a:off x="6151469" y="1267739"/>
            <a:ext cx="5353345" cy="5257751"/>
          </a:xfrm>
          <a:prstGeom prst="rect">
            <a:avLst/>
          </a:prstGeom>
        </p:spPr>
      </p:pic>
    </p:spTree>
    <p:extLst>
      <p:ext uri="{BB962C8B-B14F-4D97-AF65-F5344CB8AC3E}">
        <p14:creationId xmlns:p14="http://schemas.microsoft.com/office/powerpoint/2010/main" val="1485180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53" y="133004"/>
            <a:ext cx="11662595" cy="798022"/>
          </a:xfrm>
        </p:spPr>
        <p:txBody>
          <a:bodyPr>
            <a:normAutofit/>
          </a:bodyPr>
          <a:lstStyle/>
          <a:p>
            <a:r>
              <a:rPr lang="en-US" dirty="0" smtClean="0"/>
              <a:t>Short Form Consent</a:t>
            </a:r>
            <a:endParaRPr lang="en-US" dirty="0"/>
          </a:p>
        </p:txBody>
      </p:sp>
      <p:sp>
        <p:nvSpPr>
          <p:cNvPr id="3" name="Content Placeholder 2"/>
          <p:cNvSpPr>
            <a:spLocks noGrp="1"/>
          </p:cNvSpPr>
          <p:nvPr>
            <p:ph idx="1"/>
          </p:nvPr>
        </p:nvSpPr>
        <p:spPr/>
        <p:txBody>
          <a:bodyPr/>
          <a:lstStyle/>
          <a:p>
            <a:r>
              <a:rPr lang="en-US" dirty="0"/>
              <a:t>To obtain consent from non-English speaking subjects, you must have either a </a:t>
            </a:r>
            <a:r>
              <a:rPr lang="en-US" dirty="0" err="1"/>
              <a:t>cIRB</a:t>
            </a:r>
            <a:r>
              <a:rPr lang="en-US" dirty="0"/>
              <a:t> approved </a:t>
            </a:r>
            <a:r>
              <a:rPr lang="en-US" b="1" dirty="0"/>
              <a:t>Full Translated ICF </a:t>
            </a:r>
            <a:r>
              <a:rPr lang="en-US" dirty="0"/>
              <a:t>or a translated </a:t>
            </a:r>
            <a:r>
              <a:rPr lang="en-US" b="1" dirty="0"/>
              <a:t>Short Form consent </a:t>
            </a:r>
            <a:r>
              <a:rPr lang="en-US" dirty="0"/>
              <a:t>in the subject’s language. </a:t>
            </a:r>
          </a:p>
          <a:p>
            <a:r>
              <a:rPr lang="en-US" dirty="0"/>
              <a:t>The presentation of the consent must be done in the subject’s language. Either the person obtaining consent must be fluent in the subject’s language or an interpreter must be used.  </a:t>
            </a:r>
            <a:r>
              <a:rPr lang="en-US" b="1" dirty="0"/>
              <a:t>The subject’s friends </a:t>
            </a:r>
            <a:r>
              <a:rPr lang="en-US" b="1" dirty="0" smtClean="0"/>
              <a:t>or </a:t>
            </a:r>
            <a:r>
              <a:rPr lang="en-US" b="1" dirty="0"/>
              <a:t>family members MAY NOT be used as interpreters</a:t>
            </a:r>
            <a:r>
              <a:rPr lang="en-US" b="1" dirty="0" smtClean="0"/>
              <a:t>.</a:t>
            </a:r>
          </a:p>
          <a:p>
            <a:r>
              <a:rPr lang="en-US" dirty="0"/>
              <a:t>The short form is used when the consent is presented orally (because there is no translated full consent </a:t>
            </a:r>
            <a:r>
              <a:rPr lang="en-US" dirty="0" smtClean="0"/>
              <a:t>document available). </a:t>
            </a:r>
            <a:endParaRPr lang="en-US" dirty="0"/>
          </a:p>
          <a:p>
            <a:endParaRPr lang="en-US" b="1" dirty="0"/>
          </a:p>
          <a:p>
            <a:endParaRPr lang="en-US" dirty="0"/>
          </a:p>
        </p:txBody>
      </p:sp>
    </p:spTree>
    <p:extLst>
      <p:ext uri="{BB962C8B-B14F-4D97-AF65-F5344CB8AC3E}">
        <p14:creationId xmlns:p14="http://schemas.microsoft.com/office/powerpoint/2010/main" val="2159049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Form Consent Process</a:t>
            </a:r>
            <a:endParaRPr lang="en-US" dirty="0"/>
          </a:p>
        </p:txBody>
      </p:sp>
      <p:sp>
        <p:nvSpPr>
          <p:cNvPr id="3" name="Content Placeholder 2"/>
          <p:cNvSpPr>
            <a:spLocks noGrp="1"/>
          </p:cNvSpPr>
          <p:nvPr>
            <p:ph idx="1"/>
          </p:nvPr>
        </p:nvSpPr>
        <p:spPr>
          <a:xfrm>
            <a:off x="628476" y="1274046"/>
            <a:ext cx="10515600" cy="4542992"/>
          </a:xfrm>
        </p:spPr>
        <p:txBody>
          <a:bodyPr>
            <a:normAutofit fontScale="70000" lnSpcReduction="20000"/>
          </a:bodyPr>
          <a:lstStyle/>
          <a:p>
            <a:r>
              <a:rPr lang="en-US" dirty="0" smtClean="0"/>
              <a:t>A </a:t>
            </a:r>
            <a:r>
              <a:rPr lang="en-US" dirty="0"/>
              <a:t>study team member who has been delegated responsibility to obtain consent should  perform the consent process orally.  If the person obtaining consent is not fluent in the subject’s native language, an interpreter should be </a:t>
            </a:r>
            <a:r>
              <a:rPr lang="en-US" dirty="0" smtClean="0"/>
              <a:t>used.</a:t>
            </a:r>
          </a:p>
          <a:p>
            <a:r>
              <a:rPr lang="en-US" dirty="0"/>
              <a:t>The subject should read and sign the </a:t>
            </a:r>
            <a:r>
              <a:rPr lang="en-US"/>
              <a:t>short </a:t>
            </a:r>
            <a:r>
              <a:rPr lang="en-US" smtClean="0"/>
              <a:t>form.</a:t>
            </a:r>
            <a:endParaRPr lang="en-US" dirty="0" smtClean="0"/>
          </a:p>
          <a:p>
            <a:r>
              <a:rPr lang="en-US" dirty="0" smtClean="0"/>
              <a:t>A </a:t>
            </a:r>
            <a:r>
              <a:rPr lang="en-US" dirty="0"/>
              <a:t>witness, who is fluent in both English and the subject’s native language must witness the entire consent process.  If an interpreter is used, the interpreter may serve as witness.  The witness/translator will sign the English consent as well as the short form as the “witness</a:t>
            </a:r>
            <a:r>
              <a:rPr lang="en-US" dirty="0" smtClean="0"/>
              <a:t>”.</a:t>
            </a:r>
          </a:p>
          <a:p>
            <a:pPr lvl="1"/>
            <a:r>
              <a:rPr lang="en-US" dirty="0" smtClean="0"/>
              <a:t>If the interpreter is NOT willing to sign as the witness AND there is not another impartial witness available who is fluent in both English and the subject’s primary language, then an impartial witness who is not bilingual may be used, but the following must occur:</a:t>
            </a:r>
          </a:p>
          <a:p>
            <a:pPr lvl="2"/>
            <a:r>
              <a:rPr lang="en-US" dirty="0" smtClean="0"/>
              <a:t>Ensure that the interpreter relates all conversation to all parties in each language</a:t>
            </a:r>
          </a:p>
          <a:p>
            <a:pPr lvl="2"/>
            <a:r>
              <a:rPr lang="en-US" dirty="0" smtClean="0"/>
              <a:t>Write a note-to-file of the consent process with an explanation regarding the reasons for use of a non-bilingual witness to be maintained in the research record with the informed consent</a:t>
            </a:r>
          </a:p>
          <a:p>
            <a:pPr lvl="2"/>
            <a:r>
              <a:rPr lang="en-US" dirty="0" smtClean="0"/>
              <a:t>All of this info must be entered in the General Comments field of the informed consent CRF in WebDCU and the note-to-file should be uploaded with the consent to WebDCU</a:t>
            </a:r>
          </a:p>
          <a:p>
            <a:r>
              <a:rPr lang="en-US" dirty="0" smtClean="0"/>
              <a:t>The </a:t>
            </a:r>
            <a:r>
              <a:rPr lang="en-US" dirty="0"/>
              <a:t>study team member who obtains consent must sign the English ICF.  A copy of the short form and English ICF must be provided to the </a:t>
            </a:r>
            <a:r>
              <a:rPr lang="en-US" dirty="0" smtClean="0"/>
              <a:t>subject.  </a:t>
            </a:r>
          </a:p>
          <a:p>
            <a:r>
              <a:rPr lang="en-US" dirty="0" smtClean="0"/>
              <a:t>Notify the NCC Project Manager immediately. They will </a:t>
            </a:r>
            <a:r>
              <a:rPr lang="en-US" dirty="0"/>
              <a:t>request a fully translated consent in that language to be signed by the subject within 30 </a:t>
            </a:r>
            <a:r>
              <a:rPr lang="en-US" dirty="0" smtClean="0"/>
              <a:t>days.</a:t>
            </a:r>
          </a:p>
        </p:txBody>
      </p:sp>
    </p:spTree>
    <p:extLst>
      <p:ext uri="{BB962C8B-B14F-4D97-AF65-F5344CB8AC3E}">
        <p14:creationId xmlns:p14="http://schemas.microsoft.com/office/powerpoint/2010/main" val="3286257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8403</TotalTime>
  <Words>956</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Informed Consent</vt:lpstr>
      <vt:lpstr>The Informed Consent Form</vt:lpstr>
      <vt:lpstr>Obtaining Informed Consent</vt:lpstr>
      <vt:lpstr>Determining Capacity to Consent/Use of LAR</vt:lpstr>
      <vt:lpstr>When NOT to use a LAR/Surrogate Consent</vt:lpstr>
      <vt:lpstr>When to use the Witnessed Consent Process</vt:lpstr>
      <vt:lpstr>The Witnessed Consent Process</vt:lpstr>
      <vt:lpstr>Short Form Consent</vt:lpstr>
      <vt:lpstr>Short Form Consent Process</vt:lpstr>
      <vt:lpstr>Document of Short Form Consent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Gunslinger</dc:creator>
  <cp:lastModifiedBy>Sester, Regina (sesterrj)</cp:lastModifiedBy>
  <cp:revision>34</cp:revision>
  <dcterms:created xsi:type="dcterms:W3CDTF">2014-05-24T16:32:07Z</dcterms:created>
  <dcterms:modified xsi:type="dcterms:W3CDTF">2020-04-22T16:09:32Z</dcterms:modified>
</cp:coreProperties>
</file>