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tif" ContentType="image/tiff"/>
  <Default Extension="tif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87" r:id="rId18"/>
    <p:sldId id="272" r:id="rId19"/>
    <p:sldId id="273" r:id="rId20"/>
    <p:sldId id="274" r:id="rId21"/>
    <p:sldId id="275" r:id="rId22"/>
    <p:sldId id="276" r:id="rId23"/>
    <p:sldId id="277" r:id="rId24"/>
    <p:sldId id="278" r:id="rId25"/>
    <p:sldId id="279" r:id="rId26"/>
    <p:sldId id="280" r:id="rId27"/>
    <p:sldId id="281" r:id="rId28"/>
    <p:sldId id="282" r:id="rId29"/>
    <p:sldId id="283" r:id="rId30"/>
    <p:sldId id="284" r:id="rId31"/>
    <p:sldId id="285" r:id="rId32"/>
    <p:sldId id="286" r:id="rId3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3609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7981" autoAdjust="0"/>
    <p:restoredTop sz="94660"/>
  </p:normalViewPr>
  <p:slideViewPr>
    <p:cSldViewPr snapToGrid="0">
      <p:cViewPr varScale="1">
        <p:scale>
          <a:sx n="114" d="100"/>
          <a:sy n="114" d="100"/>
        </p:scale>
        <p:origin x="300" y="10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s>
</file>

<file path=ppt/slideLayouts/_rels/slideLayout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tif"/><Relationship Id="rId1" Type="http://schemas.openxmlformats.org/officeDocument/2006/relationships/slideMaster" Target="../slideMasters/slideMaster1.xml"/><Relationship Id="rId6" Type="http://schemas.openxmlformats.org/officeDocument/2006/relationships/image" Target="../media/image5.tif"/><Relationship Id="rId5" Type="http://schemas.openxmlformats.org/officeDocument/2006/relationships/image" Target="../media/image4.tiff"/><Relationship Id="rId4" Type="http://schemas.openxmlformats.org/officeDocument/2006/relationships/image" Target="../media/image3.tiff"/></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6.tiff"/><Relationship Id="rId2" Type="http://schemas.openxmlformats.org/officeDocument/2006/relationships/image" Target="../media/image1.tif"/><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15" name="Picture 1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2700" y="0"/>
            <a:ext cx="10058400" cy="6806436"/>
          </a:xfrm>
          <a:prstGeom prst="rect">
            <a:avLst/>
          </a:prstGeom>
        </p:spPr>
      </p:pic>
      <p:sp>
        <p:nvSpPr>
          <p:cNvPr id="2" name="Title 1"/>
          <p:cNvSpPr>
            <a:spLocks noGrp="1"/>
          </p:cNvSpPr>
          <p:nvPr>
            <p:ph type="ctrTitle"/>
          </p:nvPr>
        </p:nvSpPr>
        <p:spPr>
          <a:xfrm>
            <a:off x="1524000" y="1122363"/>
            <a:ext cx="9144000" cy="2387600"/>
          </a:xfrm>
        </p:spPr>
        <p:txBody>
          <a:bodyPr anchor="b"/>
          <a:lstStyle>
            <a:lvl1pPr algn="ctr">
              <a:defRPr sz="6000" b="1"/>
            </a:lvl1pPr>
          </a:lstStyle>
          <a:p>
            <a:r>
              <a:rPr lang="en-US" dirty="0"/>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2E222620-6C75-41C4-BA2C-9167EF6E0246}" type="datetimeFigureOut">
              <a:rPr lang="en-US" smtClean="0"/>
              <a:t>7/22/2020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7921765-5593-4422-9F5A-70A2CAFFC534}" type="slidenum">
              <a:rPr lang="en-US" smtClean="0"/>
              <a:t>‹#›</a:t>
            </a:fld>
            <a:endParaRPr lang="en-US"/>
          </a:p>
        </p:txBody>
      </p:sp>
      <p:pic>
        <p:nvPicPr>
          <p:cNvPr id="11" name="Picture 10"/>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539750" y="5740937"/>
            <a:ext cx="1591853" cy="980538"/>
          </a:xfrm>
          <a:prstGeom prst="rect">
            <a:avLst/>
          </a:prstGeom>
        </p:spPr>
      </p:pic>
      <p:pic>
        <p:nvPicPr>
          <p:cNvPr id="12" name="Picture 11"/>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9099238" y="5738237"/>
            <a:ext cx="2254562" cy="980538"/>
          </a:xfrm>
          <a:prstGeom prst="rect">
            <a:avLst/>
          </a:prstGeom>
        </p:spPr>
      </p:pic>
      <p:pic>
        <p:nvPicPr>
          <p:cNvPr id="14" name="Picture 13"/>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5313729" y="5763236"/>
            <a:ext cx="1311923" cy="1043200"/>
          </a:xfrm>
          <a:prstGeom prst="rect">
            <a:avLst/>
          </a:prstGeom>
        </p:spPr>
      </p:pic>
      <p:pic>
        <p:nvPicPr>
          <p:cNvPr id="8" name="Picture 7"/>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142865" y="106603"/>
            <a:ext cx="3651504" cy="774192"/>
          </a:xfrm>
          <a:prstGeom prst="rect">
            <a:avLst/>
          </a:prstGeom>
        </p:spPr>
      </p:pic>
    </p:spTree>
    <p:extLst>
      <p:ext uri="{BB962C8B-B14F-4D97-AF65-F5344CB8AC3E}">
        <p14:creationId xmlns:p14="http://schemas.microsoft.com/office/powerpoint/2010/main" val="67910068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E222620-6C75-41C4-BA2C-9167EF6E0246}" type="datetimeFigureOut">
              <a:rPr lang="en-US" smtClean="0"/>
              <a:t>7/22/2020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7921765-5593-4422-9F5A-70A2CAFFC534}" type="slidenum">
              <a:rPr lang="en-US" smtClean="0"/>
              <a:t>‹#›</a:t>
            </a:fld>
            <a:endParaRPr lang="en-US"/>
          </a:p>
        </p:txBody>
      </p:sp>
    </p:spTree>
    <p:extLst>
      <p:ext uri="{BB962C8B-B14F-4D97-AF65-F5344CB8AC3E}">
        <p14:creationId xmlns:p14="http://schemas.microsoft.com/office/powerpoint/2010/main" val="67317330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E222620-6C75-41C4-BA2C-9167EF6E0246}" type="datetimeFigureOut">
              <a:rPr lang="en-US" smtClean="0"/>
              <a:t>7/22/2020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7921765-5593-4422-9F5A-70A2CAFFC534}" type="slidenum">
              <a:rPr lang="en-US" smtClean="0"/>
              <a:t>‹#›</a:t>
            </a:fld>
            <a:endParaRPr lang="en-US"/>
          </a:p>
        </p:txBody>
      </p:sp>
    </p:spTree>
    <p:extLst>
      <p:ext uri="{BB962C8B-B14F-4D97-AF65-F5344CB8AC3E}">
        <p14:creationId xmlns:p14="http://schemas.microsoft.com/office/powerpoint/2010/main" val="297268059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10" name="Picture 9"/>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2700" y="0"/>
            <a:ext cx="10058400" cy="6806436"/>
          </a:xfrm>
          <a:prstGeom prst="rect">
            <a:avLst/>
          </a:prstGeom>
        </p:spPr>
      </p:pic>
      <p:sp>
        <p:nvSpPr>
          <p:cNvPr id="2" name="Title 1"/>
          <p:cNvSpPr>
            <a:spLocks noGrp="1"/>
          </p:cNvSpPr>
          <p:nvPr>
            <p:ph type="title"/>
          </p:nvPr>
        </p:nvSpPr>
        <p:spPr>
          <a:xfrm>
            <a:off x="191354" y="-51517"/>
            <a:ext cx="10515600" cy="1325563"/>
          </a:xfrm>
        </p:spPr>
        <p:txBody>
          <a:bodyPr/>
          <a:lstStyle>
            <a:lvl1pPr>
              <a:defRPr>
                <a:solidFill>
                  <a:srgbClr val="336094"/>
                </a:solidFill>
                <a:latin typeface="+mn-lt"/>
              </a:defRPr>
            </a:lvl1pPr>
          </a:lstStyle>
          <a:p>
            <a:r>
              <a:rPr lang="en-US" dirty="0"/>
              <a:t>Click to edit Master title style</a:t>
            </a:r>
          </a:p>
        </p:txBody>
      </p:sp>
      <p:sp>
        <p:nvSpPr>
          <p:cNvPr id="3" name="Content Placeholder 2"/>
          <p:cNvSpPr>
            <a:spLocks noGrp="1"/>
          </p:cNvSpPr>
          <p:nvPr>
            <p:ph idx="1"/>
          </p:nvPr>
        </p:nvSpPr>
        <p:spPr>
          <a:xfrm>
            <a:off x="628476" y="1465700"/>
            <a:ext cx="10515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E222620-6C75-41C4-BA2C-9167EF6E0246}" type="datetimeFigureOut">
              <a:rPr lang="en-US" smtClean="0"/>
              <a:t>7/22/2020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7921765-5593-4422-9F5A-70A2CAFFC534}" type="slidenum">
              <a:rPr lang="en-US" smtClean="0"/>
              <a:t>‹#›</a:t>
            </a:fld>
            <a:endParaRPr lang="en-US"/>
          </a:p>
        </p:txBody>
      </p:sp>
      <p:cxnSp>
        <p:nvCxnSpPr>
          <p:cNvPr id="12" name="Straight Connector 11"/>
          <p:cNvCxnSpPr/>
          <p:nvPr userDrawn="1"/>
        </p:nvCxnSpPr>
        <p:spPr>
          <a:xfrm>
            <a:off x="335560" y="965200"/>
            <a:ext cx="11843740" cy="0"/>
          </a:xfrm>
          <a:prstGeom prst="line">
            <a:avLst/>
          </a:prstGeom>
          <a:ln w="19050">
            <a:solidFill>
              <a:srgbClr val="336094"/>
            </a:solidFill>
          </a:ln>
        </p:spPr>
        <p:style>
          <a:lnRef idx="1">
            <a:schemeClr val="accent1"/>
          </a:lnRef>
          <a:fillRef idx="0">
            <a:schemeClr val="accent1"/>
          </a:fillRef>
          <a:effectRef idx="0">
            <a:schemeClr val="accent1"/>
          </a:effectRef>
          <a:fontRef idx="minor">
            <a:schemeClr val="tx1"/>
          </a:fontRef>
        </p:style>
      </p:cxnSp>
      <p:pic>
        <p:nvPicPr>
          <p:cNvPr id="9" name="Picture 8"/>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58497" y="6266582"/>
            <a:ext cx="2249144" cy="476864"/>
          </a:xfrm>
          <a:prstGeom prst="rect">
            <a:avLst/>
          </a:prstGeom>
        </p:spPr>
      </p:pic>
    </p:spTree>
    <p:extLst>
      <p:ext uri="{BB962C8B-B14F-4D97-AF65-F5344CB8AC3E}">
        <p14:creationId xmlns:p14="http://schemas.microsoft.com/office/powerpoint/2010/main" val="78447696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E222620-6C75-41C4-BA2C-9167EF6E0246}" type="datetimeFigureOut">
              <a:rPr lang="en-US" smtClean="0"/>
              <a:t>7/22/2020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7921765-5593-4422-9F5A-70A2CAFFC534}" type="slidenum">
              <a:rPr lang="en-US" smtClean="0"/>
              <a:t>‹#›</a:t>
            </a:fld>
            <a:endParaRPr lang="en-US"/>
          </a:p>
        </p:txBody>
      </p:sp>
    </p:spTree>
    <p:extLst>
      <p:ext uri="{BB962C8B-B14F-4D97-AF65-F5344CB8AC3E}">
        <p14:creationId xmlns:p14="http://schemas.microsoft.com/office/powerpoint/2010/main" val="200373486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2E222620-6C75-41C4-BA2C-9167EF6E0246}" type="datetimeFigureOut">
              <a:rPr lang="en-US" smtClean="0"/>
              <a:t>7/22/2020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7921765-5593-4422-9F5A-70A2CAFFC534}" type="slidenum">
              <a:rPr lang="en-US" smtClean="0"/>
              <a:t>‹#›</a:t>
            </a:fld>
            <a:endParaRPr lang="en-US"/>
          </a:p>
        </p:txBody>
      </p:sp>
    </p:spTree>
    <p:extLst>
      <p:ext uri="{BB962C8B-B14F-4D97-AF65-F5344CB8AC3E}">
        <p14:creationId xmlns:p14="http://schemas.microsoft.com/office/powerpoint/2010/main" val="290420108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2E222620-6C75-41C4-BA2C-9167EF6E0246}" type="datetimeFigureOut">
              <a:rPr lang="en-US" smtClean="0"/>
              <a:t>7/22/2020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7921765-5593-4422-9F5A-70A2CAFFC534}" type="slidenum">
              <a:rPr lang="en-US" smtClean="0"/>
              <a:t>‹#›</a:t>
            </a:fld>
            <a:endParaRPr lang="en-US"/>
          </a:p>
        </p:txBody>
      </p:sp>
    </p:spTree>
    <p:extLst>
      <p:ext uri="{BB962C8B-B14F-4D97-AF65-F5344CB8AC3E}">
        <p14:creationId xmlns:p14="http://schemas.microsoft.com/office/powerpoint/2010/main" val="9389747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2E222620-6C75-41C4-BA2C-9167EF6E0246}" type="datetimeFigureOut">
              <a:rPr lang="en-US" smtClean="0"/>
              <a:t>7/22/2020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7921765-5593-4422-9F5A-70A2CAFFC534}" type="slidenum">
              <a:rPr lang="en-US" smtClean="0"/>
              <a:t>‹#›</a:t>
            </a:fld>
            <a:endParaRPr lang="en-US"/>
          </a:p>
        </p:txBody>
      </p:sp>
    </p:spTree>
    <p:extLst>
      <p:ext uri="{BB962C8B-B14F-4D97-AF65-F5344CB8AC3E}">
        <p14:creationId xmlns:p14="http://schemas.microsoft.com/office/powerpoint/2010/main" val="253373058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E222620-6C75-41C4-BA2C-9167EF6E0246}" type="datetimeFigureOut">
              <a:rPr lang="en-US" smtClean="0"/>
              <a:t>7/22/2020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7921765-5593-4422-9F5A-70A2CAFFC534}" type="slidenum">
              <a:rPr lang="en-US" smtClean="0"/>
              <a:t>‹#›</a:t>
            </a:fld>
            <a:endParaRPr lang="en-US"/>
          </a:p>
        </p:txBody>
      </p:sp>
    </p:spTree>
    <p:extLst>
      <p:ext uri="{BB962C8B-B14F-4D97-AF65-F5344CB8AC3E}">
        <p14:creationId xmlns:p14="http://schemas.microsoft.com/office/powerpoint/2010/main" val="226045415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2E222620-6C75-41C4-BA2C-9167EF6E0246}" type="datetimeFigureOut">
              <a:rPr lang="en-US" smtClean="0"/>
              <a:t>7/22/2020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7921765-5593-4422-9F5A-70A2CAFFC534}" type="slidenum">
              <a:rPr lang="en-US" smtClean="0"/>
              <a:t>‹#›</a:t>
            </a:fld>
            <a:endParaRPr lang="en-US"/>
          </a:p>
        </p:txBody>
      </p:sp>
    </p:spTree>
    <p:extLst>
      <p:ext uri="{BB962C8B-B14F-4D97-AF65-F5344CB8AC3E}">
        <p14:creationId xmlns:p14="http://schemas.microsoft.com/office/powerpoint/2010/main" val="126529936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2E222620-6C75-41C4-BA2C-9167EF6E0246}" type="datetimeFigureOut">
              <a:rPr lang="en-US" smtClean="0"/>
              <a:t>7/22/2020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7921765-5593-4422-9F5A-70A2CAFFC534}" type="slidenum">
              <a:rPr lang="en-US" smtClean="0"/>
              <a:t>‹#›</a:t>
            </a:fld>
            <a:endParaRPr lang="en-US"/>
          </a:p>
        </p:txBody>
      </p:sp>
    </p:spTree>
    <p:extLst>
      <p:ext uri="{BB962C8B-B14F-4D97-AF65-F5344CB8AC3E}">
        <p14:creationId xmlns:p14="http://schemas.microsoft.com/office/powerpoint/2010/main" val="103631422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E222620-6C75-41C4-BA2C-9167EF6E0246}" type="datetimeFigureOut">
              <a:rPr lang="en-US" smtClean="0"/>
              <a:t>7/22/2020</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7921765-5593-4422-9F5A-70A2CAFFC534}" type="slidenum">
              <a:rPr lang="en-US" smtClean="0"/>
              <a:t>‹#›</a:t>
            </a:fld>
            <a:endParaRPr lang="en-US"/>
          </a:p>
        </p:txBody>
      </p:sp>
    </p:spTree>
    <p:extLst>
      <p:ext uri="{BB962C8B-B14F-4D97-AF65-F5344CB8AC3E}">
        <p14:creationId xmlns:p14="http://schemas.microsoft.com/office/powerpoint/2010/main" val="122018240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hyperlink" Target="http://www.gominolasdepetroleo.com/2014/05/el-video-de-la-nina-y-las-patatas.html" TargetMode="External"/><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hyperlink" Target="http://principalspov.blogspot.com/2014/12/the-three-questions.html" TargetMode="External"/><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57175" y="1122363"/>
            <a:ext cx="11763375" cy="2387600"/>
          </a:xfrm>
        </p:spPr>
        <p:txBody>
          <a:bodyPr/>
          <a:lstStyle/>
          <a:p>
            <a:r>
              <a:rPr lang="en-US" dirty="0"/>
              <a:t>Revised Unanticipated Event – PD Report Form</a:t>
            </a:r>
          </a:p>
        </p:txBody>
      </p:sp>
      <p:sp>
        <p:nvSpPr>
          <p:cNvPr id="3" name="Subtitle 2"/>
          <p:cNvSpPr>
            <a:spLocks noGrp="1"/>
          </p:cNvSpPr>
          <p:nvPr>
            <p:ph type="subTitle" idx="1"/>
          </p:nvPr>
        </p:nvSpPr>
        <p:spPr/>
        <p:txBody>
          <a:bodyPr>
            <a:normAutofit lnSpcReduction="10000"/>
          </a:bodyPr>
          <a:lstStyle/>
          <a:p>
            <a:endParaRPr lang="en-US" dirty="0"/>
          </a:p>
          <a:p>
            <a:r>
              <a:rPr lang="en-US" dirty="0"/>
              <a:t>Presented by </a:t>
            </a:r>
          </a:p>
          <a:p>
            <a:r>
              <a:rPr lang="en-US" dirty="0"/>
              <a:t>Sue Roll, RN, BSN </a:t>
            </a:r>
          </a:p>
          <a:p>
            <a:r>
              <a:rPr lang="en-US" dirty="0"/>
              <a:t>StrokeNet CIRB Liaison</a:t>
            </a:r>
          </a:p>
        </p:txBody>
      </p:sp>
    </p:spTree>
    <p:extLst>
      <p:ext uri="{BB962C8B-B14F-4D97-AF65-F5344CB8AC3E}">
        <p14:creationId xmlns:p14="http://schemas.microsoft.com/office/powerpoint/2010/main" val="414198976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1BA5D7-987B-4907-86C3-AA30A3C2AEBA}"/>
              </a:ext>
            </a:extLst>
          </p:cNvPr>
          <p:cNvSpPr>
            <a:spLocks noGrp="1"/>
          </p:cNvSpPr>
          <p:nvPr>
            <p:ph type="title"/>
          </p:nvPr>
        </p:nvSpPr>
        <p:spPr/>
        <p:txBody>
          <a:bodyPr>
            <a:normAutofit/>
          </a:bodyPr>
          <a:lstStyle/>
          <a:p>
            <a:r>
              <a:rPr lang="en-US" sz="3200" dirty="0"/>
              <a:t>Event related to the conduct of the research at this institution</a:t>
            </a:r>
          </a:p>
        </p:txBody>
      </p:sp>
      <p:pic>
        <p:nvPicPr>
          <p:cNvPr id="4" name="Content Placeholder 3">
            <a:extLst>
              <a:ext uri="{FF2B5EF4-FFF2-40B4-BE49-F238E27FC236}">
                <a16:creationId xmlns:a16="http://schemas.microsoft.com/office/drawing/2014/main" id="{3D7F607B-78EB-46A2-8529-646F4AB5D6F7}"/>
              </a:ext>
            </a:extLst>
          </p:cNvPr>
          <p:cNvPicPr>
            <a:picLocks noGrp="1" noChangeAspect="1"/>
          </p:cNvPicPr>
          <p:nvPr>
            <p:ph idx="1"/>
          </p:nvPr>
        </p:nvPicPr>
        <p:blipFill>
          <a:blip r:embed="rId2"/>
          <a:stretch>
            <a:fillRect/>
          </a:stretch>
        </p:blipFill>
        <p:spPr>
          <a:xfrm>
            <a:off x="1004887" y="2664619"/>
            <a:ext cx="9839325" cy="1952625"/>
          </a:xfrm>
          <a:prstGeom prst="rect">
            <a:avLst/>
          </a:prstGeom>
        </p:spPr>
      </p:pic>
    </p:spTree>
    <p:extLst>
      <p:ext uri="{BB962C8B-B14F-4D97-AF65-F5344CB8AC3E}">
        <p14:creationId xmlns:p14="http://schemas.microsoft.com/office/powerpoint/2010/main" val="48926782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D4BC60-D2E3-48CC-AB13-5A8C76903C14}"/>
              </a:ext>
            </a:extLst>
          </p:cNvPr>
          <p:cNvSpPr>
            <a:spLocks noGrp="1"/>
          </p:cNvSpPr>
          <p:nvPr>
            <p:ph type="title"/>
          </p:nvPr>
        </p:nvSpPr>
        <p:spPr/>
        <p:txBody>
          <a:bodyPr>
            <a:normAutofit/>
          </a:bodyPr>
          <a:lstStyle/>
          <a:p>
            <a:r>
              <a:rPr lang="en-US" sz="3600" dirty="0"/>
              <a:t>Meaningful change to the risks/benefits</a:t>
            </a:r>
          </a:p>
        </p:txBody>
      </p:sp>
      <p:pic>
        <p:nvPicPr>
          <p:cNvPr id="4" name="Content Placeholder 3">
            <a:extLst>
              <a:ext uri="{FF2B5EF4-FFF2-40B4-BE49-F238E27FC236}">
                <a16:creationId xmlns:a16="http://schemas.microsoft.com/office/drawing/2014/main" id="{DF990F5C-70B5-4E9E-B312-D5B71DFFACE2}"/>
              </a:ext>
            </a:extLst>
          </p:cNvPr>
          <p:cNvPicPr>
            <a:picLocks noGrp="1" noChangeAspect="1"/>
          </p:cNvPicPr>
          <p:nvPr>
            <p:ph idx="1"/>
          </p:nvPr>
        </p:nvPicPr>
        <p:blipFill>
          <a:blip r:embed="rId2"/>
          <a:stretch>
            <a:fillRect/>
          </a:stretch>
        </p:blipFill>
        <p:spPr>
          <a:xfrm>
            <a:off x="919162" y="2083594"/>
            <a:ext cx="9934575" cy="3114675"/>
          </a:xfrm>
          <a:prstGeom prst="rect">
            <a:avLst/>
          </a:prstGeom>
        </p:spPr>
      </p:pic>
    </p:spTree>
    <p:extLst>
      <p:ext uri="{BB962C8B-B14F-4D97-AF65-F5344CB8AC3E}">
        <p14:creationId xmlns:p14="http://schemas.microsoft.com/office/powerpoint/2010/main" val="39401227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76A7BE-9659-45F0-BD56-ED57F19355CC}"/>
              </a:ext>
            </a:extLst>
          </p:cNvPr>
          <p:cNvSpPr>
            <a:spLocks noGrp="1"/>
          </p:cNvSpPr>
          <p:nvPr>
            <p:ph type="title"/>
          </p:nvPr>
        </p:nvSpPr>
        <p:spPr/>
        <p:txBody>
          <a:bodyPr>
            <a:normAutofit/>
          </a:bodyPr>
          <a:lstStyle/>
          <a:p>
            <a:r>
              <a:rPr lang="en-US" sz="3600" dirty="0"/>
              <a:t>Change to protocol or ICD needed?</a:t>
            </a:r>
          </a:p>
        </p:txBody>
      </p:sp>
      <p:pic>
        <p:nvPicPr>
          <p:cNvPr id="4" name="Content Placeholder 3">
            <a:extLst>
              <a:ext uri="{FF2B5EF4-FFF2-40B4-BE49-F238E27FC236}">
                <a16:creationId xmlns:a16="http://schemas.microsoft.com/office/drawing/2014/main" id="{9F2FEFDA-BEDF-4F1B-9F33-AFF7E5CE922C}"/>
              </a:ext>
            </a:extLst>
          </p:cNvPr>
          <p:cNvPicPr>
            <a:picLocks noGrp="1" noChangeAspect="1"/>
          </p:cNvPicPr>
          <p:nvPr>
            <p:ph idx="1"/>
          </p:nvPr>
        </p:nvPicPr>
        <p:blipFill>
          <a:blip r:embed="rId2"/>
          <a:stretch>
            <a:fillRect/>
          </a:stretch>
        </p:blipFill>
        <p:spPr>
          <a:xfrm>
            <a:off x="848579" y="2293144"/>
            <a:ext cx="9858375" cy="1762125"/>
          </a:xfrm>
          <a:prstGeom prst="rect">
            <a:avLst/>
          </a:prstGeom>
        </p:spPr>
      </p:pic>
    </p:spTree>
    <p:extLst>
      <p:ext uri="{BB962C8B-B14F-4D97-AF65-F5344CB8AC3E}">
        <p14:creationId xmlns:p14="http://schemas.microsoft.com/office/powerpoint/2010/main" val="77014624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EE9CEF-C307-4535-90C4-C77CCC54D5B7}"/>
              </a:ext>
            </a:extLst>
          </p:cNvPr>
          <p:cNvSpPr>
            <a:spLocks noGrp="1"/>
          </p:cNvSpPr>
          <p:nvPr>
            <p:ph type="title"/>
          </p:nvPr>
        </p:nvSpPr>
        <p:spPr/>
        <p:txBody>
          <a:bodyPr>
            <a:normAutofit/>
          </a:bodyPr>
          <a:lstStyle/>
          <a:p>
            <a:r>
              <a:rPr lang="en-US" sz="3600" dirty="0"/>
              <a:t>Further clarification</a:t>
            </a:r>
          </a:p>
        </p:txBody>
      </p:sp>
      <p:pic>
        <p:nvPicPr>
          <p:cNvPr id="4" name="Content Placeholder 3">
            <a:extLst>
              <a:ext uri="{FF2B5EF4-FFF2-40B4-BE49-F238E27FC236}">
                <a16:creationId xmlns:a16="http://schemas.microsoft.com/office/drawing/2014/main" id="{6B9D6897-2147-4EA2-A73E-6DD102AEAD2B}"/>
              </a:ext>
            </a:extLst>
          </p:cNvPr>
          <p:cNvPicPr>
            <a:picLocks noGrp="1" noChangeAspect="1"/>
          </p:cNvPicPr>
          <p:nvPr>
            <p:ph idx="1"/>
          </p:nvPr>
        </p:nvPicPr>
        <p:blipFill>
          <a:blip r:embed="rId2"/>
          <a:stretch>
            <a:fillRect/>
          </a:stretch>
        </p:blipFill>
        <p:spPr>
          <a:xfrm>
            <a:off x="938212" y="2831306"/>
            <a:ext cx="9896475" cy="1619250"/>
          </a:xfrm>
          <a:prstGeom prst="rect">
            <a:avLst/>
          </a:prstGeom>
        </p:spPr>
      </p:pic>
    </p:spTree>
    <p:extLst>
      <p:ext uri="{BB962C8B-B14F-4D97-AF65-F5344CB8AC3E}">
        <p14:creationId xmlns:p14="http://schemas.microsoft.com/office/powerpoint/2010/main" val="220729049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21D6D4-6B53-4253-B099-117320BF45BE}"/>
              </a:ext>
            </a:extLst>
          </p:cNvPr>
          <p:cNvSpPr>
            <a:spLocks noGrp="1"/>
          </p:cNvSpPr>
          <p:nvPr>
            <p:ph type="title"/>
          </p:nvPr>
        </p:nvSpPr>
        <p:spPr/>
        <p:txBody>
          <a:bodyPr>
            <a:normAutofit/>
          </a:bodyPr>
          <a:lstStyle/>
          <a:p>
            <a:r>
              <a:rPr lang="en-US" sz="3600" dirty="0"/>
              <a:t>Date entered</a:t>
            </a:r>
          </a:p>
        </p:txBody>
      </p:sp>
      <p:pic>
        <p:nvPicPr>
          <p:cNvPr id="4" name="Content Placeholder 3">
            <a:extLst>
              <a:ext uri="{FF2B5EF4-FFF2-40B4-BE49-F238E27FC236}">
                <a16:creationId xmlns:a16="http://schemas.microsoft.com/office/drawing/2014/main" id="{7236F366-FD6C-4AE1-8F18-F36ADFC7AC04}"/>
              </a:ext>
            </a:extLst>
          </p:cNvPr>
          <p:cNvPicPr>
            <a:picLocks noGrp="1" noChangeAspect="1"/>
          </p:cNvPicPr>
          <p:nvPr>
            <p:ph idx="1"/>
          </p:nvPr>
        </p:nvPicPr>
        <p:blipFill>
          <a:blip r:embed="rId2"/>
          <a:stretch>
            <a:fillRect/>
          </a:stretch>
        </p:blipFill>
        <p:spPr>
          <a:xfrm>
            <a:off x="952500" y="2821781"/>
            <a:ext cx="9867900" cy="1638300"/>
          </a:xfrm>
          <a:prstGeom prst="rect">
            <a:avLst/>
          </a:prstGeom>
        </p:spPr>
      </p:pic>
    </p:spTree>
    <p:extLst>
      <p:ext uri="{BB962C8B-B14F-4D97-AF65-F5344CB8AC3E}">
        <p14:creationId xmlns:p14="http://schemas.microsoft.com/office/powerpoint/2010/main" val="140867318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FFA8C2-2054-42C4-9C2C-8D7926A56BC9}"/>
              </a:ext>
            </a:extLst>
          </p:cNvPr>
          <p:cNvSpPr>
            <a:spLocks noGrp="1"/>
          </p:cNvSpPr>
          <p:nvPr>
            <p:ph type="title"/>
          </p:nvPr>
        </p:nvSpPr>
        <p:spPr/>
        <p:txBody>
          <a:bodyPr>
            <a:normAutofit/>
          </a:bodyPr>
          <a:lstStyle/>
          <a:p>
            <a:r>
              <a:rPr lang="en-US" sz="3600" dirty="0"/>
              <a:t>Autogenerated to provide reporting  guidance</a:t>
            </a:r>
          </a:p>
        </p:txBody>
      </p:sp>
      <p:pic>
        <p:nvPicPr>
          <p:cNvPr id="4" name="Content Placeholder 3">
            <a:extLst>
              <a:ext uri="{FF2B5EF4-FFF2-40B4-BE49-F238E27FC236}">
                <a16:creationId xmlns:a16="http://schemas.microsoft.com/office/drawing/2014/main" id="{D453C8B2-8C55-4360-AF66-81674A0E4296}"/>
              </a:ext>
            </a:extLst>
          </p:cNvPr>
          <p:cNvPicPr>
            <a:picLocks noGrp="1" noChangeAspect="1"/>
          </p:cNvPicPr>
          <p:nvPr>
            <p:ph idx="1"/>
          </p:nvPr>
        </p:nvPicPr>
        <p:blipFill>
          <a:blip r:embed="rId2"/>
          <a:stretch>
            <a:fillRect/>
          </a:stretch>
        </p:blipFill>
        <p:spPr>
          <a:xfrm>
            <a:off x="938212" y="2807494"/>
            <a:ext cx="9896475" cy="1666875"/>
          </a:xfrm>
          <a:prstGeom prst="rect">
            <a:avLst/>
          </a:prstGeom>
        </p:spPr>
      </p:pic>
    </p:spTree>
    <p:extLst>
      <p:ext uri="{BB962C8B-B14F-4D97-AF65-F5344CB8AC3E}">
        <p14:creationId xmlns:p14="http://schemas.microsoft.com/office/powerpoint/2010/main" val="29428912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A77E7D-7FE1-42C8-ADFA-F257EFE0B9AF}"/>
              </a:ext>
            </a:extLst>
          </p:cNvPr>
          <p:cNvSpPr>
            <a:spLocks noGrp="1"/>
          </p:cNvSpPr>
          <p:nvPr>
            <p:ph type="title"/>
          </p:nvPr>
        </p:nvSpPr>
        <p:spPr/>
        <p:txBody>
          <a:bodyPr>
            <a:normAutofit/>
          </a:bodyPr>
          <a:lstStyle/>
          <a:p>
            <a:r>
              <a:rPr lang="en-US" sz="3600" dirty="0"/>
              <a:t>CIRB Acknowledgement uploaded</a:t>
            </a:r>
          </a:p>
        </p:txBody>
      </p:sp>
      <p:pic>
        <p:nvPicPr>
          <p:cNvPr id="4" name="Content Placeholder 3">
            <a:extLst>
              <a:ext uri="{FF2B5EF4-FFF2-40B4-BE49-F238E27FC236}">
                <a16:creationId xmlns:a16="http://schemas.microsoft.com/office/drawing/2014/main" id="{5C4ECBCE-31C1-4DC3-8388-225EF472B125}"/>
              </a:ext>
            </a:extLst>
          </p:cNvPr>
          <p:cNvPicPr>
            <a:picLocks noGrp="1" noChangeAspect="1"/>
          </p:cNvPicPr>
          <p:nvPr>
            <p:ph idx="1"/>
          </p:nvPr>
        </p:nvPicPr>
        <p:blipFill>
          <a:blip r:embed="rId2"/>
          <a:stretch>
            <a:fillRect/>
          </a:stretch>
        </p:blipFill>
        <p:spPr>
          <a:xfrm>
            <a:off x="938212" y="1745456"/>
            <a:ext cx="9896475" cy="1600200"/>
          </a:xfrm>
          <a:prstGeom prst="rect">
            <a:avLst/>
          </a:prstGeom>
        </p:spPr>
      </p:pic>
      <p:sp>
        <p:nvSpPr>
          <p:cNvPr id="5" name="TextBox 4">
            <a:extLst>
              <a:ext uri="{FF2B5EF4-FFF2-40B4-BE49-F238E27FC236}">
                <a16:creationId xmlns:a16="http://schemas.microsoft.com/office/drawing/2014/main" id="{C01B7CAE-E2EB-4935-AE7C-2884B268E245}"/>
              </a:ext>
            </a:extLst>
          </p:cNvPr>
          <p:cNvSpPr txBox="1"/>
          <p:nvPr/>
        </p:nvSpPr>
        <p:spPr>
          <a:xfrm>
            <a:off x="938212" y="3798016"/>
            <a:ext cx="10256590" cy="2246769"/>
          </a:xfrm>
          <a:prstGeom prst="rect">
            <a:avLst/>
          </a:prstGeom>
          <a:noFill/>
        </p:spPr>
        <p:txBody>
          <a:bodyPr wrap="none" rtlCol="0">
            <a:spAutoFit/>
          </a:bodyPr>
          <a:lstStyle/>
          <a:p>
            <a:r>
              <a:rPr lang="en-US" sz="2000" dirty="0">
                <a:solidFill>
                  <a:srgbClr val="336094"/>
                </a:solidFill>
              </a:rPr>
              <a:t>Making changes to the form after it has been reported to the CIRB causes a discrepancy in the </a:t>
            </a:r>
          </a:p>
          <a:p>
            <a:r>
              <a:rPr lang="en-US" sz="2000" dirty="0">
                <a:solidFill>
                  <a:srgbClr val="336094"/>
                </a:solidFill>
              </a:rPr>
              <a:t>information that was reviewed by the CIRB; therefore, changes should not be made after the </a:t>
            </a:r>
          </a:p>
          <a:p>
            <a:r>
              <a:rPr lang="en-US" sz="2000" dirty="0">
                <a:solidFill>
                  <a:srgbClr val="336094"/>
                </a:solidFill>
              </a:rPr>
              <a:t>information has been submitted to the CIRB.</a:t>
            </a:r>
          </a:p>
          <a:p>
            <a:endParaRPr lang="en-US" sz="2000" dirty="0">
              <a:solidFill>
                <a:srgbClr val="336094"/>
              </a:solidFill>
            </a:endParaRPr>
          </a:p>
          <a:p>
            <a:r>
              <a:rPr lang="en-US" sz="2000" dirty="0">
                <a:solidFill>
                  <a:srgbClr val="336094"/>
                </a:solidFill>
              </a:rPr>
              <a:t>If information needs to be added or changed, it should be done by submitting a follow-up report </a:t>
            </a:r>
          </a:p>
          <a:p>
            <a:r>
              <a:rPr lang="en-US" sz="2000" dirty="0">
                <a:solidFill>
                  <a:srgbClr val="336094"/>
                </a:solidFill>
              </a:rPr>
              <a:t>and stating it is follow-up to the previously reported event (remember to provide history from </a:t>
            </a:r>
          </a:p>
          <a:p>
            <a:r>
              <a:rPr lang="en-US" sz="2000" dirty="0">
                <a:solidFill>
                  <a:srgbClr val="336094"/>
                </a:solidFill>
              </a:rPr>
              <a:t>the initial report as background information to make the connection between the two reports). </a:t>
            </a:r>
          </a:p>
        </p:txBody>
      </p:sp>
      <p:sp>
        <p:nvSpPr>
          <p:cNvPr id="3" name="TextBox 2">
            <a:extLst>
              <a:ext uri="{FF2B5EF4-FFF2-40B4-BE49-F238E27FC236}">
                <a16:creationId xmlns:a16="http://schemas.microsoft.com/office/drawing/2014/main" id="{51FE99E9-8AAA-4865-84F1-53392DBA4A41}"/>
              </a:ext>
            </a:extLst>
          </p:cNvPr>
          <p:cNvSpPr txBox="1"/>
          <p:nvPr/>
        </p:nvSpPr>
        <p:spPr>
          <a:xfrm>
            <a:off x="6096000" y="1933574"/>
            <a:ext cx="6172200" cy="646331"/>
          </a:xfrm>
          <a:prstGeom prst="rect">
            <a:avLst/>
          </a:prstGeom>
          <a:noFill/>
        </p:spPr>
        <p:txBody>
          <a:bodyPr wrap="square" rtlCol="0">
            <a:spAutoFit/>
          </a:bodyPr>
          <a:lstStyle/>
          <a:p>
            <a:r>
              <a:rPr lang="en-US" dirty="0">
                <a:solidFill>
                  <a:srgbClr val="336094"/>
                </a:solidFill>
              </a:rPr>
              <a:t>NCC Project Managers will upload the CIRB </a:t>
            </a:r>
          </a:p>
          <a:p>
            <a:r>
              <a:rPr lang="en-US" dirty="0">
                <a:solidFill>
                  <a:srgbClr val="336094"/>
                </a:solidFill>
              </a:rPr>
              <a:t>Acknowledgement</a:t>
            </a:r>
          </a:p>
        </p:txBody>
      </p:sp>
    </p:spTree>
    <p:extLst>
      <p:ext uri="{BB962C8B-B14F-4D97-AF65-F5344CB8AC3E}">
        <p14:creationId xmlns:p14="http://schemas.microsoft.com/office/powerpoint/2010/main" val="205195149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DB5C5A-03DE-4F40-BC26-F57160BECB79}"/>
              </a:ext>
            </a:extLst>
          </p:cNvPr>
          <p:cNvSpPr>
            <a:spLocks noGrp="1"/>
          </p:cNvSpPr>
          <p:nvPr>
            <p:ph type="title"/>
          </p:nvPr>
        </p:nvSpPr>
        <p:spPr/>
        <p:txBody>
          <a:bodyPr>
            <a:normAutofit/>
          </a:bodyPr>
          <a:lstStyle/>
          <a:p>
            <a:r>
              <a:rPr lang="en-US" sz="3600" dirty="0"/>
              <a:t>Terminology and event types</a:t>
            </a:r>
          </a:p>
        </p:txBody>
      </p:sp>
      <p:sp>
        <p:nvSpPr>
          <p:cNvPr id="3" name="Content Placeholder 2">
            <a:extLst>
              <a:ext uri="{FF2B5EF4-FFF2-40B4-BE49-F238E27FC236}">
                <a16:creationId xmlns:a16="http://schemas.microsoft.com/office/drawing/2014/main" id="{2DAE3CB1-E349-4192-A4EB-ED899CE10007}"/>
              </a:ext>
            </a:extLst>
          </p:cNvPr>
          <p:cNvSpPr>
            <a:spLocks noGrp="1"/>
          </p:cNvSpPr>
          <p:nvPr>
            <p:ph idx="1"/>
          </p:nvPr>
        </p:nvSpPr>
        <p:spPr/>
        <p:txBody>
          <a:bodyPr/>
          <a:lstStyle/>
          <a:p>
            <a:pPr marL="0" indent="0">
              <a:buNone/>
            </a:pPr>
            <a:r>
              <a:rPr lang="en-US" dirty="0">
                <a:solidFill>
                  <a:srgbClr val="336094"/>
                </a:solidFill>
              </a:rPr>
              <a:t>Protocol Violation vs Protocol Deviation</a:t>
            </a:r>
          </a:p>
          <a:p>
            <a:pPr marL="0" indent="0" algn="ctr">
              <a:buNone/>
            </a:pPr>
            <a:r>
              <a:rPr lang="en-US" dirty="0">
                <a:solidFill>
                  <a:srgbClr val="336094"/>
                </a:solidFill>
              </a:rPr>
              <a:t>Doing something that is different than what is in the protocol, or </a:t>
            </a:r>
          </a:p>
          <a:p>
            <a:pPr marL="0" indent="0" algn="ctr">
              <a:buNone/>
            </a:pPr>
            <a:r>
              <a:rPr lang="en-US" dirty="0">
                <a:solidFill>
                  <a:srgbClr val="336094"/>
                </a:solidFill>
              </a:rPr>
              <a:t>not doing something that is in the protocol</a:t>
            </a:r>
          </a:p>
          <a:p>
            <a:pPr marL="0" indent="0" algn="ctr">
              <a:buNone/>
            </a:pPr>
            <a:endParaRPr lang="en-US" dirty="0">
              <a:solidFill>
                <a:srgbClr val="336094"/>
              </a:solidFill>
            </a:endParaRPr>
          </a:p>
          <a:p>
            <a:pPr marL="0" indent="0" algn="ctr">
              <a:buNone/>
            </a:pPr>
            <a:r>
              <a:rPr lang="en-US" dirty="0">
                <a:solidFill>
                  <a:srgbClr val="336094"/>
                </a:solidFill>
              </a:rPr>
              <a:t>Terms can be used interchangeably </a:t>
            </a:r>
          </a:p>
          <a:p>
            <a:pPr marL="0" indent="0" algn="ctr">
              <a:buNone/>
            </a:pPr>
            <a:r>
              <a:rPr lang="en-US" dirty="0">
                <a:solidFill>
                  <a:srgbClr val="336094"/>
                </a:solidFill>
              </a:rPr>
              <a:t>Potato (Po-</a:t>
            </a:r>
            <a:r>
              <a:rPr lang="en-US" dirty="0" err="1">
                <a:solidFill>
                  <a:srgbClr val="336094"/>
                </a:solidFill>
              </a:rPr>
              <a:t>tay</a:t>
            </a:r>
            <a:r>
              <a:rPr lang="en-US" dirty="0">
                <a:solidFill>
                  <a:srgbClr val="336094"/>
                </a:solidFill>
              </a:rPr>
              <a:t>-toe)		Potato (Po-</a:t>
            </a:r>
            <a:r>
              <a:rPr lang="en-US" dirty="0" err="1">
                <a:solidFill>
                  <a:srgbClr val="336094"/>
                </a:solidFill>
              </a:rPr>
              <a:t>tah</a:t>
            </a:r>
            <a:r>
              <a:rPr lang="en-US" dirty="0">
                <a:solidFill>
                  <a:srgbClr val="336094"/>
                </a:solidFill>
              </a:rPr>
              <a:t>-toe)</a:t>
            </a:r>
          </a:p>
        </p:txBody>
      </p:sp>
      <p:pic>
        <p:nvPicPr>
          <p:cNvPr id="5" name="Picture 4">
            <a:extLst>
              <a:ext uri="{FF2B5EF4-FFF2-40B4-BE49-F238E27FC236}">
                <a16:creationId xmlns:a16="http://schemas.microsoft.com/office/drawing/2014/main" id="{1E1C7C1B-D1FB-4A15-A32F-C86082A73A56}"/>
              </a:ext>
            </a:extLst>
          </p:cNvPr>
          <p:cNvPicPr>
            <a:picLocks noChangeAspect="1"/>
          </p:cNvPicPr>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2057399" y="4522128"/>
            <a:ext cx="3306029" cy="1740344"/>
          </a:xfrm>
          <a:prstGeom prst="rect">
            <a:avLst/>
          </a:prstGeom>
        </p:spPr>
      </p:pic>
      <p:pic>
        <p:nvPicPr>
          <p:cNvPr id="8" name="Picture 7">
            <a:extLst>
              <a:ext uri="{FF2B5EF4-FFF2-40B4-BE49-F238E27FC236}">
                <a16:creationId xmlns:a16="http://schemas.microsoft.com/office/drawing/2014/main" id="{397CA1DA-BD1D-4C71-8D97-DA76DCA19150}"/>
              </a:ext>
            </a:extLst>
          </p:cNvPr>
          <p:cNvPicPr>
            <a:picLocks noChangeAspect="1"/>
          </p:cNvPicPr>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6343650" y="4522128"/>
            <a:ext cx="3391753" cy="1740344"/>
          </a:xfrm>
          <a:prstGeom prst="rect">
            <a:avLst/>
          </a:prstGeom>
        </p:spPr>
      </p:pic>
    </p:spTree>
    <p:extLst>
      <p:ext uri="{BB962C8B-B14F-4D97-AF65-F5344CB8AC3E}">
        <p14:creationId xmlns:p14="http://schemas.microsoft.com/office/powerpoint/2010/main" val="323526104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C79A55-CB75-4A75-A74B-F339AF52771B}"/>
              </a:ext>
            </a:extLst>
          </p:cNvPr>
          <p:cNvSpPr>
            <a:spLocks noGrp="1"/>
          </p:cNvSpPr>
          <p:nvPr>
            <p:ph type="title"/>
          </p:nvPr>
        </p:nvSpPr>
        <p:spPr/>
        <p:txBody>
          <a:bodyPr>
            <a:normAutofit/>
          </a:bodyPr>
          <a:lstStyle/>
          <a:p>
            <a:r>
              <a:rPr lang="en-US" sz="3600" dirty="0"/>
              <a:t>Risk</a:t>
            </a:r>
          </a:p>
        </p:txBody>
      </p:sp>
      <p:sp>
        <p:nvSpPr>
          <p:cNvPr id="3" name="Content Placeholder 2">
            <a:extLst>
              <a:ext uri="{FF2B5EF4-FFF2-40B4-BE49-F238E27FC236}">
                <a16:creationId xmlns:a16="http://schemas.microsoft.com/office/drawing/2014/main" id="{3616DB09-BE25-47F9-95A8-E91A4D4B3CEC}"/>
              </a:ext>
            </a:extLst>
          </p:cNvPr>
          <p:cNvSpPr>
            <a:spLocks noGrp="1"/>
          </p:cNvSpPr>
          <p:nvPr>
            <p:ph idx="1"/>
          </p:nvPr>
        </p:nvSpPr>
        <p:spPr>
          <a:xfrm>
            <a:off x="580851" y="1104901"/>
            <a:ext cx="10515600" cy="5057774"/>
          </a:xfrm>
        </p:spPr>
        <p:txBody>
          <a:bodyPr>
            <a:normAutofit fontScale="77500" lnSpcReduction="20000"/>
          </a:bodyPr>
          <a:lstStyle/>
          <a:p>
            <a:pPr marL="0" indent="0" algn="ctr">
              <a:buNone/>
            </a:pPr>
            <a:r>
              <a:rPr lang="en-US" sz="3600" dirty="0">
                <a:solidFill>
                  <a:srgbClr val="336094"/>
                </a:solidFill>
              </a:rPr>
              <a:t>Information that indicates a new or increased risk, or a safety issue 	</a:t>
            </a:r>
          </a:p>
          <a:p>
            <a:pPr marL="0" indent="0">
              <a:buNone/>
            </a:pPr>
            <a:endParaRPr lang="en-US" sz="1800" dirty="0"/>
          </a:p>
          <a:p>
            <a:pPr lvl="0"/>
            <a:r>
              <a:rPr lang="en-US" dirty="0"/>
              <a:t>New information (e.g., an interim analysis, safety monitoring report, publication in the literature sponsor report, or investigator finding) indicates an increase in the frequency or magnitude of a previously known risk, or uncovers a new risk. </a:t>
            </a:r>
          </a:p>
          <a:p>
            <a:pPr lvl="0"/>
            <a:r>
              <a:rPr lang="en-US" dirty="0"/>
              <a:t>An investigator brochure, package insert, or device labeling is revised to indicate an increase in the frequency or magnitude of a previously known risk, or to describe a new risk.</a:t>
            </a:r>
          </a:p>
          <a:p>
            <a:pPr lvl="0"/>
            <a:r>
              <a:rPr lang="en-US" dirty="0"/>
              <a:t>Withdrawal, restriction, or modification of a marketed approval of a drug, device, or biologic used in a research protocol.</a:t>
            </a:r>
          </a:p>
          <a:p>
            <a:pPr lvl="0"/>
            <a:r>
              <a:rPr lang="en-US" dirty="0"/>
              <a:t>Protocol violation that harmed participants or others or that indicates participants or others might be at increased risk of harm. </a:t>
            </a:r>
          </a:p>
          <a:p>
            <a:pPr lvl="0"/>
            <a:r>
              <a:rPr lang="en-US" dirty="0"/>
              <a:t>Complaint of a participant that indicates participants or others might be at increased risk or harm or at risk of a new harm.</a:t>
            </a:r>
          </a:p>
          <a:p>
            <a:pPr lvl="0"/>
            <a:r>
              <a:rPr lang="en-US" dirty="0"/>
              <a:t>Any changes significantly affecting the conduct of research.</a:t>
            </a:r>
          </a:p>
          <a:p>
            <a:pPr marL="0" indent="0">
              <a:buNone/>
            </a:pPr>
            <a:endParaRPr lang="en-US" sz="1800" dirty="0"/>
          </a:p>
        </p:txBody>
      </p:sp>
    </p:spTree>
    <p:extLst>
      <p:ext uri="{BB962C8B-B14F-4D97-AF65-F5344CB8AC3E}">
        <p14:creationId xmlns:p14="http://schemas.microsoft.com/office/powerpoint/2010/main" val="99767171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DA2617-A618-4FB0-84DB-6F0527F3F471}"/>
              </a:ext>
            </a:extLst>
          </p:cNvPr>
          <p:cNvSpPr>
            <a:spLocks noGrp="1"/>
          </p:cNvSpPr>
          <p:nvPr>
            <p:ph type="title"/>
          </p:nvPr>
        </p:nvSpPr>
        <p:spPr/>
        <p:txBody>
          <a:bodyPr>
            <a:normAutofit/>
          </a:bodyPr>
          <a:lstStyle/>
          <a:p>
            <a:r>
              <a:rPr lang="en-US" sz="3600" dirty="0"/>
              <a:t>Harm</a:t>
            </a:r>
          </a:p>
        </p:txBody>
      </p:sp>
      <p:sp>
        <p:nvSpPr>
          <p:cNvPr id="3" name="Content Placeholder 2">
            <a:extLst>
              <a:ext uri="{FF2B5EF4-FFF2-40B4-BE49-F238E27FC236}">
                <a16:creationId xmlns:a16="http://schemas.microsoft.com/office/drawing/2014/main" id="{2E5E61BA-2D89-4021-B7CA-F11159189926}"/>
              </a:ext>
            </a:extLst>
          </p:cNvPr>
          <p:cNvSpPr>
            <a:spLocks noGrp="1"/>
          </p:cNvSpPr>
          <p:nvPr>
            <p:ph idx="1"/>
          </p:nvPr>
        </p:nvSpPr>
        <p:spPr/>
        <p:txBody>
          <a:bodyPr>
            <a:normAutofit/>
          </a:bodyPr>
          <a:lstStyle/>
          <a:p>
            <a:pPr marL="0" indent="0" algn="ctr">
              <a:buNone/>
            </a:pPr>
            <a:r>
              <a:rPr lang="en-US" dirty="0">
                <a:solidFill>
                  <a:srgbClr val="336094"/>
                </a:solidFill>
              </a:rPr>
              <a:t>Any harm experienced by a subject or other individual that, in the opinion of the investigator is unexpected and at least probably related to the research procedures </a:t>
            </a:r>
            <a:r>
              <a:rPr lang="en-US" dirty="0"/>
              <a:t>	</a:t>
            </a:r>
          </a:p>
          <a:p>
            <a:pPr marL="0" indent="0">
              <a:buNone/>
            </a:pPr>
            <a:endParaRPr lang="en-US" sz="2000" dirty="0"/>
          </a:p>
          <a:p>
            <a:pPr lvl="0"/>
            <a:r>
              <a:rPr lang="en-US" sz="2200" dirty="0"/>
              <a:t>A harm is “unexpected” when its specificity or severity is inconsistent with risk information previously reviewed and approved by the IRB in terms of nature, severity, frequency, and characteristics of the study population. </a:t>
            </a:r>
          </a:p>
          <a:p>
            <a:pPr lvl="0"/>
            <a:r>
              <a:rPr lang="en-US" sz="2200" dirty="0"/>
              <a:t> A harm is “probably related” to the research procedures if, in the opinion of the investigator, the research procedures or determinations of the IRB, or an allegation of such non-compliance. </a:t>
            </a:r>
          </a:p>
          <a:p>
            <a:pPr marL="0" indent="0">
              <a:buNone/>
            </a:pPr>
            <a:endParaRPr lang="en-US" sz="2000" dirty="0"/>
          </a:p>
        </p:txBody>
      </p:sp>
    </p:spTree>
    <p:extLst>
      <p:ext uri="{BB962C8B-B14F-4D97-AF65-F5344CB8AC3E}">
        <p14:creationId xmlns:p14="http://schemas.microsoft.com/office/powerpoint/2010/main" val="229642316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87866" y="0"/>
            <a:ext cx="10515600" cy="1325563"/>
          </a:xfrm>
        </p:spPr>
        <p:txBody>
          <a:bodyPr>
            <a:normAutofit/>
          </a:bodyPr>
          <a:lstStyle/>
          <a:p>
            <a:r>
              <a:rPr lang="en-US" sz="3600" dirty="0"/>
              <a:t>Reason for today’s presentation</a:t>
            </a:r>
          </a:p>
        </p:txBody>
      </p:sp>
      <p:sp>
        <p:nvSpPr>
          <p:cNvPr id="3" name="Content Placeholder 2"/>
          <p:cNvSpPr>
            <a:spLocks noGrp="1"/>
          </p:cNvSpPr>
          <p:nvPr>
            <p:ph idx="1"/>
          </p:nvPr>
        </p:nvSpPr>
        <p:spPr/>
        <p:txBody>
          <a:bodyPr/>
          <a:lstStyle/>
          <a:p>
            <a:pPr marL="0" indent="0">
              <a:buNone/>
            </a:pPr>
            <a:endParaRPr lang="en-US" dirty="0"/>
          </a:p>
          <a:p>
            <a:pPr marL="0" indent="0" algn="ctr">
              <a:buNone/>
            </a:pPr>
            <a:r>
              <a:rPr lang="en-US" dirty="0"/>
              <a:t>The Unanticipated Event Report form (UAE) has been updated to include Protocol Deviation (PD) in the title and to be streamlined with the types of events (or categories) in the CIRB Research Administration Portal (RAP) electronic system for more accurate and complete reporting. </a:t>
            </a:r>
          </a:p>
          <a:p>
            <a:pPr marL="0" indent="0" algn="ctr">
              <a:buNone/>
            </a:pPr>
            <a:endParaRPr lang="en-US" dirty="0"/>
          </a:p>
          <a:p>
            <a:pPr marL="0" indent="0" algn="ctr">
              <a:buNone/>
            </a:pPr>
            <a:r>
              <a:rPr lang="en-US" dirty="0"/>
              <a:t>More importantly to answer questions that you may have as you complete this form. </a:t>
            </a:r>
          </a:p>
        </p:txBody>
      </p:sp>
    </p:spTree>
    <p:extLst>
      <p:ext uri="{BB962C8B-B14F-4D97-AF65-F5344CB8AC3E}">
        <p14:creationId xmlns:p14="http://schemas.microsoft.com/office/powerpoint/2010/main" val="286473896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A3B564-DF79-4327-94F6-71DFBFBC9052}"/>
              </a:ext>
            </a:extLst>
          </p:cNvPr>
          <p:cNvSpPr>
            <a:spLocks noGrp="1"/>
          </p:cNvSpPr>
          <p:nvPr>
            <p:ph type="title"/>
          </p:nvPr>
        </p:nvSpPr>
        <p:spPr/>
        <p:txBody>
          <a:bodyPr>
            <a:normAutofit/>
          </a:bodyPr>
          <a:lstStyle/>
          <a:p>
            <a:r>
              <a:rPr lang="en-US" sz="3600" dirty="0"/>
              <a:t>Non-compliance</a:t>
            </a:r>
          </a:p>
        </p:txBody>
      </p:sp>
      <p:sp>
        <p:nvSpPr>
          <p:cNvPr id="3" name="Content Placeholder 2">
            <a:extLst>
              <a:ext uri="{FF2B5EF4-FFF2-40B4-BE49-F238E27FC236}">
                <a16:creationId xmlns:a16="http://schemas.microsoft.com/office/drawing/2014/main" id="{C427284A-E951-4C32-B720-92962B791DB1}"/>
              </a:ext>
            </a:extLst>
          </p:cNvPr>
          <p:cNvSpPr>
            <a:spLocks noGrp="1"/>
          </p:cNvSpPr>
          <p:nvPr>
            <p:ph idx="1"/>
          </p:nvPr>
        </p:nvSpPr>
        <p:spPr/>
        <p:txBody>
          <a:bodyPr/>
          <a:lstStyle/>
          <a:p>
            <a:pPr marL="0" indent="0" algn="ctr">
              <a:buNone/>
            </a:pPr>
            <a:endParaRPr lang="en-US" sz="3200" dirty="0">
              <a:solidFill>
                <a:srgbClr val="336094"/>
              </a:solidFill>
            </a:endParaRPr>
          </a:p>
          <a:p>
            <a:pPr marL="0" indent="0" algn="ctr">
              <a:buNone/>
            </a:pPr>
            <a:endParaRPr lang="en-US" sz="3200" dirty="0">
              <a:solidFill>
                <a:srgbClr val="336094"/>
              </a:solidFill>
            </a:endParaRPr>
          </a:p>
          <a:p>
            <a:pPr marL="0" indent="0" algn="ctr">
              <a:buNone/>
            </a:pPr>
            <a:r>
              <a:rPr lang="en-US" sz="3200" dirty="0">
                <a:solidFill>
                  <a:srgbClr val="336094"/>
                </a:solidFill>
              </a:rPr>
              <a:t>Non-compliance with the federal regulations governing human research or with the requirements or determinations of the IRB, or an allegation of such non-compliance </a:t>
            </a:r>
            <a:r>
              <a:rPr lang="en-US" dirty="0"/>
              <a:t>	</a:t>
            </a:r>
          </a:p>
          <a:p>
            <a:pPr marL="0" indent="0">
              <a:buNone/>
            </a:pPr>
            <a:endParaRPr lang="en-US" dirty="0"/>
          </a:p>
        </p:txBody>
      </p:sp>
    </p:spTree>
    <p:extLst>
      <p:ext uri="{BB962C8B-B14F-4D97-AF65-F5344CB8AC3E}">
        <p14:creationId xmlns:p14="http://schemas.microsoft.com/office/powerpoint/2010/main" val="88475759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F4294C-C56D-4B9B-9385-11A22CF0E4B4}"/>
              </a:ext>
            </a:extLst>
          </p:cNvPr>
          <p:cNvSpPr>
            <a:spLocks noGrp="1"/>
          </p:cNvSpPr>
          <p:nvPr>
            <p:ph type="title"/>
          </p:nvPr>
        </p:nvSpPr>
        <p:spPr/>
        <p:txBody>
          <a:bodyPr>
            <a:normAutofit/>
          </a:bodyPr>
          <a:lstStyle/>
          <a:p>
            <a:r>
              <a:rPr lang="en-US" sz="3600" dirty="0"/>
              <a:t>Audit</a:t>
            </a:r>
          </a:p>
        </p:txBody>
      </p:sp>
      <p:sp>
        <p:nvSpPr>
          <p:cNvPr id="3" name="Content Placeholder 2">
            <a:extLst>
              <a:ext uri="{FF2B5EF4-FFF2-40B4-BE49-F238E27FC236}">
                <a16:creationId xmlns:a16="http://schemas.microsoft.com/office/drawing/2014/main" id="{8A83AEBE-C2FD-432F-9334-A3B81C2E37B3}"/>
              </a:ext>
            </a:extLst>
          </p:cNvPr>
          <p:cNvSpPr>
            <a:spLocks noGrp="1"/>
          </p:cNvSpPr>
          <p:nvPr>
            <p:ph idx="1"/>
          </p:nvPr>
        </p:nvSpPr>
        <p:spPr/>
        <p:txBody>
          <a:bodyPr/>
          <a:lstStyle/>
          <a:p>
            <a:pPr marL="0" indent="0" algn="ctr">
              <a:buNone/>
            </a:pPr>
            <a:endParaRPr lang="en-US" sz="3200" dirty="0">
              <a:solidFill>
                <a:srgbClr val="336094"/>
              </a:solidFill>
            </a:endParaRPr>
          </a:p>
          <a:p>
            <a:pPr marL="0" indent="0" algn="ctr">
              <a:buNone/>
            </a:pPr>
            <a:endParaRPr lang="en-US" sz="3200" dirty="0">
              <a:solidFill>
                <a:srgbClr val="336094"/>
              </a:solidFill>
            </a:endParaRPr>
          </a:p>
          <a:p>
            <a:pPr marL="0" indent="0" algn="ctr">
              <a:buNone/>
            </a:pPr>
            <a:r>
              <a:rPr lang="en-US" sz="3200" dirty="0">
                <a:solidFill>
                  <a:srgbClr val="336094"/>
                </a:solidFill>
              </a:rPr>
              <a:t>Audit, inspection, or injury by a federal agency </a:t>
            </a:r>
          </a:p>
          <a:p>
            <a:pPr marL="0" indent="0" algn="ctr">
              <a:buNone/>
            </a:pPr>
            <a:endParaRPr lang="en-US" sz="3200" dirty="0">
              <a:solidFill>
                <a:srgbClr val="336094"/>
              </a:solidFill>
            </a:endParaRPr>
          </a:p>
          <a:p>
            <a:pPr marL="0" indent="0" algn="ctr">
              <a:buNone/>
            </a:pPr>
            <a:r>
              <a:rPr lang="en-US" dirty="0">
                <a:solidFill>
                  <a:srgbClr val="336094"/>
                </a:solidFill>
              </a:rPr>
              <a:t>This does not include internal post approval monitoring; however, it could include an audit done by the local IRB if they investigating the research practices 	</a:t>
            </a:r>
          </a:p>
          <a:p>
            <a:pPr marL="0" indent="0">
              <a:buNone/>
            </a:pPr>
            <a:endParaRPr lang="en-US" dirty="0"/>
          </a:p>
        </p:txBody>
      </p:sp>
    </p:spTree>
    <p:extLst>
      <p:ext uri="{BB962C8B-B14F-4D97-AF65-F5344CB8AC3E}">
        <p14:creationId xmlns:p14="http://schemas.microsoft.com/office/powerpoint/2010/main" val="184088656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3D2004-4158-46FC-AC1D-BA6A9B02DFBA}"/>
              </a:ext>
            </a:extLst>
          </p:cNvPr>
          <p:cNvSpPr>
            <a:spLocks noGrp="1"/>
          </p:cNvSpPr>
          <p:nvPr>
            <p:ph type="title"/>
          </p:nvPr>
        </p:nvSpPr>
        <p:spPr/>
        <p:txBody>
          <a:bodyPr>
            <a:normAutofit/>
          </a:bodyPr>
          <a:lstStyle/>
          <a:p>
            <a:r>
              <a:rPr lang="en-US" sz="3600" dirty="0"/>
              <a:t>Report</a:t>
            </a:r>
          </a:p>
        </p:txBody>
      </p:sp>
      <p:sp>
        <p:nvSpPr>
          <p:cNvPr id="3" name="Content Placeholder 2">
            <a:extLst>
              <a:ext uri="{FF2B5EF4-FFF2-40B4-BE49-F238E27FC236}">
                <a16:creationId xmlns:a16="http://schemas.microsoft.com/office/drawing/2014/main" id="{77C4FC52-D9C1-4D97-8A3E-96667542780F}"/>
              </a:ext>
            </a:extLst>
          </p:cNvPr>
          <p:cNvSpPr>
            <a:spLocks noGrp="1"/>
          </p:cNvSpPr>
          <p:nvPr>
            <p:ph idx="1"/>
          </p:nvPr>
        </p:nvSpPr>
        <p:spPr/>
        <p:txBody>
          <a:bodyPr/>
          <a:lstStyle/>
          <a:p>
            <a:pPr marL="0" indent="0" algn="ctr">
              <a:buNone/>
            </a:pPr>
            <a:endParaRPr lang="en-US" dirty="0">
              <a:solidFill>
                <a:srgbClr val="336094"/>
              </a:solidFill>
            </a:endParaRPr>
          </a:p>
          <a:p>
            <a:pPr marL="0" indent="0" algn="ctr">
              <a:buNone/>
            </a:pPr>
            <a:endParaRPr lang="en-US" dirty="0">
              <a:solidFill>
                <a:srgbClr val="336094"/>
              </a:solidFill>
            </a:endParaRPr>
          </a:p>
          <a:p>
            <a:pPr marL="0" indent="0" algn="ctr">
              <a:buNone/>
            </a:pPr>
            <a:r>
              <a:rPr lang="en-US" dirty="0">
                <a:solidFill>
                  <a:srgbClr val="336094"/>
                </a:solidFill>
              </a:rPr>
              <a:t>New information from written reports (i.e. study monitors, DSMB, etc.) </a:t>
            </a:r>
            <a:r>
              <a:rPr lang="en-US" dirty="0"/>
              <a:t>	</a:t>
            </a:r>
          </a:p>
          <a:p>
            <a:pPr marL="0" indent="0" algn="ctr">
              <a:buNone/>
            </a:pPr>
            <a:r>
              <a:rPr lang="en-US" dirty="0">
                <a:solidFill>
                  <a:srgbClr val="336094"/>
                </a:solidFill>
              </a:rPr>
              <a:t>This could include a report from an audit done by the local IRB if they investigating the research practices</a:t>
            </a:r>
            <a:endParaRPr lang="en-US" dirty="0"/>
          </a:p>
        </p:txBody>
      </p:sp>
    </p:spTree>
    <p:extLst>
      <p:ext uri="{BB962C8B-B14F-4D97-AF65-F5344CB8AC3E}">
        <p14:creationId xmlns:p14="http://schemas.microsoft.com/office/powerpoint/2010/main" val="198446514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A5BA86-3D37-490D-AAE8-3E77F12D5AB9}"/>
              </a:ext>
            </a:extLst>
          </p:cNvPr>
          <p:cNvSpPr>
            <a:spLocks noGrp="1"/>
          </p:cNvSpPr>
          <p:nvPr>
            <p:ph type="title"/>
          </p:nvPr>
        </p:nvSpPr>
        <p:spPr/>
        <p:txBody>
          <a:bodyPr>
            <a:normAutofit/>
          </a:bodyPr>
          <a:lstStyle/>
          <a:p>
            <a:r>
              <a:rPr lang="en-US" sz="3600" dirty="0"/>
              <a:t>Researcher error</a:t>
            </a:r>
          </a:p>
        </p:txBody>
      </p:sp>
      <p:sp>
        <p:nvSpPr>
          <p:cNvPr id="3" name="Content Placeholder 2">
            <a:extLst>
              <a:ext uri="{FF2B5EF4-FFF2-40B4-BE49-F238E27FC236}">
                <a16:creationId xmlns:a16="http://schemas.microsoft.com/office/drawing/2014/main" id="{C30A309E-3589-405F-B09B-C5A825D0D2E0}"/>
              </a:ext>
            </a:extLst>
          </p:cNvPr>
          <p:cNvSpPr>
            <a:spLocks noGrp="1"/>
          </p:cNvSpPr>
          <p:nvPr>
            <p:ph idx="1"/>
          </p:nvPr>
        </p:nvSpPr>
        <p:spPr/>
        <p:txBody>
          <a:bodyPr/>
          <a:lstStyle/>
          <a:p>
            <a:pPr marL="0" indent="0" algn="ctr">
              <a:buNone/>
            </a:pPr>
            <a:endParaRPr lang="en-US" dirty="0">
              <a:solidFill>
                <a:srgbClr val="336094"/>
              </a:solidFill>
            </a:endParaRPr>
          </a:p>
          <a:p>
            <a:pPr marL="0" indent="0" algn="ctr">
              <a:buNone/>
            </a:pPr>
            <a:endParaRPr lang="en-US" dirty="0">
              <a:solidFill>
                <a:srgbClr val="336094"/>
              </a:solidFill>
            </a:endParaRPr>
          </a:p>
          <a:p>
            <a:pPr marL="0" indent="0" algn="ctr">
              <a:buNone/>
            </a:pPr>
            <a:r>
              <a:rPr lang="en-US" dirty="0">
                <a:solidFill>
                  <a:srgbClr val="336094"/>
                </a:solidFill>
              </a:rPr>
              <a:t>Failure to follow the protocol due to the action or inaction of the investigator or research staff </a:t>
            </a:r>
            <a:r>
              <a:rPr lang="en-US" dirty="0"/>
              <a:t>	</a:t>
            </a:r>
          </a:p>
          <a:p>
            <a:pPr marL="0" indent="0">
              <a:buNone/>
            </a:pPr>
            <a:endParaRPr lang="en-US" dirty="0"/>
          </a:p>
        </p:txBody>
      </p:sp>
    </p:spTree>
    <p:extLst>
      <p:ext uri="{BB962C8B-B14F-4D97-AF65-F5344CB8AC3E}">
        <p14:creationId xmlns:p14="http://schemas.microsoft.com/office/powerpoint/2010/main" val="355631456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EC277E-13A9-401B-81CF-A698E5DF7891}"/>
              </a:ext>
            </a:extLst>
          </p:cNvPr>
          <p:cNvSpPr>
            <a:spLocks noGrp="1"/>
          </p:cNvSpPr>
          <p:nvPr>
            <p:ph type="title"/>
          </p:nvPr>
        </p:nvSpPr>
        <p:spPr/>
        <p:txBody>
          <a:bodyPr>
            <a:normAutofit/>
          </a:bodyPr>
          <a:lstStyle/>
          <a:p>
            <a:r>
              <a:rPr lang="en-US" sz="3600" dirty="0"/>
              <a:t>Confidentiality</a:t>
            </a:r>
          </a:p>
        </p:txBody>
      </p:sp>
      <p:sp>
        <p:nvSpPr>
          <p:cNvPr id="3" name="Content Placeholder 2">
            <a:extLst>
              <a:ext uri="{FF2B5EF4-FFF2-40B4-BE49-F238E27FC236}">
                <a16:creationId xmlns:a16="http://schemas.microsoft.com/office/drawing/2014/main" id="{00CEF77D-FA74-4C84-BDFA-968E5CBCB940}"/>
              </a:ext>
            </a:extLst>
          </p:cNvPr>
          <p:cNvSpPr>
            <a:spLocks noGrp="1"/>
          </p:cNvSpPr>
          <p:nvPr>
            <p:ph idx="1"/>
          </p:nvPr>
        </p:nvSpPr>
        <p:spPr/>
        <p:txBody>
          <a:bodyPr/>
          <a:lstStyle/>
          <a:p>
            <a:pPr marL="0" indent="0" algn="ctr">
              <a:buNone/>
            </a:pPr>
            <a:endParaRPr lang="en-US" sz="3600" dirty="0">
              <a:solidFill>
                <a:srgbClr val="336094"/>
              </a:solidFill>
            </a:endParaRPr>
          </a:p>
          <a:p>
            <a:pPr marL="0" indent="0" algn="ctr">
              <a:buNone/>
            </a:pPr>
            <a:endParaRPr lang="en-US" sz="3600" dirty="0">
              <a:solidFill>
                <a:srgbClr val="336094"/>
              </a:solidFill>
            </a:endParaRPr>
          </a:p>
          <a:p>
            <a:pPr marL="0" indent="0" algn="ctr">
              <a:buNone/>
            </a:pPr>
            <a:r>
              <a:rPr lang="en-US" sz="3600" dirty="0">
                <a:solidFill>
                  <a:srgbClr val="336094"/>
                </a:solidFill>
              </a:rPr>
              <a:t>Breach of confidentiality </a:t>
            </a:r>
            <a:r>
              <a:rPr lang="en-US" dirty="0"/>
              <a:t>	</a:t>
            </a:r>
          </a:p>
          <a:p>
            <a:pPr marL="0" indent="0">
              <a:buNone/>
            </a:pPr>
            <a:endParaRPr lang="en-US" dirty="0"/>
          </a:p>
        </p:txBody>
      </p:sp>
    </p:spTree>
    <p:extLst>
      <p:ext uri="{BB962C8B-B14F-4D97-AF65-F5344CB8AC3E}">
        <p14:creationId xmlns:p14="http://schemas.microsoft.com/office/powerpoint/2010/main" val="322954237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77CD38-E576-451B-A9FF-F6EBC2101D10}"/>
              </a:ext>
            </a:extLst>
          </p:cNvPr>
          <p:cNvSpPr>
            <a:spLocks noGrp="1"/>
          </p:cNvSpPr>
          <p:nvPr>
            <p:ph type="title"/>
          </p:nvPr>
        </p:nvSpPr>
        <p:spPr/>
        <p:txBody>
          <a:bodyPr>
            <a:normAutofit/>
          </a:bodyPr>
          <a:lstStyle/>
          <a:p>
            <a:r>
              <a:rPr lang="en-US" sz="3600" dirty="0"/>
              <a:t>Unreviewed change to eliminate hazard</a:t>
            </a:r>
          </a:p>
        </p:txBody>
      </p:sp>
      <p:sp>
        <p:nvSpPr>
          <p:cNvPr id="3" name="Content Placeholder 2">
            <a:extLst>
              <a:ext uri="{FF2B5EF4-FFF2-40B4-BE49-F238E27FC236}">
                <a16:creationId xmlns:a16="http://schemas.microsoft.com/office/drawing/2014/main" id="{807ECB78-8D74-4E1A-924E-FCAC8BE533EE}"/>
              </a:ext>
            </a:extLst>
          </p:cNvPr>
          <p:cNvSpPr>
            <a:spLocks noGrp="1"/>
          </p:cNvSpPr>
          <p:nvPr>
            <p:ph idx="1"/>
          </p:nvPr>
        </p:nvSpPr>
        <p:spPr/>
        <p:txBody>
          <a:bodyPr/>
          <a:lstStyle/>
          <a:p>
            <a:pPr marL="0" indent="0" algn="ctr">
              <a:buNone/>
            </a:pPr>
            <a:endParaRPr lang="en-US" dirty="0">
              <a:solidFill>
                <a:srgbClr val="336094"/>
              </a:solidFill>
            </a:endParaRPr>
          </a:p>
          <a:p>
            <a:pPr marL="0" indent="0" algn="ctr">
              <a:buNone/>
            </a:pPr>
            <a:endParaRPr lang="en-US" dirty="0">
              <a:solidFill>
                <a:srgbClr val="336094"/>
              </a:solidFill>
            </a:endParaRPr>
          </a:p>
          <a:p>
            <a:pPr marL="0" indent="0" algn="ctr">
              <a:buNone/>
            </a:pPr>
            <a:r>
              <a:rPr lang="en-US" dirty="0">
                <a:solidFill>
                  <a:srgbClr val="336094"/>
                </a:solidFill>
              </a:rPr>
              <a:t>Change to the protocol taken without prior IRB review to eliminate an apparent immediate hazard to a subject 	</a:t>
            </a:r>
          </a:p>
          <a:p>
            <a:pPr marL="0" indent="0" algn="ctr">
              <a:buNone/>
            </a:pPr>
            <a:endParaRPr lang="en-US" dirty="0"/>
          </a:p>
        </p:txBody>
      </p:sp>
    </p:spTree>
    <p:extLst>
      <p:ext uri="{BB962C8B-B14F-4D97-AF65-F5344CB8AC3E}">
        <p14:creationId xmlns:p14="http://schemas.microsoft.com/office/powerpoint/2010/main" val="128803196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B5BEF7-BCCF-45C4-AC3B-3E1923C3B2B2}"/>
              </a:ext>
            </a:extLst>
          </p:cNvPr>
          <p:cNvSpPr>
            <a:spLocks noGrp="1"/>
          </p:cNvSpPr>
          <p:nvPr>
            <p:ph type="title"/>
          </p:nvPr>
        </p:nvSpPr>
        <p:spPr/>
        <p:txBody>
          <a:bodyPr>
            <a:normAutofit/>
          </a:bodyPr>
          <a:lstStyle/>
          <a:p>
            <a:r>
              <a:rPr lang="en-US" sz="3600" dirty="0"/>
              <a:t>Incarceration</a:t>
            </a:r>
          </a:p>
        </p:txBody>
      </p:sp>
      <p:sp>
        <p:nvSpPr>
          <p:cNvPr id="3" name="Content Placeholder 2">
            <a:extLst>
              <a:ext uri="{FF2B5EF4-FFF2-40B4-BE49-F238E27FC236}">
                <a16:creationId xmlns:a16="http://schemas.microsoft.com/office/drawing/2014/main" id="{FCFE0AF8-9874-40FA-A88B-3C39572B8092}"/>
              </a:ext>
            </a:extLst>
          </p:cNvPr>
          <p:cNvSpPr>
            <a:spLocks noGrp="1"/>
          </p:cNvSpPr>
          <p:nvPr>
            <p:ph idx="1"/>
          </p:nvPr>
        </p:nvSpPr>
        <p:spPr/>
        <p:txBody>
          <a:bodyPr/>
          <a:lstStyle/>
          <a:p>
            <a:pPr marL="0" indent="0" algn="ctr">
              <a:buNone/>
            </a:pPr>
            <a:endParaRPr lang="en-US" sz="3600" dirty="0">
              <a:solidFill>
                <a:srgbClr val="336094"/>
              </a:solidFill>
            </a:endParaRPr>
          </a:p>
          <a:p>
            <a:pPr marL="0" indent="0" algn="ctr">
              <a:buNone/>
            </a:pPr>
            <a:endParaRPr lang="en-US" sz="3600" dirty="0">
              <a:solidFill>
                <a:srgbClr val="336094"/>
              </a:solidFill>
            </a:endParaRPr>
          </a:p>
          <a:p>
            <a:pPr marL="0" indent="0" algn="ctr">
              <a:buNone/>
            </a:pPr>
            <a:r>
              <a:rPr lang="en-US" sz="3200" dirty="0">
                <a:solidFill>
                  <a:srgbClr val="336094"/>
                </a:solidFill>
              </a:rPr>
              <a:t>Incarceration of a subject in a study not approved by the IRB to involve prisoners </a:t>
            </a:r>
            <a:r>
              <a:rPr lang="en-US" dirty="0"/>
              <a:t>	</a:t>
            </a:r>
          </a:p>
          <a:p>
            <a:pPr marL="0" indent="0">
              <a:buNone/>
            </a:pPr>
            <a:endParaRPr lang="en-US" dirty="0"/>
          </a:p>
        </p:txBody>
      </p:sp>
    </p:spTree>
    <p:extLst>
      <p:ext uri="{BB962C8B-B14F-4D97-AF65-F5344CB8AC3E}">
        <p14:creationId xmlns:p14="http://schemas.microsoft.com/office/powerpoint/2010/main" val="15556158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93C4E0-546D-4831-B3C1-2D743450F350}"/>
              </a:ext>
            </a:extLst>
          </p:cNvPr>
          <p:cNvSpPr>
            <a:spLocks noGrp="1"/>
          </p:cNvSpPr>
          <p:nvPr>
            <p:ph type="title"/>
          </p:nvPr>
        </p:nvSpPr>
        <p:spPr/>
        <p:txBody>
          <a:bodyPr>
            <a:normAutofit/>
          </a:bodyPr>
          <a:lstStyle/>
          <a:p>
            <a:r>
              <a:rPr lang="en-US" sz="3600" dirty="0"/>
              <a:t>Com</a:t>
            </a:r>
            <a:r>
              <a:rPr lang="en-US" sz="4000" dirty="0"/>
              <a:t>plaint</a:t>
            </a:r>
          </a:p>
        </p:txBody>
      </p:sp>
      <p:sp>
        <p:nvSpPr>
          <p:cNvPr id="3" name="Content Placeholder 2">
            <a:extLst>
              <a:ext uri="{FF2B5EF4-FFF2-40B4-BE49-F238E27FC236}">
                <a16:creationId xmlns:a16="http://schemas.microsoft.com/office/drawing/2014/main" id="{90809CB5-E845-4DB0-A85F-43BA5E7B50C3}"/>
              </a:ext>
            </a:extLst>
          </p:cNvPr>
          <p:cNvSpPr>
            <a:spLocks noGrp="1"/>
          </p:cNvSpPr>
          <p:nvPr>
            <p:ph idx="1"/>
          </p:nvPr>
        </p:nvSpPr>
        <p:spPr/>
        <p:txBody>
          <a:bodyPr/>
          <a:lstStyle/>
          <a:p>
            <a:pPr marL="0" indent="0" algn="ctr">
              <a:buNone/>
            </a:pPr>
            <a:endParaRPr lang="en-US" sz="3200" dirty="0">
              <a:solidFill>
                <a:srgbClr val="336094"/>
              </a:solidFill>
            </a:endParaRPr>
          </a:p>
          <a:p>
            <a:pPr marL="0" indent="0" algn="ctr">
              <a:buNone/>
            </a:pPr>
            <a:endParaRPr lang="en-US" sz="3200" dirty="0">
              <a:solidFill>
                <a:srgbClr val="336094"/>
              </a:solidFill>
            </a:endParaRPr>
          </a:p>
          <a:p>
            <a:pPr marL="0" indent="0" algn="ctr">
              <a:buNone/>
            </a:pPr>
            <a:r>
              <a:rPr lang="en-US" sz="3200" dirty="0">
                <a:solidFill>
                  <a:srgbClr val="336094"/>
                </a:solidFill>
              </a:rPr>
              <a:t>Complaint of a subject that cannot be resolved by the research team 	</a:t>
            </a:r>
          </a:p>
          <a:p>
            <a:pPr marL="0" indent="0">
              <a:buNone/>
            </a:pPr>
            <a:endParaRPr lang="en-US" dirty="0">
              <a:solidFill>
                <a:srgbClr val="336094"/>
              </a:solidFill>
            </a:endParaRPr>
          </a:p>
        </p:txBody>
      </p:sp>
    </p:spTree>
    <p:extLst>
      <p:ext uri="{BB962C8B-B14F-4D97-AF65-F5344CB8AC3E}">
        <p14:creationId xmlns:p14="http://schemas.microsoft.com/office/powerpoint/2010/main" val="388685373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3A614A-AE4D-4882-AB6C-CD2CE2928EAF}"/>
              </a:ext>
            </a:extLst>
          </p:cNvPr>
          <p:cNvSpPr>
            <a:spLocks noGrp="1"/>
          </p:cNvSpPr>
          <p:nvPr>
            <p:ph type="title"/>
          </p:nvPr>
        </p:nvSpPr>
        <p:spPr/>
        <p:txBody>
          <a:bodyPr>
            <a:normAutofit/>
          </a:bodyPr>
          <a:lstStyle/>
          <a:p>
            <a:r>
              <a:rPr lang="en-US" sz="3600" dirty="0"/>
              <a:t>Suspension</a:t>
            </a:r>
          </a:p>
        </p:txBody>
      </p:sp>
      <p:sp>
        <p:nvSpPr>
          <p:cNvPr id="3" name="Content Placeholder 2">
            <a:extLst>
              <a:ext uri="{FF2B5EF4-FFF2-40B4-BE49-F238E27FC236}">
                <a16:creationId xmlns:a16="http://schemas.microsoft.com/office/drawing/2014/main" id="{1DB9A979-4A05-44B1-9F04-8CE6322E5F4A}"/>
              </a:ext>
            </a:extLst>
          </p:cNvPr>
          <p:cNvSpPr>
            <a:spLocks noGrp="1"/>
          </p:cNvSpPr>
          <p:nvPr>
            <p:ph idx="1"/>
          </p:nvPr>
        </p:nvSpPr>
        <p:spPr/>
        <p:txBody>
          <a:bodyPr/>
          <a:lstStyle/>
          <a:p>
            <a:pPr marL="0" indent="0" algn="ctr">
              <a:buNone/>
            </a:pPr>
            <a:endParaRPr lang="en-US" dirty="0">
              <a:solidFill>
                <a:srgbClr val="336094"/>
              </a:solidFill>
            </a:endParaRPr>
          </a:p>
          <a:p>
            <a:pPr marL="0" indent="0" algn="ctr">
              <a:buNone/>
            </a:pPr>
            <a:endParaRPr lang="en-US" dirty="0">
              <a:solidFill>
                <a:srgbClr val="336094"/>
              </a:solidFill>
            </a:endParaRPr>
          </a:p>
          <a:p>
            <a:pPr marL="0" indent="0" algn="ctr">
              <a:buNone/>
            </a:pPr>
            <a:r>
              <a:rPr lang="en-US" sz="3200" dirty="0">
                <a:solidFill>
                  <a:srgbClr val="336094"/>
                </a:solidFill>
              </a:rPr>
              <a:t>Premature site suspension or termination of the research by the sponsor, investigator or institution </a:t>
            </a:r>
            <a:r>
              <a:rPr lang="en-US" dirty="0"/>
              <a:t>	</a:t>
            </a:r>
          </a:p>
          <a:p>
            <a:pPr marL="0" indent="0">
              <a:buNone/>
            </a:pPr>
            <a:endParaRPr lang="en-US" dirty="0"/>
          </a:p>
        </p:txBody>
      </p:sp>
    </p:spTree>
    <p:extLst>
      <p:ext uri="{BB962C8B-B14F-4D97-AF65-F5344CB8AC3E}">
        <p14:creationId xmlns:p14="http://schemas.microsoft.com/office/powerpoint/2010/main" val="385954024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7FA530-592A-4F06-8ECE-19A964FFB4D1}"/>
              </a:ext>
            </a:extLst>
          </p:cNvPr>
          <p:cNvSpPr>
            <a:spLocks noGrp="1"/>
          </p:cNvSpPr>
          <p:nvPr>
            <p:ph type="title"/>
          </p:nvPr>
        </p:nvSpPr>
        <p:spPr/>
        <p:txBody>
          <a:bodyPr>
            <a:normAutofit/>
          </a:bodyPr>
          <a:lstStyle/>
          <a:p>
            <a:r>
              <a:rPr lang="en-US" sz="3600" dirty="0"/>
              <a:t>Unanticipated DEVICE effect</a:t>
            </a:r>
          </a:p>
        </p:txBody>
      </p:sp>
      <p:sp>
        <p:nvSpPr>
          <p:cNvPr id="3" name="Content Placeholder 2">
            <a:extLst>
              <a:ext uri="{FF2B5EF4-FFF2-40B4-BE49-F238E27FC236}">
                <a16:creationId xmlns:a16="http://schemas.microsoft.com/office/drawing/2014/main" id="{B3182D0A-49F5-4190-BDA2-0B7BC403806A}"/>
              </a:ext>
            </a:extLst>
          </p:cNvPr>
          <p:cNvSpPr>
            <a:spLocks noGrp="1"/>
          </p:cNvSpPr>
          <p:nvPr>
            <p:ph idx="1"/>
          </p:nvPr>
        </p:nvSpPr>
        <p:spPr/>
        <p:txBody>
          <a:bodyPr>
            <a:normAutofit/>
          </a:bodyPr>
          <a:lstStyle/>
          <a:p>
            <a:pPr marL="0" indent="0" algn="ctr">
              <a:buNone/>
            </a:pPr>
            <a:endParaRPr lang="en-US" sz="3600" dirty="0">
              <a:solidFill>
                <a:srgbClr val="336094"/>
              </a:solidFill>
            </a:endParaRPr>
          </a:p>
          <a:p>
            <a:pPr marL="0" indent="0" algn="ctr">
              <a:buNone/>
            </a:pPr>
            <a:endParaRPr lang="en-US" sz="3600" dirty="0">
              <a:solidFill>
                <a:srgbClr val="336094"/>
              </a:solidFill>
            </a:endParaRPr>
          </a:p>
          <a:p>
            <a:pPr marL="0" indent="0" algn="ctr">
              <a:buNone/>
            </a:pPr>
            <a:r>
              <a:rPr lang="en-US" sz="3600" dirty="0">
                <a:solidFill>
                  <a:srgbClr val="336094"/>
                </a:solidFill>
              </a:rPr>
              <a:t>This only applies to device trials</a:t>
            </a:r>
          </a:p>
        </p:txBody>
      </p:sp>
    </p:spTree>
    <p:extLst>
      <p:ext uri="{BB962C8B-B14F-4D97-AF65-F5344CB8AC3E}">
        <p14:creationId xmlns:p14="http://schemas.microsoft.com/office/powerpoint/2010/main" val="419318992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a:t>Where to find this report</a:t>
            </a:r>
          </a:p>
        </p:txBody>
      </p:sp>
      <p:pic>
        <p:nvPicPr>
          <p:cNvPr id="4" name="Content Placeholder 3">
            <a:extLst>
              <a:ext uri="{FF2B5EF4-FFF2-40B4-BE49-F238E27FC236}">
                <a16:creationId xmlns:a16="http://schemas.microsoft.com/office/drawing/2014/main" id="{87518096-12CB-4FBD-8E46-423FD76F91E0}"/>
              </a:ext>
            </a:extLst>
          </p:cNvPr>
          <p:cNvPicPr>
            <a:picLocks noGrp="1" noChangeAspect="1"/>
          </p:cNvPicPr>
          <p:nvPr>
            <p:ph idx="1"/>
          </p:nvPr>
        </p:nvPicPr>
        <p:blipFill>
          <a:blip r:embed="rId2"/>
          <a:stretch>
            <a:fillRect/>
          </a:stretch>
        </p:blipFill>
        <p:spPr>
          <a:xfrm>
            <a:off x="1966912" y="2255044"/>
            <a:ext cx="7839075" cy="2771775"/>
          </a:xfrm>
          <a:prstGeom prst="rect">
            <a:avLst/>
          </a:prstGeom>
        </p:spPr>
      </p:pic>
    </p:spTree>
    <p:extLst>
      <p:ext uri="{BB962C8B-B14F-4D97-AF65-F5344CB8AC3E}">
        <p14:creationId xmlns:p14="http://schemas.microsoft.com/office/powerpoint/2010/main" val="168120844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57388D-C3E8-4E7D-A3EC-65FBF9354F69}"/>
              </a:ext>
            </a:extLst>
          </p:cNvPr>
          <p:cNvSpPr>
            <a:spLocks noGrp="1"/>
          </p:cNvSpPr>
          <p:nvPr>
            <p:ph type="title"/>
          </p:nvPr>
        </p:nvSpPr>
        <p:spPr/>
        <p:txBody>
          <a:bodyPr>
            <a:normAutofit/>
          </a:bodyPr>
          <a:lstStyle/>
          <a:p>
            <a:r>
              <a:rPr lang="en-US" sz="3600" dirty="0"/>
              <a:t>But it doesn’t really fit in any of the types listed</a:t>
            </a:r>
          </a:p>
        </p:txBody>
      </p:sp>
      <p:sp>
        <p:nvSpPr>
          <p:cNvPr id="3" name="Content Placeholder 2">
            <a:extLst>
              <a:ext uri="{FF2B5EF4-FFF2-40B4-BE49-F238E27FC236}">
                <a16:creationId xmlns:a16="http://schemas.microsoft.com/office/drawing/2014/main" id="{CED713B4-AA06-4049-8873-A59CA9ABEE83}"/>
              </a:ext>
            </a:extLst>
          </p:cNvPr>
          <p:cNvSpPr>
            <a:spLocks noGrp="1"/>
          </p:cNvSpPr>
          <p:nvPr>
            <p:ph idx="1"/>
          </p:nvPr>
        </p:nvSpPr>
        <p:spPr/>
        <p:txBody>
          <a:bodyPr/>
          <a:lstStyle/>
          <a:p>
            <a:pPr marL="0" indent="0" algn="ctr">
              <a:buNone/>
            </a:pPr>
            <a:endParaRPr lang="en-US" dirty="0">
              <a:solidFill>
                <a:srgbClr val="336094"/>
              </a:solidFill>
            </a:endParaRPr>
          </a:p>
          <a:p>
            <a:pPr marL="0" indent="0" algn="ctr">
              <a:buNone/>
            </a:pPr>
            <a:endParaRPr lang="en-US" dirty="0">
              <a:solidFill>
                <a:srgbClr val="336094"/>
              </a:solidFill>
            </a:endParaRPr>
          </a:p>
          <a:p>
            <a:pPr marL="0" indent="0" algn="ctr">
              <a:buNone/>
            </a:pPr>
            <a:r>
              <a:rPr lang="en-US" dirty="0">
                <a:solidFill>
                  <a:srgbClr val="336094"/>
                </a:solidFill>
              </a:rPr>
              <a:t>OR The event/deviation/violation does not fit in a category listed above; therefore, prompt reporting is not required and will be submitted to the CIRB at Continuing Review 	</a:t>
            </a:r>
          </a:p>
          <a:p>
            <a:pPr marL="0" indent="0" algn="ctr">
              <a:buNone/>
            </a:pPr>
            <a:endParaRPr lang="en-US" dirty="0"/>
          </a:p>
        </p:txBody>
      </p:sp>
    </p:spTree>
    <p:extLst>
      <p:ext uri="{BB962C8B-B14F-4D97-AF65-F5344CB8AC3E}">
        <p14:creationId xmlns:p14="http://schemas.microsoft.com/office/powerpoint/2010/main" val="234321511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0E6584-CCBA-4B8F-A2F3-F6291070BF1C}"/>
              </a:ext>
            </a:extLst>
          </p:cNvPr>
          <p:cNvSpPr>
            <a:spLocks noGrp="1"/>
          </p:cNvSpPr>
          <p:nvPr>
            <p:ph type="title"/>
          </p:nvPr>
        </p:nvSpPr>
        <p:spPr/>
        <p:txBody>
          <a:bodyPr>
            <a:normAutofit/>
          </a:bodyPr>
          <a:lstStyle/>
          <a:p>
            <a:r>
              <a:rPr lang="en-US" sz="3600" dirty="0"/>
              <a:t>Unsure of what to choose?</a:t>
            </a:r>
          </a:p>
        </p:txBody>
      </p:sp>
      <p:sp>
        <p:nvSpPr>
          <p:cNvPr id="3" name="Content Placeholder 2">
            <a:extLst>
              <a:ext uri="{FF2B5EF4-FFF2-40B4-BE49-F238E27FC236}">
                <a16:creationId xmlns:a16="http://schemas.microsoft.com/office/drawing/2014/main" id="{106A23F1-1A75-4C96-A755-172DBB40F9B2}"/>
              </a:ext>
            </a:extLst>
          </p:cNvPr>
          <p:cNvSpPr>
            <a:spLocks noGrp="1"/>
          </p:cNvSpPr>
          <p:nvPr>
            <p:ph idx="1"/>
          </p:nvPr>
        </p:nvSpPr>
        <p:spPr/>
        <p:txBody>
          <a:bodyPr>
            <a:normAutofit/>
          </a:bodyPr>
          <a:lstStyle/>
          <a:p>
            <a:pPr marL="0" indent="0" algn="ctr">
              <a:buNone/>
            </a:pPr>
            <a:endParaRPr lang="en-US" sz="3600" dirty="0">
              <a:solidFill>
                <a:srgbClr val="336094"/>
              </a:solidFill>
            </a:endParaRPr>
          </a:p>
          <a:p>
            <a:pPr marL="0" indent="0" algn="ctr">
              <a:buNone/>
            </a:pPr>
            <a:endParaRPr lang="en-US" sz="3600" dirty="0">
              <a:solidFill>
                <a:srgbClr val="336094"/>
              </a:solidFill>
            </a:endParaRPr>
          </a:p>
          <a:p>
            <a:pPr marL="0" indent="0" algn="ctr">
              <a:buNone/>
            </a:pPr>
            <a:r>
              <a:rPr lang="en-US" sz="3600" dirty="0">
                <a:solidFill>
                  <a:srgbClr val="336094"/>
                </a:solidFill>
              </a:rPr>
              <a:t>Contact your NCC Project Manager for assistance</a:t>
            </a:r>
          </a:p>
        </p:txBody>
      </p:sp>
    </p:spTree>
    <p:extLst>
      <p:ext uri="{BB962C8B-B14F-4D97-AF65-F5344CB8AC3E}">
        <p14:creationId xmlns:p14="http://schemas.microsoft.com/office/powerpoint/2010/main" val="155397295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5D8A3D-F909-47CD-9050-AB1418589064}"/>
              </a:ext>
            </a:extLst>
          </p:cNvPr>
          <p:cNvSpPr>
            <a:spLocks noGrp="1"/>
          </p:cNvSpPr>
          <p:nvPr>
            <p:ph type="title"/>
          </p:nvPr>
        </p:nvSpPr>
        <p:spPr/>
        <p:txBody>
          <a:bodyPr>
            <a:normAutofit/>
          </a:bodyPr>
          <a:lstStyle/>
          <a:p>
            <a:r>
              <a:rPr lang="en-US" sz="3600" dirty="0"/>
              <a:t>Questions?</a:t>
            </a:r>
          </a:p>
        </p:txBody>
      </p:sp>
      <p:pic>
        <p:nvPicPr>
          <p:cNvPr id="5" name="Content Placeholder 4">
            <a:extLst>
              <a:ext uri="{FF2B5EF4-FFF2-40B4-BE49-F238E27FC236}">
                <a16:creationId xmlns:a16="http://schemas.microsoft.com/office/drawing/2014/main" id="{6C704BFC-1D0D-4343-9CB7-5CCEB2B2AF3E}"/>
              </a:ext>
            </a:extLst>
          </p:cNvPr>
          <p:cNvPicPr>
            <a:picLocks noGrp="1" noChangeAspect="1"/>
          </p:cNvPicPr>
          <p:nvPr>
            <p:ph idx="1"/>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4457700" y="2426494"/>
            <a:ext cx="2857500" cy="2428875"/>
          </a:xfrm>
        </p:spPr>
      </p:pic>
    </p:spTree>
    <p:extLst>
      <p:ext uri="{BB962C8B-B14F-4D97-AF65-F5344CB8AC3E}">
        <p14:creationId xmlns:p14="http://schemas.microsoft.com/office/powerpoint/2010/main" val="127922320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8BEA12-5605-4BEA-8A36-7BCFEC59DA01}"/>
              </a:ext>
            </a:extLst>
          </p:cNvPr>
          <p:cNvSpPr>
            <a:spLocks noGrp="1"/>
          </p:cNvSpPr>
          <p:nvPr>
            <p:ph type="title"/>
          </p:nvPr>
        </p:nvSpPr>
        <p:spPr/>
        <p:txBody>
          <a:bodyPr>
            <a:normAutofit/>
          </a:bodyPr>
          <a:lstStyle/>
          <a:p>
            <a:r>
              <a:rPr lang="en-US" sz="3600" dirty="0"/>
              <a:t>Basic Information</a:t>
            </a:r>
          </a:p>
        </p:txBody>
      </p:sp>
      <p:pic>
        <p:nvPicPr>
          <p:cNvPr id="4" name="Content Placeholder 3">
            <a:extLst>
              <a:ext uri="{FF2B5EF4-FFF2-40B4-BE49-F238E27FC236}">
                <a16:creationId xmlns:a16="http://schemas.microsoft.com/office/drawing/2014/main" id="{4F32DCFC-436E-4966-9B4C-B05496151D4A}"/>
              </a:ext>
            </a:extLst>
          </p:cNvPr>
          <p:cNvPicPr>
            <a:picLocks noGrp="1" noChangeAspect="1"/>
          </p:cNvPicPr>
          <p:nvPr>
            <p:ph idx="1"/>
          </p:nvPr>
        </p:nvPicPr>
        <p:blipFill>
          <a:blip r:embed="rId2"/>
          <a:stretch>
            <a:fillRect/>
          </a:stretch>
        </p:blipFill>
        <p:spPr>
          <a:xfrm>
            <a:off x="671351" y="1465263"/>
            <a:ext cx="10430198" cy="4351337"/>
          </a:xfrm>
          <a:prstGeom prst="rect">
            <a:avLst/>
          </a:prstGeom>
        </p:spPr>
      </p:pic>
      <p:sp>
        <p:nvSpPr>
          <p:cNvPr id="3" name="TextBox 2">
            <a:extLst>
              <a:ext uri="{FF2B5EF4-FFF2-40B4-BE49-F238E27FC236}">
                <a16:creationId xmlns:a16="http://schemas.microsoft.com/office/drawing/2014/main" id="{0D54FBC9-C141-4121-99FF-765E0EF64DF9}"/>
              </a:ext>
            </a:extLst>
          </p:cNvPr>
          <p:cNvSpPr txBox="1"/>
          <p:nvPr/>
        </p:nvSpPr>
        <p:spPr>
          <a:xfrm>
            <a:off x="6212762" y="3179266"/>
            <a:ext cx="4888787" cy="923330"/>
          </a:xfrm>
          <a:prstGeom prst="rect">
            <a:avLst/>
          </a:prstGeom>
          <a:noFill/>
        </p:spPr>
        <p:txBody>
          <a:bodyPr wrap="square" rtlCol="0">
            <a:spAutoFit/>
          </a:bodyPr>
          <a:lstStyle/>
          <a:p>
            <a:r>
              <a:rPr lang="en-US" dirty="0">
                <a:solidFill>
                  <a:srgbClr val="336094"/>
                </a:solidFill>
              </a:rPr>
              <a:t>This title should give enough information to briefly describe the event: Subject enrolled that did not meet I&amp;E</a:t>
            </a:r>
          </a:p>
        </p:txBody>
      </p:sp>
    </p:spTree>
    <p:extLst>
      <p:ext uri="{BB962C8B-B14F-4D97-AF65-F5344CB8AC3E}">
        <p14:creationId xmlns:p14="http://schemas.microsoft.com/office/powerpoint/2010/main" val="344923721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83FD2B-66E3-44AC-A1BF-53B672B3B673}"/>
              </a:ext>
            </a:extLst>
          </p:cNvPr>
          <p:cNvSpPr>
            <a:spLocks noGrp="1"/>
          </p:cNvSpPr>
          <p:nvPr>
            <p:ph type="title"/>
          </p:nvPr>
        </p:nvSpPr>
        <p:spPr/>
        <p:txBody>
          <a:bodyPr/>
          <a:lstStyle/>
          <a:p>
            <a:r>
              <a:rPr lang="en-US" sz="3200" dirty="0"/>
              <a:t>UPIRTSO</a:t>
            </a:r>
            <a:r>
              <a:rPr lang="en-US" dirty="0"/>
              <a:t> </a:t>
            </a:r>
            <a:r>
              <a:rPr lang="en-US" sz="2800" dirty="0"/>
              <a:t>(Unanticipated Problem Involving Risk To Subjects or Others)</a:t>
            </a:r>
            <a:endParaRPr lang="en-US" sz="3200" dirty="0"/>
          </a:p>
        </p:txBody>
      </p:sp>
      <p:pic>
        <p:nvPicPr>
          <p:cNvPr id="4" name="Content Placeholder 3">
            <a:extLst>
              <a:ext uri="{FF2B5EF4-FFF2-40B4-BE49-F238E27FC236}">
                <a16:creationId xmlns:a16="http://schemas.microsoft.com/office/drawing/2014/main" id="{62B3CAEF-C1EA-47E6-B7FA-817041467A9F}"/>
              </a:ext>
            </a:extLst>
          </p:cNvPr>
          <p:cNvPicPr>
            <a:picLocks noGrp="1" noChangeAspect="1"/>
          </p:cNvPicPr>
          <p:nvPr>
            <p:ph idx="1"/>
          </p:nvPr>
        </p:nvPicPr>
        <p:blipFill>
          <a:blip r:embed="rId2"/>
          <a:stretch>
            <a:fillRect/>
          </a:stretch>
        </p:blipFill>
        <p:spPr>
          <a:xfrm>
            <a:off x="883777" y="1465263"/>
            <a:ext cx="10005346" cy="4351337"/>
          </a:xfrm>
          <a:prstGeom prst="rect">
            <a:avLst/>
          </a:prstGeom>
        </p:spPr>
      </p:pic>
    </p:spTree>
    <p:extLst>
      <p:ext uri="{BB962C8B-B14F-4D97-AF65-F5344CB8AC3E}">
        <p14:creationId xmlns:p14="http://schemas.microsoft.com/office/powerpoint/2010/main" val="118392311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74AF96-4207-4AB4-8DD9-7F2DDFEA540F}"/>
              </a:ext>
            </a:extLst>
          </p:cNvPr>
          <p:cNvSpPr>
            <a:spLocks noGrp="1"/>
          </p:cNvSpPr>
          <p:nvPr>
            <p:ph type="title"/>
          </p:nvPr>
        </p:nvSpPr>
        <p:spPr/>
        <p:txBody>
          <a:bodyPr>
            <a:normAutofit/>
          </a:bodyPr>
          <a:lstStyle/>
          <a:p>
            <a:r>
              <a:rPr lang="en-US" sz="3600" dirty="0"/>
              <a:t>Describe the event</a:t>
            </a:r>
          </a:p>
        </p:txBody>
      </p:sp>
      <p:pic>
        <p:nvPicPr>
          <p:cNvPr id="4" name="Content Placeholder 3">
            <a:extLst>
              <a:ext uri="{FF2B5EF4-FFF2-40B4-BE49-F238E27FC236}">
                <a16:creationId xmlns:a16="http://schemas.microsoft.com/office/drawing/2014/main" id="{ACD0C714-4920-4609-92AA-293F1901E61F}"/>
              </a:ext>
            </a:extLst>
          </p:cNvPr>
          <p:cNvPicPr>
            <a:picLocks noGrp="1" noChangeAspect="1"/>
          </p:cNvPicPr>
          <p:nvPr>
            <p:ph idx="1"/>
          </p:nvPr>
        </p:nvPicPr>
        <p:blipFill>
          <a:blip r:embed="rId2"/>
          <a:stretch>
            <a:fillRect/>
          </a:stretch>
        </p:blipFill>
        <p:spPr>
          <a:xfrm>
            <a:off x="628650" y="1781175"/>
            <a:ext cx="10515600" cy="2038350"/>
          </a:xfrm>
          <a:prstGeom prst="rect">
            <a:avLst/>
          </a:prstGeom>
        </p:spPr>
      </p:pic>
      <p:sp>
        <p:nvSpPr>
          <p:cNvPr id="5" name="TextBox 4">
            <a:extLst>
              <a:ext uri="{FF2B5EF4-FFF2-40B4-BE49-F238E27FC236}">
                <a16:creationId xmlns:a16="http://schemas.microsoft.com/office/drawing/2014/main" id="{9821A741-1FE6-4EF7-9E0A-887FF68E6A44}"/>
              </a:ext>
            </a:extLst>
          </p:cNvPr>
          <p:cNvSpPr txBox="1"/>
          <p:nvPr/>
        </p:nvSpPr>
        <p:spPr>
          <a:xfrm>
            <a:off x="191354" y="4405158"/>
            <a:ext cx="11993604" cy="707886"/>
          </a:xfrm>
          <a:prstGeom prst="rect">
            <a:avLst/>
          </a:prstGeom>
          <a:noFill/>
        </p:spPr>
        <p:txBody>
          <a:bodyPr wrap="none" rtlCol="0">
            <a:spAutoFit/>
          </a:bodyPr>
          <a:lstStyle/>
          <a:p>
            <a:r>
              <a:rPr lang="en-US" sz="2000" dirty="0">
                <a:solidFill>
                  <a:srgbClr val="336094"/>
                </a:solidFill>
              </a:rPr>
              <a:t>Think of this as your story to the reviewer </a:t>
            </a:r>
          </a:p>
          <a:p>
            <a:r>
              <a:rPr lang="en-US" sz="2000" dirty="0">
                <a:solidFill>
                  <a:srgbClr val="336094"/>
                </a:solidFill>
              </a:rPr>
              <a:t>	– explain things that the reviewer needs to know to understand the event and the outcome of the event</a:t>
            </a:r>
          </a:p>
        </p:txBody>
      </p:sp>
      <p:sp>
        <p:nvSpPr>
          <p:cNvPr id="6" name="TextBox 5">
            <a:extLst>
              <a:ext uri="{FF2B5EF4-FFF2-40B4-BE49-F238E27FC236}">
                <a16:creationId xmlns:a16="http://schemas.microsoft.com/office/drawing/2014/main" id="{B4B71E8A-A562-4488-AE05-E268D74022D4}"/>
              </a:ext>
            </a:extLst>
          </p:cNvPr>
          <p:cNvSpPr txBox="1"/>
          <p:nvPr/>
        </p:nvSpPr>
        <p:spPr>
          <a:xfrm>
            <a:off x="1744401" y="5276850"/>
            <a:ext cx="7435369" cy="707886"/>
          </a:xfrm>
          <a:prstGeom prst="rect">
            <a:avLst/>
          </a:prstGeom>
          <a:noFill/>
        </p:spPr>
        <p:txBody>
          <a:bodyPr wrap="none" rtlCol="0">
            <a:spAutoFit/>
          </a:bodyPr>
          <a:lstStyle/>
          <a:p>
            <a:r>
              <a:rPr lang="en-US" sz="2000" dirty="0">
                <a:solidFill>
                  <a:srgbClr val="336094"/>
                </a:solidFill>
              </a:rPr>
              <a:t>The facts, just the facts</a:t>
            </a:r>
          </a:p>
          <a:p>
            <a:r>
              <a:rPr lang="en-US" sz="2000" dirty="0">
                <a:solidFill>
                  <a:srgbClr val="336094"/>
                </a:solidFill>
              </a:rPr>
              <a:t>	 – do not use names or place blame, limit superfluous details</a:t>
            </a:r>
            <a:endParaRPr lang="en-US" sz="2000" dirty="0"/>
          </a:p>
        </p:txBody>
      </p:sp>
    </p:spTree>
    <p:extLst>
      <p:ext uri="{BB962C8B-B14F-4D97-AF65-F5344CB8AC3E}">
        <p14:creationId xmlns:p14="http://schemas.microsoft.com/office/powerpoint/2010/main" val="118828683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758C40-CAFB-41A1-9948-B902206910A0}"/>
              </a:ext>
            </a:extLst>
          </p:cNvPr>
          <p:cNvSpPr>
            <a:spLocks noGrp="1"/>
          </p:cNvSpPr>
          <p:nvPr>
            <p:ph type="title"/>
          </p:nvPr>
        </p:nvSpPr>
        <p:spPr/>
        <p:txBody>
          <a:bodyPr>
            <a:normAutofit/>
          </a:bodyPr>
          <a:lstStyle/>
          <a:p>
            <a:r>
              <a:rPr lang="en-US" sz="3600" dirty="0"/>
              <a:t>Corrective action plan (prevention plan)</a:t>
            </a:r>
          </a:p>
        </p:txBody>
      </p:sp>
      <p:pic>
        <p:nvPicPr>
          <p:cNvPr id="4" name="Content Placeholder 3">
            <a:extLst>
              <a:ext uri="{FF2B5EF4-FFF2-40B4-BE49-F238E27FC236}">
                <a16:creationId xmlns:a16="http://schemas.microsoft.com/office/drawing/2014/main" id="{BACF2F07-B708-4FA6-A62D-8FAA3A9F29FE}"/>
              </a:ext>
            </a:extLst>
          </p:cNvPr>
          <p:cNvPicPr>
            <a:picLocks noGrp="1" noChangeAspect="1"/>
          </p:cNvPicPr>
          <p:nvPr>
            <p:ph idx="1"/>
          </p:nvPr>
        </p:nvPicPr>
        <p:blipFill>
          <a:blip r:embed="rId2"/>
          <a:stretch>
            <a:fillRect/>
          </a:stretch>
        </p:blipFill>
        <p:spPr>
          <a:xfrm>
            <a:off x="571500" y="1960187"/>
            <a:ext cx="10515600" cy="1627938"/>
          </a:xfrm>
          <a:prstGeom prst="rect">
            <a:avLst/>
          </a:prstGeom>
        </p:spPr>
      </p:pic>
      <p:sp>
        <p:nvSpPr>
          <p:cNvPr id="5" name="TextBox 4">
            <a:extLst>
              <a:ext uri="{FF2B5EF4-FFF2-40B4-BE49-F238E27FC236}">
                <a16:creationId xmlns:a16="http://schemas.microsoft.com/office/drawing/2014/main" id="{90F9FDAE-454A-4D44-A128-C4F3D5A1731A}"/>
              </a:ext>
            </a:extLst>
          </p:cNvPr>
          <p:cNvSpPr txBox="1"/>
          <p:nvPr/>
        </p:nvSpPr>
        <p:spPr>
          <a:xfrm>
            <a:off x="1667199" y="4074211"/>
            <a:ext cx="8324202" cy="400110"/>
          </a:xfrm>
          <a:prstGeom prst="rect">
            <a:avLst/>
          </a:prstGeom>
          <a:noFill/>
        </p:spPr>
        <p:txBody>
          <a:bodyPr wrap="none" rtlCol="0">
            <a:spAutoFit/>
          </a:bodyPr>
          <a:lstStyle/>
          <a:p>
            <a:r>
              <a:rPr lang="en-US" sz="2000" dirty="0">
                <a:solidFill>
                  <a:srgbClr val="336094"/>
                </a:solidFill>
              </a:rPr>
              <a:t>Describe the plan to correct or prevent this type of event from occurring again</a:t>
            </a:r>
          </a:p>
        </p:txBody>
      </p:sp>
    </p:spTree>
    <p:extLst>
      <p:ext uri="{BB962C8B-B14F-4D97-AF65-F5344CB8AC3E}">
        <p14:creationId xmlns:p14="http://schemas.microsoft.com/office/powerpoint/2010/main" val="117521341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08CA86-49DB-4FCC-99AF-33AC2F6B7360}"/>
              </a:ext>
            </a:extLst>
          </p:cNvPr>
          <p:cNvSpPr>
            <a:spLocks noGrp="1"/>
          </p:cNvSpPr>
          <p:nvPr>
            <p:ph type="title"/>
          </p:nvPr>
        </p:nvSpPr>
        <p:spPr/>
        <p:txBody>
          <a:bodyPr>
            <a:normAutofit/>
          </a:bodyPr>
          <a:lstStyle/>
          <a:p>
            <a:r>
              <a:rPr lang="en-US" sz="3600" dirty="0"/>
              <a:t>Type or category of event </a:t>
            </a:r>
          </a:p>
        </p:txBody>
      </p:sp>
      <p:pic>
        <p:nvPicPr>
          <p:cNvPr id="4" name="Content Placeholder 3">
            <a:extLst>
              <a:ext uri="{FF2B5EF4-FFF2-40B4-BE49-F238E27FC236}">
                <a16:creationId xmlns:a16="http://schemas.microsoft.com/office/drawing/2014/main" id="{A992CCFD-BEBF-49EC-903F-44C5704B65A6}"/>
              </a:ext>
            </a:extLst>
          </p:cNvPr>
          <p:cNvPicPr>
            <a:picLocks noGrp="1" noChangeAspect="1"/>
          </p:cNvPicPr>
          <p:nvPr>
            <p:ph idx="1"/>
          </p:nvPr>
        </p:nvPicPr>
        <p:blipFill>
          <a:blip r:embed="rId2"/>
          <a:stretch>
            <a:fillRect/>
          </a:stretch>
        </p:blipFill>
        <p:spPr>
          <a:xfrm>
            <a:off x="3195072" y="1066800"/>
            <a:ext cx="7269814" cy="5714999"/>
          </a:xfrm>
          <a:prstGeom prst="rect">
            <a:avLst/>
          </a:prstGeom>
        </p:spPr>
      </p:pic>
    </p:spTree>
    <p:extLst>
      <p:ext uri="{BB962C8B-B14F-4D97-AF65-F5344CB8AC3E}">
        <p14:creationId xmlns:p14="http://schemas.microsoft.com/office/powerpoint/2010/main" val="183482186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CB6C9D-8208-40E3-AFDD-103DD0E91374}"/>
              </a:ext>
            </a:extLst>
          </p:cNvPr>
          <p:cNvSpPr>
            <a:spLocks noGrp="1"/>
          </p:cNvSpPr>
          <p:nvPr>
            <p:ph type="title"/>
          </p:nvPr>
        </p:nvSpPr>
        <p:spPr/>
        <p:txBody>
          <a:bodyPr>
            <a:normAutofit/>
          </a:bodyPr>
          <a:lstStyle/>
          <a:p>
            <a:r>
              <a:rPr lang="en-US" sz="3200" dirty="0"/>
              <a:t>StrokeNet sites using the CIRB will choose internal event</a:t>
            </a:r>
          </a:p>
        </p:txBody>
      </p:sp>
      <p:pic>
        <p:nvPicPr>
          <p:cNvPr id="4" name="Content Placeholder 3">
            <a:extLst>
              <a:ext uri="{FF2B5EF4-FFF2-40B4-BE49-F238E27FC236}">
                <a16:creationId xmlns:a16="http://schemas.microsoft.com/office/drawing/2014/main" id="{59F018AB-5BDA-4978-B719-0F912DFEF613}"/>
              </a:ext>
            </a:extLst>
          </p:cNvPr>
          <p:cNvPicPr>
            <a:picLocks noGrp="1" noChangeAspect="1"/>
          </p:cNvPicPr>
          <p:nvPr>
            <p:ph idx="1"/>
          </p:nvPr>
        </p:nvPicPr>
        <p:blipFill>
          <a:blip r:embed="rId2"/>
          <a:stretch>
            <a:fillRect/>
          </a:stretch>
        </p:blipFill>
        <p:spPr>
          <a:xfrm>
            <a:off x="914400" y="2583656"/>
            <a:ext cx="9944100" cy="2114550"/>
          </a:xfrm>
          <a:prstGeom prst="rect">
            <a:avLst/>
          </a:prstGeom>
        </p:spPr>
      </p:pic>
    </p:spTree>
    <p:extLst>
      <p:ext uri="{BB962C8B-B14F-4D97-AF65-F5344CB8AC3E}">
        <p14:creationId xmlns:p14="http://schemas.microsoft.com/office/powerpoint/2010/main" val="382888261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972</TotalTime>
  <Words>945</Words>
  <Application>Microsoft Office PowerPoint</Application>
  <PresentationFormat>Widescreen</PresentationFormat>
  <Paragraphs>112</Paragraphs>
  <Slides>32</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32</vt:i4>
      </vt:variant>
    </vt:vector>
  </HeadingPairs>
  <TitlesOfParts>
    <vt:vector size="36" baseType="lpstr">
      <vt:lpstr>Arial</vt:lpstr>
      <vt:lpstr>Calibri</vt:lpstr>
      <vt:lpstr>Calibri Light</vt:lpstr>
      <vt:lpstr>Office Theme</vt:lpstr>
      <vt:lpstr>Revised Unanticipated Event – PD Report Form</vt:lpstr>
      <vt:lpstr>Reason for today’s presentation</vt:lpstr>
      <vt:lpstr>Where to find this report</vt:lpstr>
      <vt:lpstr>Basic Information</vt:lpstr>
      <vt:lpstr>UPIRTSO (Unanticipated Problem Involving Risk To Subjects or Others)</vt:lpstr>
      <vt:lpstr>Describe the event</vt:lpstr>
      <vt:lpstr>Corrective action plan (prevention plan)</vt:lpstr>
      <vt:lpstr>Type or category of event </vt:lpstr>
      <vt:lpstr>StrokeNet sites using the CIRB will choose internal event</vt:lpstr>
      <vt:lpstr>Event related to the conduct of the research at this institution</vt:lpstr>
      <vt:lpstr>Meaningful change to the risks/benefits</vt:lpstr>
      <vt:lpstr>Change to protocol or ICD needed?</vt:lpstr>
      <vt:lpstr>Further clarification</vt:lpstr>
      <vt:lpstr>Date entered</vt:lpstr>
      <vt:lpstr>Autogenerated to provide reporting  guidance</vt:lpstr>
      <vt:lpstr>CIRB Acknowledgement uploaded</vt:lpstr>
      <vt:lpstr>Terminology and event types</vt:lpstr>
      <vt:lpstr>Risk</vt:lpstr>
      <vt:lpstr>Harm</vt:lpstr>
      <vt:lpstr>Non-compliance</vt:lpstr>
      <vt:lpstr>Audit</vt:lpstr>
      <vt:lpstr>Report</vt:lpstr>
      <vt:lpstr>Researcher error</vt:lpstr>
      <vt:lpstr>Confidentiality</vt:lpstr>
      <vt:lpstr>Unreviewed change to eliminate hazard</vt:lpstr>
      <vt:lpstr>Incarceration</vt:lpstr>
      <vt:lpstr>Complaint</vt:lpstr>
      <vt:lpstr>Suspension</vt:lpstr>
      <vt:lpstr>Unanticipated DEVICE effect</vt:lpstr>
      <vt:lpstr>But it doesn’t really fit in any of the types listed</vt:lpstr>
      <vt:lpstr>Unsure of what to choose?</vt:lpstr>
      <vt:lpstr>Questions?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Gunslinger</dc:creator>
  <cp:lastModifiedBy>Sester, Regina (sesterrj)</cp:lastModifiedBy>
  <cp:revision>37</cp:revision>
  <dcterms:created xsi:type="dcterms:W3CDTF">2014-05-24T16:32:07Z</dcterms:created>
  <dcterms:modified xsi:type="dcterms:W3CDTF">2020-07-22T14:02:29Z</dcterms:modified>
</cp:coreProperties>
</file>