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58" r:id="rId6"/>
    <p:sldId id="260" r:id="rId7"/>
    <p:sldId id="261" r:id="rId8"/>
    <p:sldId id="262" r:id="rId9"/>
    <p:sldId id="263" r:id="rId10"/>
    <p:sldId id="266" r:id="rId11"/>
    <p:sldId id="264" r:id="rId12"/>
    <p:sldId id="267" r:id="rId13"/>
    <p:sldId id="269" r:id="rId14"/>
    <p:sldId id="26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8" d="100"/>
          <a:sy n="68" d="100"/>
        </p:scale>
        <p:origin x="-77" y="-12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46" y="173038"/>
            <a:ext cx="3645408" cy="7680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spTree>
    <p:extLst>
      <p:ext uri="{BB962C8B-B14F-4D97-AF65-F5344CB8AC3E}">
        <p14:creationId xmlns:p14="http://schemas.microsoft.com/office/powerpoint/2010/main" val="679100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lvl1pPr>
              <a:defRPr>
                <a:solidFill>
                  <a:srgbClr val="336094"/>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82891"/>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592" y="6304116"/>
            <a:ext cx="2070608" cy="436282"/>
          </a:xfrm>
          <a:prstGeom prst="rect">
            <a:avLst/>
          </a:prstGeom>
        </p:spPr>
      </p:pic>
      <p:cxnSp>
        <p:nvCxnSpPr>
          <p:cNvPr id="12" name="Straight Connector 11"/>
          <p:cNvCxnSpPr/>
          <p:nvPr userDrawn="1"/>
        </p:nvCxnSpPr>
        <p:spPr>
          <a:xfrm>
            <a:off x="977900" y="965200"/>
            <a:ext cx="1120140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76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22620-6C75-41C4-BA2C-9167EF6E024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22620-6C75-41C4-BA2C-9167EF6E0246}"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22620-6C75-41C4-BA2C-9167EF6E0246}"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6/30/2016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Reporting </a:t>
            </a:r>
            <a:r>
              <a:rPr lang="en-US" dirty="0"/>
              <a:t>Unanticipated Events to the CIRB and in </a:t>
            </a:r>
            <a:r>
              <a:rPr lang="en-US" dirty="0" err="1" smtClean="0"/>
              <a:t>WebDCU</a:t>
            </a:r>
            <a:r>
              <a:rPr lang="en-US" dirty="0" smtClean="0"/>
              <a:t>™ </a:t>
            </a:r>
            <a:endParaRPr lang="en-US" dirty="0"/>
          </a:p>
        </p:txBody>
      </p:sp>
      <p:sp>
        <p:nvSpPr>
          <p:cNvPr id="3" name="Subtitle 2"/>
          <p:cNvSpPr>
            <a:spLocks noGrp="1"/>
          </p:cNvSpPr>
          <p:nvPr>
            <p:ph type="subTitle" idx="1"/>
          </p:nvPr>
        </p:nvSpPr>
        <p:spPr/>
        <p:txBody>
          <a:bodyPr>
            <a:normAutofit lnSpcReduction="10000"/>
          </a:bodyPr>
          <a:lstStyle/>
          <a:p>
            <a:r>
              <a:rPr lang="en-US" b="1" dirty="0" smtClean="0"/>
              <a:t>Susan K. Roll, RN, BSN, CCRP, Central IRB Liaison </a:t>
            </a:r>
          </a:p>
          <a:p>
            <a:r>
              <a:rPr lang="en-US" b="1" dirty="0" smtClean="0"/>
              <a:t>National Central Institutional Review Board </a:t>
            </a:r>
          </a:p>
          <a:p>
            <a:r>
              <a:rPr lang="en-US" b="1" dirty="0" smtClean="0"/>
              <a:t>Jessica </a:t>
            </a:r>
            <a:r>
              <a:rPr lang="en-US" b="1" dirty="0"/>
              <a:t>Simons, </a:t>
            </a:r>
            <a:r>
              <a:rPr lang="en-US" b="1" dirty="0" smtClean="0"/>
              <a:t>BS, CCRP, Data Manager, MUSC</a:t>
            </a:r>
          </a:p>
          <a:p>
            <a:r>
              <a:rPr lang="en-US" b="1" dirty="0" smtClean="0"/>
              <a:t>National </a:t>
            </a:r>
            <a:r>
              <a:rPr lang="en-US" b="1" dirty="0"/>
              <a:t>Data Management Center</a:t>
            </a:r>
            <a:endParaRPr lang="en-US" dirty="0"/>
          </a:p>
        </p:txBody>
      </p:sp>
    </p:spTree>
    <p:extLst>
      <p:ext uri="{BB962C8B-B14F-4D97-AF65-F5344CB8AC3E}">
        <p14:creationId xmlns:p14="http://schemas.microsoft.com/office/powerpoint/2010/main" val="414198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9081" y="2415397"/>
            <a:ext cx="10407120" cy="520356"/>
          </a:xfrm>
          <a:prstGeom prst="rect">
            <a:avLst/>
          </a:prstGeom>
        </p:spPr>
      </p:pic>
      <p:sp>
        <p:nvSpPr>
          <p:cNvPr id="5" name="Rounded Rectangle 4"/>
          <p:cNvSpPr/>
          <p:nvPr/>
        </p:nvSpPr>
        <p:spPr>
          <a:xfrm>
            <a:off x="1837426" y="3321170"/>
            <a:ext cx="7798280" cy="862641"/>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2211" y="3433313"/>
            <a:ext cx="5805578" cy="646331"/>
          </a:xfrm>
          <a:prstGeom prst="rect">
            <a:avLst/>
          </a:prstGeom>
          <a:noFill/>
        </p:spPr>
        <p:txBody>
          <a:bodyPr wrap="square" rtlCol="0">
            <a:spAutoFit/>
          </a:bodyPr>
          <a:lstStyle/>
          <a:p>
            <a:r>
              <a:rPr lang="en-US" dirty="0" smtClean="0"/>
              <a:t>Only opens for entry if question 9 is answered: External Site</a:t>
            </a:r>
            <a:endParaRPr lang="en-US" dirty="0"/>
          </a:p>
          <a:p>
            <a:r>
              <a:rPr lang="en-US" dirty="0" smtClean="0"/>
              <a:t>The answer options will be yes/no radio buttons </a:t>
            </a:r>
            <a:endParaRPr lang="en-US" dirty="0"/>
          </a:p>
        </p:txBody>
      </p:sp>
    </p:spTree>
    <p:extLst>
      <p:ext uri="{BB962C8B-B14F-4D97-AF65-F5344CB8AC3E}">
        <p14:creationId xmlns:p14="http://schemas.microsoft.com/office/powerpoint/2010/main" val="1055943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47587" y="1871932"/>
            <a:ext cx="9794493" cy="642652"/>
          </a:xfrm>
          <a:prstGeom prst="rect">
            <a:avLst/>
          </a:prstGeom>
        </p:spPr>
      </p:pic>
      <p:sp>
        <p:nvSpPr>
          <p:cNvPr id="5" name="Rounded Rectangle 4"/>
          <p:cNvSpPr/>
          <p:nvPr/>
        </p:nvSpPr>
        <p:spPr>
          <a:xfrm>
            <a:off x="1328467" y="3441940"/>
            <a:ext cx="9782355" cy="1492369"/>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18249" y="3528204"/>
            <a:ext cx="9368287" cy="1200329"/>
          </a:xfrm>
          <a:prstGeom prst="rect">
            <a:avLst/>
          </a:prstGeom>
          <a:noFill/>
        </p:spPr>
        <p:txBody>
          <a:bodyPr wrap="square" rtlCol="0">
            <a:spAutoFit/>
          </a:bodyPr>
          <a:lstStyle/>
          <a:p>
            <a:r>
              <a:rPr lang="en-US" dirty="0" smtClean="0"/>
              <a:t>Only opens if the answer to question 10 is yes and questions 11 &amp; 13 are no. </a:t>
            </a:r>
          </a:p>
          <a:p>
            <a:endParaRPr lang="en-US" dirty="0"/>
          </a:p>
          <a:p>
            <a:r>
              <a:rPr lang="en-US" dirty="0" smtClean="0"/>
              <a:t>If PI feels the event is related to the conduct at the local site but there is no meaningful change to the risks/benefits at the local site and it is an external event</a:t>
            </a:r>
            <a:endParaRPr lang="en-US" dirty="0"/>
          </a:p>
        </p:txBody>
      </p:sp>
    </p:spTree>
    <p:extLst>
      <p:ext uri="{BB962C8B-B14F-4D97-AF65-F5344CB8AC3E}">
        <p14:creationId xmlns:p14="http://schemas.microsoft.com/office/powerpoint/2010/main" val="380761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0875" y="1990440"/>
            <a:ext cx="5219700" cy="447675"/>
          </a:xfrm>
          <a:prstGeom prst="rect">
            <a:avLst/>
          </a:prstGeom>
        </p:spPr>
      </p:pic>
      <p:sp>
        <p:nvSpPr>
          <p:cNvPr id="5" name="Rounded Rectangle 4"/>
          <p:cNvSpPr/>
          <p:nvPr/>
        </p:nvSpPr>
        <p:spPr>
          <a:xfrm>
            <a:off x="1716657" y="3045126"/>
            <a:ext cx="8600535" cy="793630"/>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66823" y="3079630"/>
            <a:ext cx="8039819" cy="646331"/>
          </a:xfrm>
          <a:prstGeom prst="rect">
            <a:avLst/>
          </a:prstGeom>
          <a:noFill/>
        </p:spPr>
        <p:txBody>
          <a:bodyPr wrap="square" rtlCol="0">
            <a:spAutoFit/>
          </a:bodyPr>
          <a:lstStyle/>
          <a:p>
            <a:r>
              <a:rPr lang="en-US" dirty="0" smtClean="0"/>
              <a:t>Once you select Save Record, the screen will change and you will receive guidance on prompt reporting vs reporting at the time of continuing review.</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255" y="5193102"/>
            <a:ext cx="792611" cy="706287"/>
          </a:xfrm>
          <a:prstGeom prst="rect">
            <a:avLst/>
          </a:prstGeom>
        </p:spPr>
      </p:pic>
      <p:sp>
        <p:nvSpPr>
          <p:cNvPr id="10" name="TextBox 9"/>
          <p:cNvSpPr txBox="1"/>
          <p:nvPr/>
        </p:nvSpPr>
        <p:spPr>
          <a:xfrm>
            <a:off x="3847381" y="5477774"/>
            <a:ext cx="5149969" cy="369332"/>
          </a:xfrm>
          <a:prstGeom prst="rect">
            <a:avLst/>
          </a:prstGeom>
          <a:noFill/>
        </p:spPr>
        <p:txBody>
          <a:bodyPr wrap="square" rtlCol="0">
            <a:spAutoFit/>
          </a:bodyPr>
          <a:lstStyle/>
          <a:p>
            <a:r>
              <a:rPr lang="en-US" dirty="0" smtClean="0"/>
              <a:t>Prompt reporting = within 10 days of site knowledge</a:t>
            </a:r>
            <a:endParaRPr lang="en-US" dirty="0"/>
          </a:p>
        </p:txBody>
      </p:sp>
      <p:pic>
        <p:nvPicPr>
          <p:cNvPr id="7" name="Picture 6"/>
          <p:cNvPicPr>
            <a:picLocks noChangeAspect="1"/>
          </p:cNvPicPr>
          <p:nvPr/>
        </p:nvPicPr>
        <p:blipFill>
          <a:blip r:embed="rId4"/>
          <a:stretch>
            <a:fillRect/>
          </a:stretch>
        </p:blipFill>
        <p:spPr>
          <a:xfrm>
            <a:off x="448103" y="4492897"/>
            <a:ext cx="11175023" cy="460131"/>
          </a:xfrm>
          <a:prstGeom prst="rect">
            <a:avLst/>
          </a:prstGeom>
        </p:spPr>
      </p:pic>
    </p:spTree>
    <p:extLst>
      <p:ext uri="{BB962C8B-B14F-4D97-AF65-F5344CB8AC3E}">
        <p14:creationId xmlns:p14="http://schemas.microsoft.com/office/powerpoint/2010/main" val="3715010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following question on the Adverse Event Form relates to this </a:t>
            </a:r>
            <a:r>
              <a:rPr lang="en-US" smtClean="0"/>
              <a:t>form.</a:t>
            </a:r>
          </a:p>
          <a:p>
            <a:pPr marL="0" indent="0">
              <a:buNone/>
            </a:pPr>
            <a:endParaRPr lang="en-US" dirty="0" smtClean="0"/>
          </a:p>
          <a:p>
            <a:pPr marL="0" indent="0">
              <a:buNone/>
            </a:pPr>
            <a:r>
              <a:rPr lang="en-US" dirty="0" smtClean="0"/>
              <a:t>There may be cases in which you may need to fill out the Unanticipated Event From first for guidance on the answer to this question. </a:t>
            </a:r>
            <a:endParaRPr lang="en-US" dirty="0"/>
          </a:p>
        </p:txBody>
      </p:sp>
      <p:pic>
        <p:nvPicPr>
          <p:cNvPr id="2" name="Picture 1"/>
          <p:cNvPicPr>
            <a:picLocks noChangeAspect="1"/>
          </p:cNvPicPr>
          <p:nvPr/>
        </p:nvPicPr>
        <p:blipFill>
          <a:blip r:embed="rId2"/>
          <a:stretch>
            <a:fillRect/>
          </a:stretch>
        </p:blipFill>
        <p:spPr>
          <a:xfrm>
            <a:off x="403451" y="3582080"/>
            <a:ext cx="11515725" cy="1914525"/>
          </a:xfrm>
          <a:prstGeom prst="rect">
            <a:avLst/>
          </a:prstGeom>
        </p:spPr>
      </p:pic>
    </p:spTree>
    <p:extLst>
      <p:ext uri="{BB962C8B-B14F-4D97-AF65-F5344CB8AC3E}">
        <p14:creationId xmlns:p14="http://schemas.microsoft.com/office/powerpoint/2010/main" val="120576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234406"/>
            <a:ext cx="3048000" cy="3048000"/>
          </a:xfrm>
        </p:spPr>
      </p:pic>
    </p:spTree>
    <p:extLst>
      <p:ext uri="{BB962C8B-B14F-4D97-AF65-F5344CB8AC3E}">
        <p14:creationId xmlns:p14="http://schemas.microsoft.com/office/powerpoint/2010/main" val="210092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in </a:t>
            </a:r>
            <a:r>
              <a:rPr lang="en-US" dirty="0" err="1" smtClean="0"/>
              <a:t>WebDCU</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838200" y="2136621"/>
            <a:ext cx="10515600" cy="3243570"/>
          </a:xfrm>
          <a:prstGeom prst="rect">
            <a:avLst/>
          </a:prstGeom>
        </p:spPr>
      </p:pic>
      <p:sp>
        <p:nvSpPr>
          <p:cNvPr id="5" name="Oval 4"/>
          <p:cNvSpPr/>
          <p:nvPr/>
        </p:nvSpPr>
        <p:spPr>
          <a:xfrm>
            <a:off x="5805577" y="3398808"/>
            <a:ext cx="2208363" cy="69873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87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Unanticipated Event Report Form</a:t>
            </a:r>
            <a:endParaRPr lang="en-US" dirty="0"/>
          </a:p>
        </p:txBody>
      </p:sp>
      <p:pic>
        <p:nvPicPr>
          <p:cNvPr id="5" name="Picture 4"/>
          <p:cNvPicPr>
            <a:picLocks noChangeAspect="1"/>
          </p:cNvPicPr>
          <p:nvPr/>
        </p:nvPicPr>
        <p:blipFill>
          <a:blip r:embed="rId2"/>
          <a:stretch>
            <a:fillRect/>
          </a:stretch>
        </p:blipFill>
        <p:spPr>
          <a:xfrm>
            <a:off x="3720046" y="6312875"/>
            <a:ext cx="4848790" cy="443279"/>
          </a:xfrm>
          <a:prstGeom prst="rect">
            <a:avLst/>
          </a:prstGeom>
        </p:spPr>
      </p:pic>
      <p:pic>
        <p:nvPicPr>
          <p:cNvPr id="3" name="Picture 2"/>
          <p:cNvPicPr>
            <a:picLocks noChangeAspect="1"/>
          </p:cNvPicPr>
          <p:nvPr/>
        </p:nvPicPr>
        <p:blipFill>
          <a:blip r:embed="rId3"/>
          <a:stretch>
            <a:fillRect/>
          </a:stretch>
        </p:blipFill>
        <p:spPr>
          <a:xfrm>
            <a:off x="4292866" y="1183822"/>
            <a:ext cx="3778432" cy="5092670"/>
          </a:xfrm>
          <a:prstGeom prst="rect">
            <a:avLst/>
          </a:prstGeom>
        </p:spPr>
      </p:pic>
    </p:spTree>
    <p:extLst>
      <p:ext uri="{BB962C8B-B14F-4D97-AF65-F5344CB8AC3E}">
        <p14:creationId xmlns:p14="http://schemas.microsoft.com/office/powerpoint/2010/main" val="286473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9986" y="1635370"/>
            <a:ext cx="10266201" cy="1390344"/>
          </a:xfrm>
          <a:prstGeom prst="rect">
            <a:avLst/>
          </a:prstGeom>
        </p:spPr>
      </p:pic>
      <p:sp>
        <p:nvSpPr>
          <p:cNvPr id="5" name="Rounded Rectangle 4"/>
          <p:cNvSpPr/>
          <p:nvPr/>
        </p:nvSpPr>
        <p:spPr>
          <a:xfrm>
            <a:off x="817685" y="3446585"/>
            <a:ext cx="2672861" cy="435302"/>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04946" y="4088424"/>
            <a:ext cx="3525716" cy="785502"/>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625254" y="3464169"/>
            <a:ext cx="3103684" cy="1357997"/>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8024" y="3499338"/>
            <a:ext cx="2505808" cy="338554"/>
          </a:xfrm>
          <a:prstGeom prst="rect">
            <a:avLst/>
          </a:prstGeom>
          <a:noFill/>
        </p:spPr>
        <p:txBody>
          <a:bodyPr wrap="square" rtlCol="0">
            <a:spAutoFit/>
          </a:bodyPr>
          <a:lstStyle/>
          <a:p>
            <a:r>
              <a:rPr lang="en-US" sz="1600" dirty="0" smtClean="0"/>
              <a:t>Select site from drop down</a:t>
            </a:r>
            <a:endParaRPr lang="en-US" sz="1600" dirty="0"/>
          </a:p>
        </p:txBody>
      </p:sp>
      <p:cxnSp>
        <p:nvCxnSpPr>
          <p:cNvPr id="15" name="Curved Connector 14"/>
          <p:cNvCxnSpPr/>
          <p:nvPr/>
        </p:nvCxnSpPr>
        <p:spPr>
          <a:xfrm flipV="1">
            <a:off x="2881223" y="2173858"/>
            <a:ext cx="2717321" cy="1285334"/>
          </a:xfrm>
          <a:prstGeom prst="curvedConnector3">
            <a:avLst>
              <a:gd name="adj1" fmla="val 2746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46122" y="4140679"/>
            <a:ext cx="3260784" cy="646331"/>
          </a:xfrm>
          <a:prstGeom prst="rect">
            <a:avLst/>
          </a:prstGeom>
          <a:noFill/>
        </p:spPr>
        <p:txBody>
          <a:bodyPr wrap="square" rtlCol="0">
            <a:spAutoFit/>
          </a:bodyPr>
          <a:lstStyle/>
          <a:p>
            <a:r>
              <a:rPr lang="en-US" dirty="0" smtClean="0"/>
              <a:t>Enter subject ID (if applicable, otherwise leave blank)</a:t>
            </a:r>
            <a:endParaRPr lang="en-US" dirty="0"/>
          </a:p>
        </p:txBody>
      </p:sp>
      <p:sp>
        <p:nvSpPr>
          <p:cNvPr id="22" name="TextBox 21"/>
          <p:cNvSpPr txBox="1"/>
          <p:nvPr/>
        </p:nvSpPr>
        <p:spPr>
          <a:xfrm>
            <a:off x="8738558" y="3545457"/>
            <a:ext cx="2889850" cy="1200329"/>
          </a:xfrm>
          <a:prstGeom prst="rect">
            <a:avLst/>
          </a:prstGeom>
          <a:noFill/>
        </p:spPr>
        <p:txBody>
          <a:bodyPr wrap="square" rtlCol="0">
            <a:spAutoFit/>
          </a:bodyPr>
          <a:lstStyle/>
          <a:p>
            <a:r>
              <a:rPr lang="en-US" dirty="0" smtClean="0"/>
              <a:t>Title of event </a:t>
            </a:r>
          </a:p>
          <a:p>
            <a:r>
              <a:rPr lang="en-US" dirty="0" smtClean="0"/>
              <a:t>(brief but individualized)</a:t>
            </a:r>
          </a:p>
          <a:p>
            <a:r>
              <a:rPr lang="en-US" dirty="0" smtClean="0"/>
              <a:t>Example: Hospitalization for pneumonia </a:t>
            </a:r>
            <a:endParaRPr lang="en-US" dirty="0"/>
          </a:p>
        </p:txBody>
      </p:sp>
      <p:cxnSp>
        <p:nvCxnSpPr>
          <p:cNvPr id="27" name="Curved Connector 26"/>
          <p:cNvCxnSpPr/>
          <p:nvPr/>
        </p:nvCxnSpPr>
        <p:spPr>
          <a:xfrm rot="5400000" flipH="1" flipV="1">
            <a:off x="3989719" y="2885539"/>
            <a:ext cx="1708029" cy="888516"/>
          </a:xfrm>
          <a:prstGeom prst="curvedConnector3">
            <a:avLst>
              <a:gd name="adj1" fmla="val 994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0800000">
            <a:off x="6892506" y="2786332"/>
            <a:ext cx="1742536" cy="82813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245525" y="2829464"/>
            <a:ext cx="560717" cy="25016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0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3232" y="2875995"/>
            <a:ext cx="7848600" cy="1333500"/>
          </a:xfrm>
          <a:prstGeom prst="rect">
            <a:avLst/>
          </a:prstGeom>
        </p:spPr>
      </p:pic>
      <p:sp>
        <p:nvSpPr>
          <p:cNvPr id="5" name="Rounded Rectangle 4"/>
          <p:cNvSpPr/>
          <p:nvPr/>
        </p:nvSpPr>
        <p:spPr>
          <a:xfrm>
            <a:off x="1086929" y="1871932"/>
            <a:ext cx="3450565" cy="465826"/>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6325" y="1940943"/>
            <a:ext cx="3191773" cy="369332"/>
          </a:xfrm>
          <a:prstGeom prst="rect">
            <a:avLst/>
          </a:prstGeom>
          <a:noFill/>
        </p:spPr>
        <p:txBody>
          <a:bodyPr wrap="square" rtlCol="0">
            <a:spAutoFit/>
          </a:bodyPr>
          <a:lstStyle/>
          <a:p>
            <a:r>
              <a:rPr lang="en-US" dirty="0" smtClean="0"/>
              <a:t>Was the event unexpected?</a:t>
            </a:r>
            <a:endParaRPr lang="en-US" dirty="0"/>
          </a:p>
        </p:txBody>
      </p:sp>
      <p:cxnSp>
        <p:nvCxnSpPr>
          <p:cNvPr id="8" name="Straight Arrow Connector 7"/>
          <p:cNvCxnSpPr>
            <a:endCxn id="4" idx="0"/>
          </p:cNvCxnSpPr>
          <p:nvPr/>
        </p:nvCxnSpPr>
        <p:spPr>
          <a:xfrm>
            <a:off x="4339087" y="2329132"/>
            <a:ext cx="428445" cy="546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9040483" y="2838091"/>
            <a:ext cx="2932981" cy="1095554"/>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52626" y="2915728"/>
            <a:ext cx="2734574" cy="923330"/>
          </a:xfrm>
          <a:prstGeom prst="rect">
            <a:avLst/>
          </a:prstGeom>
          <a:noFill/>
        </p:spPr>
        <p:txBody>
          <a:bodyPr wrap="square" rtlCol="0">
            <a:spAutoFit/>
          </a:bodyPr>
          <a:lstStyle/>
          <a:p>
            <a:r>
              <a:rPr lang="en-US" dirty="0" smtClean="0"/>
              <a:t>Is the event related or possibly related to the research?</a:t>
            </a:r>
            <a:endParaRPr lang="en-US" dirty="0"/>
          </a:p>
        </p:txBody>
      </p:sp>
      <p:cxnSp>
        <p:nvCxnSpPr>
          <p:cNvPr id="12" name="Straight Arrow Connector 11"/>
          <p:cNvCxnSpPr>
            <a:stCxn id="9" idx="1"/>
          </p:cNvCxnSpPr>
          <p:nvPr/>
        </p:nvCxnSpPr>
        <p:spPr>
          <a:xfrm flipH="1">
            <a:off x="5175849" y="3385868"/>
            <a:ext cx="3864634" cy="1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17721" y="4528868"/>
            <a:ext cx="4132053" cy="1345721"/>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5132717" y="3873260"/>
            <a:ext cx="1181819" cy="65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72996" y="4606506"/>
            <a:ext cx="3847381" cy="1200329"/>
          </a:xfrm>
          <a:prstGeom prst="rect">
            <a:avLst/>
          </a:prstGeom>
          <a:noFill/>
        </p:spPr>
        <p:txBody>
          <a:bodyPr wrap="square" rtlCol="0">
            <a:spAutoFit/>
          </a:bodyPr>
          <a:lstStyle/>
          <a:p>
            <a:r>
              <a:rPr lang="en-US" dirty="0" smtClean="0"/>
              <a:t>Does this event suggest that the research places subjects or others at a greater risk of harm than was previously known or recognized?</a:t>
            </a:r>
            <a:endParaRPr lang="en-US" dirty="0"/>
          </a:p>
        </p:txBody>
      </p:sp>
    </p:spTree>
    <p:extLst>
      <p:ext uri="{BB962C8B-B14F-4D97-AF65-F5344CB8AC3E}">
        <p14:creationId xmlns:p14="http://schemas.microsoft.com/office/powerpoint/2010/main" val="1066943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0279" y="2863664"/>
            <a:ext cx="10834778" cy="1880307"/>
          </a:xfrm>
          <a:prstGeom prst="rect">
            <a:avLst/>
          </a:prstGeom>
        </p:spPr>
      </p:pic>
      <p:sp>
        <p:nvSpPr>
          <p:cNvPr id="5" name="Rounded Rectangle 4"/>
          <p:cNvSpPr/>
          <p:nvPr/>
        </p:nvSpPr>
        <p:spPr>
          <a:xfrm>
            <a:off x="1000664" y="1302589"/>
            <a:ext cx="5831457" cy="1440611"/>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55940" y="1362974"/>
            <a:ext cx="5503652" cy="1200329"/>
          </a:xfrm>
          <a:prstGeom prst="rect">
            <a:avLst/>
          </a:prstGeom>
          <a:noFill/>
        </p:spPr>
        <p:txBody>
          <a:bodyPr wrap="square" rtlCol="0">
            <a:spAutoFit/>
          </a:bodyPr>
          <a:lstStyle/>
          <a:p>
            <a:r>
              <a:rPr lang="en-US" dirty="0" smtClean="0"/>
              <a:t>Describe the event with details (date of occurrence and site awareness, sequence of events, actions taken or treatments given, resolution, if participant remains in the study, and if applicable has the  sponsor been notified.</a:t>
            </a:r>
            <a:endParaRPr lang="en-US" dirty="0"/>
          </a:p>
        </p:txBody>
      </p:sp>
      <p:sp>
        <p:nvSpPr>
          <p:cNvPr id="8" name="Rounded Rectangle 7"/>
          <p:cNvSpPr/>
          <p:nvPr/>
        </p:nvSpPr>
        <p:spPr>
          <a:xfrm>
            <a:off x="11136702" y="3407434"/>
            <a:ext cx="543464" cy="345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084944" y="3476445"/>
            <a:ext cx="741872" cy="369332"/>
          </a:xfrm>
          <a:prstGeom prst="rect">
            <a:avLst/>
          </a:prstGeom>
          <a:noFill/>
        </p:spPr>
        <p:txBody>
          <a:bodyPr wrap="square" rtlCol="0">
            <a:spAutoFit/>
          </a:bodyPr>
          <a:lstStyle/>
          <a:p>
            <a:r>
              <a:rPr lang="en-US" dirty="0" smtClean="0"/>
              <a:t>2000</a:t>
            </a:r>
            <a:endParaRPr lang="en-US" dirty="0"/>
          </a:p>
        </p:txBody>
      </p:sp>
      <p:cxnSp>
        <p:nvCxnSpPr>
          <p:cNvPr id="11" name="Curved Connector 10"/>
          <p:cNvCxnSpPr>
            <a:stCxn id="5" idx="3"/>
          </p:cNvCxnSpPr>
          <p:nvPr/>
        </p:nvCxnSpPr>
        <p:spPr>
          <a:xfrm>
            <a:off x="6832121" y="2022895"/>
            <a:ext cx="224287" cy="137591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909094" y="5149970"/>
            <a:ext cx="5788325" cy="1345721"/>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29864" y="5201728"/>
            <a:ext cx="5546785" cy="1200329"/>
          </a:xfrm>
          <a:prstGeom prst="rect">
            <a:avLst/>
          </a:prstGeom>
          <a:noFill/>
        </p:spPr>
        <p:txBody>
          <a:bodyPr wrap="square" rtlCol="0">
            <a:spAutoFit/>
          </a:bodyPr>
          <a:lstStyle/>
          <a:p>
            <a:r>
              <a:rPr lang="en-US" dirty="0" smtClean="0"/>
              <a:t>Briefly describe any corrective actions or plan to prevent this type of event from happening again. If this is not a preventable event then indicate this is not preventable or N/A </a:t>
            </a:r>
            <a:endParaRPr lang="en-US" dirty="0"/>
          </a:p>
        </p:txBody>
      </p:sp>
      <p:cxnSp>
        <p:nvCxnSpPr>
          <p:cNvPr id="15" name="Straight Arrow Connector 14"/>
          <p:cNvCxnSpPr/>
          <p:nvPr/>
        </p:nvCxnSpPr>
        <p:spPr>
          <a:xfrm flipH="1" flipV="1">
            <a:off x="6711351" y="4399472"/>
            <a:ext cx="1457864" cy="750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767" y="1419314"/>
            <a:ext cx="1181100" cy="1000125"/>
          </a:xfrm>
          <a:prstGeom prst="rect">
            <a:avLst/>
          </a:prstGeom>
        </p:spPr>
      </p:pic>
      <p:sp>
        <p:nvSpPr>
          <p:cNvPr id="18" name="TextBox 17"/>
          <p:cNvSpPr txBox="1"/>
          <p:nvPr/>
        </p:nvSpPr>
        <p:spPr>
          <a:xfrm>
            <a:off x="8600536" y="1518249"/>
            <a:ext cx="3122762" cy="923330"/>
          </a:xfrm>
          <a:prstGeom prst="rect">
            <a:avLst/>
          </a:prstGeom>
          <a:noFill/>
        </p:spPr>
        <p:txBody>
          <a:bodyPr wrap="square" rtlCol="0">
            <a:spAutoFit/>
          </a:bodyPr>
          <a:lstStyle/>
          <a:p>
            <a:r>
              <a:rPr lang="en-US" dirty="0" smtClean="0"/>
              <a:t>Assure that your descriptions do not include PHI other than the dates indicated</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88" y="1419314"/>
            <a:ext cx="1181100" cy="1000125"/>
          </a:xfrm>
          <a:prstGeom prst="rect">
            <a:avLst/>
          </a:prstGeom>
        </p:spPr>
      </p:pic>
    </p:spTree>
    <p:extLst>
      <p:ext uri="{BB962C8B-B14F-4D97-AF65-F5344CB8AC3E}">
        <p14:creationId xmlns:p14="http://schemas.microsoft.com/office/powerpoint/2010/main" val="1313711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p:cNvPicPr>
            <a:picLocks noGrp="1" noChangeAspect="1"/>
          </p:cNvPicPr>
          <p:nvPr>
            <p:ph idx="1"/>
          </p:nvPr>
        </p:nvPicPr>
        <p:blipFill>
          <a:blip r:embed="rId2"/>
          <a:stretch>
            <a:fillRect/>
          </a:stretch>
        </p:blipFill>
        <p:spPr>
          <a:xfrm>
            <a:off x="821191" y="1717335"/>
            <a:ext cx="7839075" cy="4000500"/>
          </a:xfrm>
          <a:prstGeom prst="rect">
            <a:avLst/>
          </a:prstGeom>
        </p:spPr>
      </p:pic>
      <p:sp>
        <p:nvSpPr>
          <p:cNvPr id="5" name="Rounded Rectangle 4"/>
          <p:cNvSpPr/>
          <p:nvPr/>
        </p:nvSpPr>
        <p:spPr>
          <a:xfrm>
            <a:off x="9169879" y="2984739"/>
            <a:ext cx="2553419" cy="1242204"/>
          </a:xfrm>
          <a:prstGeom prst="roundRect">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56143" y="2777706"/>
            <a:ext cx="2467155" cy="1631216"/>
          </a:xfrm>
          <a:prstGeom prst="rect">
            <a:avLst/>
          </a:prstGeom>
          <a:noFill/>
          <a:ln w="12700">
            <a:noFill/>
          </a:ln>
        </p:spPr>
        <p:txBody>
          <a:bodyPr wrap="square" rtlCol="0">
            <a:spAutoFit/>
          </a:bodyPr>
          <a:lstStyle/>
          <a:p>
            <a:endParaRPr lang="en-US" dirty="0"/>
          </a:p>
          <a:p>
            <a:r>
              <a:rPr lang="en-US" sz="1600" dirty="0" smtClean="0"/>
              <a:t>Keep in mind the choice “Other unanticipated problem comparable to the events listed above”</a:t>
            </a:r>
            <a:endParaRPr lang="en-US" sz="1600" dirty="0"/>
          </a:p>
          <a:p>
            <a:endParaRPr lang="en-US" dirty="0"/>
          </a:p>
        </p:txBody>
      </p:sp>
      <p:sp>
        <p:nvSpPr>
          <p:cNvPr id="7" name="Rounded Rectangle 6"/>
          <p:cNvSpPr/>
          <p:nvPr/>
        </p:nvSpPr>
        <p:spPr>
          <a:xfrm>
            <a:off x="9894498" y="4494363"/>
            <a:ext cx="1104181" cy="465826"/>
          </a:xfrm>
          <a:prstGeom prst="roundRect">
            <a:avLst/>
          </a:pr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19714" y="5132718"/>
            <a:ext cx="2898475" cy="923026"/>
          </a:xfrm>
          <a:prstGeom prst="roundRect">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2302" y="4537495"/>
            <a:ext cx="526211" cy="369332"/>
          </a:xfrm>
          <a:prstGeom prst="rect">
            <a:avLst/>
          </a:prstGeom>
          <a:noFill/>
        </p:spPr>
        <p:txBody>
          <a:bodyPr wrap="square" rtlCol="0">
            <a:spAutoFit/>
          </a:bodyPr>
          <a:lstStyle/>
          <a:p>
            <a:r>
              <a:rPr lang="en-US" b="1" dirty="0" smtClean="0"/>
              <a:t>OR</a:t>
            </a:r>
            <a:endParaRPr lang="en-US" b="1" dirty="0"/>
          </a:p>
        </p:txBody>
      </p:sp>
      <p:sp>
        <p:nvSpPr>
          <p:cNvPr id="10" name="TextBox 9"/>
          <p:cNvSpPr txBox="1"/>
          <p:nvPr/>
        </p:nvSpPr>
        <p:spPr>
          <a:xfrm>
            <a:off x="9057737" y="5262113"/>
            <a:ext cx="2631056" cy="646331"/>
          </a:xfrm>
          <a:prstGeom prst="rect">
            <a:avLst/>
          </a:prstGeom>
          <a:noFill/>
        </p:spPr>
        <p:txBody>
          <a:bodyPr wrap="square" rtlCol="0">
            <a:spAutoFit/>
          </a:bodyPr>
          <a:lstStyle/>
          <a:p>
            <a:r>
              <a:rPr lang="en-US" dirty="0" smtClean="0"/>
              <a:t>The event or information does not fit the list above</a:t>
            </a:r>
            <a:endParaRPr lang="en-US" dirty="0"/>
          </a:p>
        </p:txBody>
      </p:sp>
      <p:sp>
        <p:nvSpPr>
          <p:cNvPr id="11" name="Rounded Rectangle 10"/>
          <p:cNvSpPr/>
          <p:nvPr/>
        </p:nvSpPr>
        <p:spPr>
          <a:xfrm>
            <a:off x="8919713" y="1449238"/>
            <a:ext cx="2734574" cy="1259457"/>
          </a:xfrm>
          <a:prstGeom prst="roundRect">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074988" y="1595887"/>
            <a:ext cx="2449902" cy="923330"/>
          </a:xfrm>
          <a:prstGeom prst="rect">
            <a:avLst/>
          </a:prstGeom>
          <a:noFill/>
        </p:spPr>
        <p:txBody>
          <a:bodyPr wrap="square" rtlCol="0">
            <a:spAutoFit/>
          </a:bodyPr>
          <a:lstStyle/>
          <a:p>
            <a:r>
              <a:rPr lang="en-US" dirty="0" smtClean="0"/>
              <a:t>Events or information fits into one of these 12 types of events</a:t>
            </a:r>
            <a:endParaRPr lang="en-US" dirty="0"/>
          </a:p>
        </p:txBody>
      </p:sp>
      <p:sp>
        <p:nvSpPr>
          <p:cNvPr id="13" name="Right Brace 12"/>
          <p:cNvSpPr/>
          <p:nvPr/>
        </p:nvSpPr>
        <p:spPr>
          <a:xfrm>
            <a:off x="8626877" y="1792446"/>
            <a:ext cx="241539" cy="3321169"/>
          </a:xfrm>
          <a:prstGeom prst="rightBrace">
            <a:avLst>
              <a:gd name="adj1" fmla="val 8333"/>
              <a:gd name="adj2" fmla="val 53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7" idx="1"/>
          </p:cNvCxnSpPr>
          <p:nvPr/>
        </p:nvCxnSpPr>
        <p:spPr>
          <a:xfrm flipH="1">
            <a:off x="6906986" y="4727276"/>
            <a:ext cx="2987512" cy="432553"/>
          </a:xfrm>
          <a:prstGeom prst="straightConnector1">
            <a:avLst/>
          </a:prstGeom>
          <a:ln w="28575">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8626415" y="5296619"/>
            <a:ext cx="232913" cy="370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a:spLocks noGrp="1"/>
          </p:cNvSpPr>
          <p:nvPr>
            <p:ph type="title"/>
          </p:nvPr>
        </p:nvSpPr>
        <p:spPr>
          <a:xfrm>
            <a:off x="838200" y="9525"/>
            <a:ext cx="10515600" cy="1325563"/>
          </a:xfrm>
        </p:spPr>
        <p:txBody>
          <a:bodyPr/>
          <a:lstStyle/>
          <a:p>
            <a:r>
              <a:rPr lang="en-US" dirty="0" smtClean="0"/>
              <a:t>Types are either one of the first 12 </a:t>
            </a:r>
            <a:r>
              <a:rPr lang="en-US" u="sng" dirty="0" smtClean="0"/>
              <a:t>OR</a:t>
            </a:r>
            <a:r>
              <a:rPr lang="en-US" dirty="0" smtClean="0"/>
              <a:t> 13</a:t>
            </a:r>
            <a:endParaRPr lang="en-US" dirty="0"/>
          </a:p>
        </p:txBody>
      </p:sp>
    </p:spTree>
    <p:extLst>
      <p:ext uri="{BB962C8B-B14F-4D97-AF65-F5344CB8AC3E}">
        <p14:creationId xmlns:p14="http://schemas.microsoft.com/office/powerpoint/2010/main" val="186998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9893" y="2260121"/>
            <a:ext cx="10291313" cy="858583"/>
          </a:xfrm>
          <a:prstGeom prst="rect">
            <a:avLst/>
          </a:prstGeom>
        </p:spPr>
      </p:pic>
      <p:sp>
        <p:nvSpPr>
          <p:cNvPr id="5" name="Rounded Rectangle 4"/>
          <p:cNvSpPr/>
          <p:nvPr/>
        </p:nvSpPr>
        <p:spPr>
          <a:xfrm>
            <a:off x="1871932" y="3709359"/>
            <a:ext cx="8143336" cy="655607"/>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10621" y="3821502"/>
            <a:ext cx="5831456" cy="369332"/>
          </a:xfrm>
          <a:prstGeom prst="rect">
            <a:avLst/>
          </a:prstGeom>
          <a:noFill/>
        </p:spPr>
        <p:txBody>
          <a:bodyPr wrap="square" rtlCol="0">
            <a:spAutoFit/>
          </a:bodyPr>
          <a:lstStyle/>
          <a:p>
            <a:r>
              <a:rPr lang="en-US" dirty="0" smtClean="0"/>
              <a:t>Currently all sites are StrokeNet sites – answer Internal event</a:t>
            </a:r>
            <a:endParaRPr lang="en-US" dirty="0"/>
          </a:p>
        </p:txBody>
      </p:sp>
    </p:spTree>
    <p:extLst>
      <p:ext uri="{BB962C8B-B14F-4D97-AF65-F5344CB8AC3E}">
        <p14:creationId xmlns:p14="http://schemas.microsoft.com/office/powerpoint/2010/main" val="256451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5170" y="1614563"/>
            <a:ext cx="10403456" cy="1145890"/>
          </a:xfrm>
          <a:prstGeom prst="rect">
            <a:avLst/>
          </a:prstGeom>
        </p:spPr>
      </p:pic>
      <p:sp>
        <p:nvSpPr>
          <p:cNvPr id="5" name="Rounded Rectangle 4"/>
          <p:cNvSpPr/>
          <p:nvPr/>
        </p:nvSpPr>
        <p:spPr>
          <a:xfrm>
            <a:off x="1017916" y="3062378"/>
            <a:ext cx="5132717" cy="810883"/>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19842" y="3114136"/>
            <a:ext cx="4753154" cy="646331"/>
          </a:xfrm>
          <a:prstGeom prst="rect">
            <a:avLst/>
          </a:prstGeom>
          <a:noFill/>
        </p:spPr>
        <p:txBody>
          <a:bodyPr wrap="square" rtlCol="0">
            <a:spAutoFit/>
          </a:bodyPr>
          <a:lstStyle/>
          <a:p>
            <a:r>
              <a:rPr lang="en-US" dirty="0" smtClean="0"/>
              <a:t>Does the PI feel the event is related to the conduct of the research at the local site?</a:t>
            </a:r>
            <a:endParaRPr lang="en-US" dirty="0"/>
          </a:p>
        </p:txBody>
      </p:sp>
      <p:sp>
        <p:nvSpPr>
          <p:cNvPr id="7" name="Title 1"/>
          <p:cNvSpPr>
            <a:spLocks noGrp="1"/>
          </p:cNvSpPr>
          <p:nvPr>
            <p:ph type="title"/>
          </p:nvPr>
        </p:nvSpPr>
        <p:spPr>
          <a:xfrm>
            <a:off x="838200" y="9525"/>
            <a:ext cx="10515600" cy="1325563"/>
          </a:xfrm>
        </p:spPr>
        <p:txBody>
          <a:bodyPr>
            <a:normAutofit/>
          </a:bodyPr>
          <a:lstStyle/>
          <a:p>
            <a:r>
              <a:rPr lang="en-US" sz="3600" dirty="0" smtClean="0"/>
              <a:t>PI Assessment of risks/benefits and need for change</a:t>
            </a:r>
            <a:endParaRPr lang="en-US" sz="3600" dirty="0"/>
          </a:p>
        </p:txBody>
      </p:sp>
      <p:sp>
        <p:nvSpPr>
          <p:cNvPr id="8" name="Rounded Rectangle 7"/>
          <p:cNvSpPr/>
          <p:nvPr/>
        </p:nvSpPr>
        <p:spPr>
          <a:xfrm>
            <a:off x="6754483" y="3821502"/>
            <a:ext cx="4502989" cy="1009290"/>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15728" y="5141343"/>
            <a:ext cx="7030529" cy="741872"/>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5805" y="3864633"/>
            <a:ext cx="3830128" cy="923330"/>
          </a:xfrm>
          <a:prstGeom prst="rect">
            <a:avLst/>
          </a:prstGeom>
          <a:noFill/>
        </p:spPr>
        <p:txBody>
          <a:bodyPr wrap="square" rtlCol="0">
            <a:spAutoFit/>
          </a:bodyPr>
          <a:lstStyle/>
          <a:p>
            <a:r>
              <a:rPr lang="en-US" dirty="0" smtClean="0"/>
              <a:t>Does the PI feel there is a meaningful change to the risks/benefits for the participants at the local site?</a:t>
            </a:r>
            <a:endParaRPr lang="en-US" dirty="0"/>
          </a:p>
        </p:txBody>
      </p:sp>
      <p:cxnSp>
        <p:nvCxnSpPr>
          <p:cNvPr id="12" name="Straight Arrow Connector 11"/>
          <p:cNvCxnSpPr/>
          <p:nvPr/>
        </p:nvCxnSpPr>
        <p:spPr>
          <a:xfrm flipV="1">
            <a:off x="1578634" y="1837426"/>
            <a:ext cx="491706" cy="1207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flipH="1" flipV="1">
            <a:off x="6797615" y="2225615"/>
            <a:ext cx="2208363" cy="1595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36498" y="5184475"/>
            <a:ext cx="6780362" cy="646331"/>
          </a:xfrm>
          <a:prstGeom prst="rect">
            <a:avLst/>
          </a:prstGeom>
          <a:noFill/>
        </p:spPr>
        <p:txBody>
          <a:bodyPr wrap="square" rtlCol="0">
            <a:spAutoFit/>
          </a:bodyPr>
          <a:lstStyle/>
          <a:p>
            <a:r>
              <a:rPr lang="en-US" dirty="0" smtClean="0"/>
              <a:t>If no is selected for question 11, explain why there is no change to the risks/benefits at the local site.</a:t>
            </a:r>
            <a:endParaRPr lang="en-US" dirty="0"/>
          </a:p>
        </p:txBody>
      </p:sp>
      <p:cxnSp>
        <p:nvCxnSpPr>
          <p:cNvPr id="17" name="Straight Arrow Connector 16"/>
          <p:cNvCxnSpPr/>
          <p:nvPr/>
        </p:nvCxnSpPr>
        <p:spPr>
          <a:xfrm flipV="1">
            <a:off x="6305909" y="2570672"/>
            <a:ext cx="138023" cy="257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0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482</Words>
  <Application>Microsoft Office PowerPoint</Application>
  <PresentationFormat>Custom</PresentationFormat>
  <Paragraphs>40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Reporting Unanticipated Events to the CIRB and in WebDCU™ </vt:lpstr>
      <vt:lpstr>Location in WebDCU™</vt:lpstr>
      <vt:lpstr>Unanticipated Event Report Form</vt:lpstr>
      <vt:lpstr>PowerPoint Presentation</vt:lpstr>
      <vt:lpstr>PowerPoint Presentation</vt:lpstr>
      <vt:lpstr>PowerPoint Presentation</vt:lpstr>
      <vt:lpstr>Types are either one of the first 12 OR 13</vt:lpstr>
      <vt:lpstr>PowerPoint Presentation</vt:lpstr>
      <vt:lpstr>PI Assessment of risks/benefits and need for change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administrator</cp:lastModifiedBy>
  <cp:revision>41</cp:revision>
  <cp:lastPrinted>2016-06-22T17:14:15Z</cp:lastPrinted>
  <dcterms:created xsi:type="dcterms:W3CDTF">2014-05-24T16:32:07Z</dcterms:created>
  <dcterms:modified xsi:type="dcterms:W3CDTF">2016-06-30T18:03:18Z</dcterms:modified>
</cp:coreProperties>
</file>