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81" r:id="rId4"/>
    <p:sldId id="287" r:id="rId5"/>
    <p:sldId id="260" r:id="rId6"/>
    <p:sldId id="282" r:id="rId7"/>
    <p:sldId id="261" r:id="rId8"/>
    <p:sldId id="262" r:id="rId9"/>
    <p:sldId id="286" r:id="rId10"/>
    <p:sldId id="285" r:id="rId11"/>
    <p:sldId id="277" r:id="rId12"/>
    <p:sldId id="264" r:id="rId13"/>
    <p:sldId id="265" r:id="rId14"/>
    <p:sldId id="278" r:id="rId15"/>
    <p:sldId id="283" r:id="rId16"/>
    <p:sldId id="288" r:id="rId17"/>
    <p:sldId id="289" r:id="rId18"/>
    <p:sldId id="279" r:id="rId19"/>
    <p:sldId id="269" r:id="rId20"/>
    <p:sldId id="280" r:id="rId21"/>
    <p:sldId id="271" r:id="rId22"/>
    <p:sldId id="273" r:id="rId23"/>
    <p:sldId id="284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9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3A38-BAAF-C341-8873-BDCBB309026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FEA1-91FE-6640-ADBF-4D08DDDB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05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777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95103"/>
            <a:ext cx="10515600" cy="13290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13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7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94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2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1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7440"/>
            <a:ext cx="12192000" cy="670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58539"/>
            <a:ext cx="1086294" cy="105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34" y="6326372"/>
            <a:ext cx="1842566" cy="3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and Coordinator </a:t>
            </a:r>
            <a:r>
              <a:rPr lang="en-US" dirty="0" smtClean="0"/>
              <a:t>Webinar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4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CIRB Assistance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865"/>
            <a:ext cx="10515600" cy="4150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CIRB </a:t>
            </a:r>
            <a:r>
              <a:rPr lang="en-US" dirty="0"/>
              <a:t>will administratively make the changes to the documents for the sites whose initial review is currently in </a:t>
            </a:r>
            <a:r>
              <a:rPr lang="en-US" dirty="0" smtClean="0"/>
              <a:t>process, </a:t>
            </a:r>
            <a:r>
              <a:rPr lang="en-US" dirty="0"/>
              <a:t>so when they are approved they will have the changes incorporated in their approved documents.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sites that have not yet submitted full packets to the CIRB (and for replacement </a:t>
            </a:r>
            <a:r>
              <a:rPr lang="en-US"/>
              <a:t>sites</a:t>
            </a:r>
            <a:r>
              <a:rPr lang="en-US" smtClean="0"/>
              <a:t>), </a:t>
            </a:r>
            <a:r>
              <a:rPr lang="en-US" dirty="0"/>
              <a:t>we will provide the new template and work with them to get the changes incorporated in their initial approval.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sites already approved we will administratively make the changes and submit the amendments for them and provide them new approved documents as quickly as possible over the coming weeks.</a:t>
            </a:r>
          </a:p>
        </p:txBody>
      </p:sp>
    </p:spTree>
    <p:extLst>
      <p:ext uri="{BB962C8B-B14F-4D97-AF65-F5344CB8AC3E}">
        <p14:creationId xmlns:p14="http://schemas.microsoft.com/office/powerpoint/2010/main" val="62849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6786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De-identifying ECGs and </a:t>
            </a:r>
            <a:r>
              <a:rPr lang="en-US" sz="2200" dirty="0"/>
              <a:t>safety/outcome event data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- Remove ALL identifiers (name, DOB, MRN,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- Identifiers are sometimes still visible when manually removed.  Preferred 	de-identification method is electronic removal using Adobe Acrobat or other 	PDF editor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Echocardiograms: Do best to </a:t>
            </a:r>
            <a:r>
              <a:rPr lang="en-US" sz="2200" dirty="0" err="1"/>
              <a:t>deidentify</a:t>
            </a:r>
            <a:r>
              <a:rPr lang="en-US" sz="2200" dirty="0"/>
              <a:t>; plan to send echocardiogram from first patient consented to Echo Core </a:t>
            </a:r>
            <a:r>
              <a:rPr lang="en-US" sz="2200" dirty="0" smtClean="0"/>
              <a:t>Lab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Uploading ICFs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- Only document uploaded to </a:t>
            </a:r>
            <a:r>
              <a:rPr lang="en-US" sz="2200" dirty="0" err="1" smtClean="0"/>
              <a:t>WebDCU</a:t>
            </a:r>
            <a:r>
              <a:rPr lang="en-US" sz="2200" dirty="0" smtClean="0"/>
              <a:t> that </a:t>
            </a:r>
            <a:r>
              <a:rPr lang="en-US" sz="2200" b="1" u="sng" dirty="0" smtClean="0"/>
              <a:t>SHOULD</a:t>
            </a:r>
            <a:r>
              <a:rPr lang="en-US" sz="2200" dirty="0"/>
              <a:t> </a:t>
            </a:r>
            <a:r>
              <a:rPr lang="en-US" sz="2200" dirty="0" smtClean="0"/>
              <a:t>have identifiers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2000" y="4285826"/>
          <a:ext cx="8128000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Informed</a:t>
                      </a:r>
                      <a:r>
                        <a:rPr lang="en-US" baseline="0" dirty="0" smtClean="0"/>
                        <a:t>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ECG/Safety Packets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Stored temporarily</a:t>
                      </a:r>
                      <a:r>
                        <a:rPr lang="en-US" baseline="0" dirty="0" smtClean="0"/>
                        <a:t> and deleted as soon as consent has been reviewed.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Stored long term.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Identifiers necessary for monitoring</a:t>
                      </a:r>
                      <a:r>
                        <a:rPr lang="en-US" baseline="0" dirty="0" smtClean="0"/>
                        <a:t> of consent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Identifiers are not necessary for review of ECGs and Safety Packets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eligible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at Memorial Hermann</a:t>
            </a:r>
          </a:p>
          <a:p>
            <a:r>
              <a:rPr lang="en-US" dirty="0" smtClean="0"/>
              <a:t>Experience at 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eligibility for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consent as soon as standard-of-care tests are completed</a:t>
            </a:r>
          </a:p>
          <a:p>
            <a:pPr lvl="1"/>
            <a:r>
              <a:rPr lang="en-US" dirty="0" smtClean="0"/>
              <a:t>As early as 24 hours after admission after echo, ECG, imaging, telemetry, etc</a:t>
            </a:r>
          </a:p>
          <a:p>
            <a:r>
              <a:rPr lang="en-US" dirty="0" smtClean="0"/>
              <a:t>Standard-of-care tests must be from after stroke onset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let us know if there is an otherwise eligible patient who doesn’t have this (e.g., had a recent echo or vascular imaging and team does not want to repeat)</a:t>
            </a:r>
          </a:p>
          <a:p>
            <a:r>
              <a:rPr lang="en-US" dirty="0" smtClean="0"/>
              <a:t>Miscellaneous</a:t>
            </a:r>
          </a:p>
          <a:p>
            <a:pPr lvl="1"/>
            <a:r>
              <a:rPr lang="en-US" dirty="0" smtClean="0"/>
              <a:t>Hemorrhagic conversion is NOT an exclusion (though will delay randomization)</a:t>
            </a:r>
          </a:p>
          <a:p>
            <a:pPr lvl="1"/>
            <a:r>
              <a:rPr lang="en-US" dirty="0" smtClean="0"/>
              <a:t>Large-vessel occlusion is NOT an exclusion if it is not atherosclerotic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7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349240" cy="4282440"/>
          </a:xfrm>
        </p:spPr>
        <p:txBody>
          <a:bodyPr/>
          <a:lstStyle/>
          <a:p>
            <a:r>
              <a:rPr lang="en-US" sz="2400" dirty="0" smtClean="0"/>
              <a:t>LAR is appropriate </a:t>
            </a:r>
            <a:r>
              <a:rPr lang="en-US" sz="2400" b="1" u="sng" dirty="0" smtClean="0"/>
              <a:t>ONLY</a:t>
            </a:r>
            <a:r>
              <a:rPr lang="en-US" sz="2400" dirty="0" smtClean="0"/>
              <a:t> when a subject is incapable of giving informed consent (e.g. due to neurological deficit)</a:t>
            </a:r>
          </a:p>
          <a:p>
            <a:r>
              <a:rPr lang="en-US" sz="2400" dirty="0" smtClean="0"/>
              <a:t>When subject is capable of giving consent, but is unable to physically sign the consent: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Impartial witness should be 	present during consent process 	and sign consent document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If possible, subject should ‘make 	their mark’ on signature lines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105648"/>
            <a:ext cx="5008245" cy="49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atrial cardiopathy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659"/>
            <a:ext cx="10515600" cy="4005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Echo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eft atrial dimension/diameter</a:t>
            </a:r>
          </a:p>
          <a:p>
            <a:pPr lvl="1"/>
            <a:r>
              <a:rPr lang="en-US" dirty="0" smtClean="0"/>
              <a:t>Current protocol requires this measurement—if your site reports only atrial volume, inquire if they report the left atrial diameter for you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/>
              <a:t>e</a:t>
            </a:r>
            <a:r>
              <a:rPr lang="en-US" dirty="0" err="1" smtClean="0"/>
              <a:t>chos</a:t>
            </a:r>
            <a:r>
              <a:rPr lang="en-US" dirty="0" smtClean="0"/>
              <a:t> should be </a:t>
            </a:r>
            <a:r>
              <a:rPr lang="en-US" dirty="0" err="1" smtClean="0"/>
              <a:t>deidentified</a:t>
            </a:r>
            <a:r>
              <a:rPr lang="en-US" dirty="0" smtClean="0"/>
              <a:t> and saved on a DVD; ship first one when convenient and batch future DVDs and send twice a year</a:t>
            </a:r>
          </a:p>
          <a:p>
            <a:r>
              <a:rPr lang="en-US" dirty="0" smtClean="0"/>
              <a:t>ECG</a:t>
            </a:r>
          </a:p>
          <a:p>
            <a:pPr lvl="1"/>
            <a:r>
              <a:rPr lang="en-US" dirty="0" smtClean="0"/>
              <a:t>Upload first ECG after stroke; upload another ECG only if requested by ECG Core</a:t>
            </a:r>
          </a:p>
          <a:p>
            <a:r>
              <a:rPr lang="en-US" dirty="0" smtClean="0"/>
              <a:t>NT-proBNP </a:t>
            </a:r>
          </a:p>
          <a:p>
            <a:pPr lvl="1"/>
            <a:r>
              <a:rPr lang="en-US" dirty="0" smtClean="0"/>
              <a:t>Complete CRF 503 and include a copy with shipment; ship immediately at room temp on Sun-Thu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148856"/>
            <a:ext cx="9011252" cy="59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148856"/>
            <a:ext cx="9011252" cy="5997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9674" y="584791"/>
            <a:ext cx="1318438" cy="2870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Eligibility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10688" r="14846"/>
          <a:stretch/>
        </p:blipFill>
        <p:spPr>
          <a:xfrm>
            <a:off x="946403" y="2152840"/>
            <a:ext cx="4739641" cy="23734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7199" y="384629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10800000" flipV="1">
            <a:off x="946403" y="4739640"/>
            <a:ext cx="9677400" cy="89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automated email will be sent by </a:t>
            </a:r>
            <a:r>
              <a:rPr lang="en-US" dirty="0" err="1" smtClean="0"/>
              <a:t>WebDCU</a:t>
            </a:r>
            <a:r>
              <a:rPr lang="en-US" dirty="0" smtClean="0"/>
              <a:t> when a subject is determined to be eligible or ineligible, but will not be sent in real time.</a:t>
            </a:r>
          </a:p>
          <a:p>
            <a:r>
              <a:rPr lang="en-US" dirty="0" smtClean="0"/>
              <a:t>If a subject is ineligible for randomization, please complete the ‘End of Study’ visit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4265" t="18565" r="51331" b="60945"/>
          <a:stretch/>
        </p:blipFill>
        <p:spPr bwMode="auto">
          <a:xfrm>
            <a:off x="6705601" y="2285048"/>
            <a:ext cx="3779520" cy="2241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506509"/>
            <a:ext cx="473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[Study Subject Status] tab to check status of </a:t>
            </a:r>
            <a:r>
              <a:rPr lang="en-US" dirty="0" err="1" smtClean="0"/>
              <a:t>eligiblity</a:t>
            </a:r>
            <a:r>
              <a:rPr lang="en-US" dirty="0" smtClean="0"/>
              <a:t> for randomization: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1" y="1558785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drop down menu to find subjects who are eligible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and study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 as early as 3-14 days post-stroke</a:t>
            </a:r>
          </a:p>
          <a:p>
            <a:r>
              <a:rPr lang="en-US" dirty="0"/>
              <a:t>Randomization as late as 120 days </a:t>
            </a:r>
            <a:r>
              <a:rPr lang="en-US" dirty="0" smtClean="0"/>
              <a:t>post-stroke</a:t>
            </a:r>
          </a:p>
          <a:p>
            <a:r>
              <a:rPr lang="en-US" dirty="0" smtClean="0"/>
              <a:t>OK to start study drug 12 hours after last dose of open-label antithrombotic therapy</a:t>
            </a:r>
          </a:p>
          <a:p>
            <a:r>
              <a:rPr lang="en-US" dirty="0" smtClean="0"/>
              <a:t>For example, if patient received aspirin in the morning and then was randomized, could start study drug that evening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 patients </a:t>
            </a:r>
            <a:r>
              <a:rPr lang="en-US" dirty="0"/>
              <a:t>consented</a:t>
            </a:r>
          </a:p>
          <a:p>
            <a:r>
              <a:rPr lang="en-US" dirty="0" smtClean="0"/>
              <a:t>13 eligible </a:t>
            </a:r>
            <a:r>
              <a:rPr lang="en-US" dirty="0"/>
              <a:t>for randomization </a:t>
            </a:r>
            <a:r>
              <a:rPr lang="en-US" dirty="0" smtClean="0"/>
              <a:t>(39%)</a:t>
            </a:r>
            <a:endParaRPr lang="en-US" dirty="0"/>
          </a:p>
          <a:p>
            <a:r>
              <a:rPr lang="en-US" dirty="0" smtClean="0"/>
              <a:t>8 randomized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96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b="3527"/>
          <a:stretch/>
        </p:blipFill>
        <p:spPr>
          <a:xfrm>
            <a:off x="838200" y="1526565"/>
            <a:ext cx="4583722" cy="167383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1017211" y="333727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r="1876"/>
          <a:stretch/>
        </p:blipFill>
        <p:spPr>
          <a:xfrm>
            <a:off x="5673970" y="2461843"/>
            <a:ext cx="6260123" cy="358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242993"/>
            <a:ext cx="424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PDFs of individual CRFs can be accessed under the [CRF Collection Schedule] tab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3970" y="1667242"/>
            <a:ext cx="501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name of the CRF linked in blue to access the PDF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24-hour telephone hotline</a:t>
            </a:r>
          </a:p>
          <a:p>
            <a:pPr lvl="1"/>
            <a:r>
              <a:rPr lang="en-US" dirty="0" smtClean="0"/>
              <a:t>Please use it for any urgent questions</a:t>
            </a:r>
          </a:p>
          <a:p>
            <a:pPr lvl="1"/>
            <a:r>
              <a:rPr lang="en-US" dirty="0" smtClean="0"/>
              <a:t>Eligibility, randomization, unblinding, etc</a:t>
            </a:r>
          </a:p>
          <a:p>
            <a:r>
              <a:rPr lang="en-US" dirty="0"/>
              <a:t>1-877-427-2234 (1-877-4AR-CADI): useful to save in your cell phone</a:t>
            </a:r>
          </a:p>
          <a:p>
            <a:r>
              <a:rPr lang="en-US" dirty="0"/>
              <a:t>The hotline automatically calls the four PIs in succession</a:t>
            </a:r>
          </a:p>
          <a:p>
            <a:pPr lvl="1"/>
            <a:r>
              <a:rPr lang="en-US" dirty="0" smtClean="0"/>
              <a:t>Please let it ring</a:t>
            </a:r>
          </a:p>
          <a:p>
            <a:pPr lvl="1"/>
            <a:r>
              <a:rPr lang="en-US" dirty="0" smtClean="0"/>
              <a:t>And call back if no luck—one of us will pick up!</a:t>
            </a:r>
          </a:p>
          <a:p>
            <a:r>
              <a:rPr lang="en-US" dirty="0" smtClean="0"/>
              <a:t>Please email </a:t>
            </a:r>
            <a:r>
              <a:rPr lang="en-US" dirty="0" err="1" smtClean="0"/>
              <a:t>arcadia@ucmail.uc.edu</a:t>
            </a:r>
            <a:r>
              <a:rPr lang="en-US" dirty="0" smtClean="0"/>
              <a:t> with non-urgent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75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materials and study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 signs for physicians</a:t>
            </a:r>
          </a:p>
          <a:p>
            <a:r>
              <a:rPr lang="en-US" dirty="0" smtClean="0"/>
              <a:t>Patient brochure</a:t>
            </a:r>
          </a:p>
          <a:p>
            <a:r>
              <a:rPr lang="en-US" dirty="0" smtClean="0"/>
              <a:t>Newsletters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Toolbox for minority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" action="ppaction://ole?verb=0"/>
          </p:cNvPr>
          <p:cNvPicPr>
            <a:picLocks noGrp="1" noChangeAspect="1"/>
          </p:cNvPicPr>
          <p:nvPr>
            <p:ph idx="1"/>
            <p:extLst>
              <p:ext uri="{D42A27DB-BD31-4B8C-83A1-F6EECF244321}">
                <p14:modId xmlns:p14="http://schemas.microsoft.com/office/powerpoint/2010/main" val="9300045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23417" y="334852"/>
            <a:ext cx="8582281" cy="56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Enrollment updates</a:t>
            </a:r>
          </a:p>
          <a:p>
            <a:r>
              <a:rPr lang="en-US" dirty="0" smtClean="0"/>
              <a:t>Protocol/MOP amendments</a:t>
            </a:r>
          </a:p>
          <a:p>
            <a:r>
              <a:rPr lang="en-US" dirty="0" smtClean="0"/>
              <a:t>Regulatory updates</a:t>
            </a:r>
          </a:p>
          <a:p>
            <a:r>
              <a:rPr lang="en-US" dirty="0" smtClean="0"/>
              <a:t>Scientific updates</a:t>
            </a:r>
          </a:p>
          <a:p>
            <a:r>
              <a:rPr lang="en-US" dirty="0" smtClean="0"/>
              <a:t>Other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4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complete trial agreements and CIRB submissions</a:t>
            </a:r>
          </a:p>
          <a:p>
            <a:r>
              <a:rPr lang="en-US" dirty="0" smtClean="0"/>
              <a:t>Actively screen</a:t>
            </a:r>
          </a:p>
          <a:p>
            <a:r>
              <a:rPr lang="en-US" dirty="0" smtClean="0"/>
              <a:t>Send us feedback—we will make changes as needed to make this trial successful!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enrolling sites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27320"/>
              </p:ext>
            </p:extLst>
          </p:nvPr>
        </p:nvGraphicFramePr>
        <p:xfrm>
          <a:off x="838200" y="1623603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Site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Consented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Randomized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University of Cincinnati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Memorial Hermann Texas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UPMC Presbyterian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UF Health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Shands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OSU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Wexner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Harborview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University of Iowa Hospitals &amp;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Clinics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NYP Columbia University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Northwestern Memorial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3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enrolling sites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66045"/>
              </p:ext>
            </p:extLst>
          </p:nvPr>
        </p:nvGraphicFramePr>
        <p:xfrm>
          <a:off x="838200" y="1623604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Site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Consented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Randomized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 of the University of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Pennsylvania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University of Minnesota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NYP Weill Cornell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Christiana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Hennepin County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Brigham and Women's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Mercy St. Vincent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Intercoastal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Medical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Group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Spectrum Health Hospitals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Butterworth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3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startup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 completed trial agreements</a:t>
            </a:r>
          </a:p>
          <a:p>
            <a:r>
              <a:rPr lang="en-US" dirty="0" smtClean="0"/>
              <a:t>78 CIRB </a:t>
            </a:r>
            <a:r>
              <a:rPr lang="en-US" dirty="0"/>
              <a:t>submissions</a:t>
            </a:r>
          </a:p>
          <a:p>
            <a:r>
              <a:rPr lang="en-US" dirty="0"/>
              <a:t>55 CIRB approvals</a:t>
            </a:r>
          </a:p>
          <a:p>
            <a:r>
              <a:rPr lang="en-US" dirty="0" smtClean="0"/>
              <a:t>36 readiness </a:t>
            </a:r>
            <a:r>
              <a:rPr lang="en-US" dirty="0"/>
              <a:t>calls</a:t>
            </a:r>
          </a:p>
          <a:p>
            <a:r>
              <a:rPr lang="en-US" dirty="0" smtClean="0"/>
              <a:t>34 sites </a:t>
            </a:r>
            <a:r>
              <a:rPr lang="en-US" dirty="0"/>
              <a:t>released to </a:t>
            </a:r>
            <a:r>
              <a:rPr lang="en-US" dirty="0" smtClean="0"/>
              <a:t>enroll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3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5" y="317127"/>
            <a:ext cx="8910084" cy="55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0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trial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trial agreements are still pending</a:t>
            </a:r>
          </a:p>
          <a:p>
            <a:r>
              <a:rPr lang="en-US" dirty="0" smtClean="0"/>
              <a:t>Site PI should manage this actively: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responsible </a:t>
            </a:r>
            <a:r>
              <a:rPr lang="en-US" dirty="0" smtClean="0"/>
              <a:t>parties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in with them regularly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makes a </a:t>
            </a:r>
            <a:r>
              <a:rPr lang="en-US" u="sng" dirty="0" smtClean="0"/>
              <a:t>big</a:t>
            </a:r>
            <a:r>
              <a:rPr lang="en-US" dirty="0" smtClean="0"/>
              <a:t> difference</a:t>
            </a:r>
          </a:p>
          <a:p>
            <a:r>
              <a:rPr lang="en-US" dirty="0" smtClean="0"/>
              <a:t>Seek support from institutional/departmental leadership</a:t>
            </a:r>
          </a:p>
          <a:p>
            <a:r>
              <a:rPr lang="en-US" dirty="0" smtClean="0"/>
              <a:t>We are happy to help however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processes vary</a:t>
            </a:r>
          </a:p>
          <a:p>
            <a:pPr lvl="1"/>
            <a:r>
              <a:rPr lang="en-US" dirty="0" smtClean="0"/>
              <a:t>Scenario 1: Local IRB context form -&gt; CIRB -&gt; local IRB acknowledgement</a:t>
            </a:r>
          </a:p>
          <a:p>
            <a:pPr lvl="1"/>
            <a:r>
              <a:rPr lang="en-US" dirty="0" smtClean="0"/>
              <a:t>Scenario 2: Local IRB approval -&gt; CIRB</a:t>
            </a:r>
          </a:p>
          <a:p>
            <a:r>
              <a:rPr lang="en-US" dirty="0" smtClean="0"/>
              <a:t>Really engage with your IRB leadership to figure out the path</a:t>
            </a:r>
          </a:p>
          <a:p>
            <a:r>
              <a:rPr lang="en-US" dirty="0" smtClean="0"/>
              <a:t>Otherwise, you will waste a lot of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1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186"/>
            <a:ext cx="9515168" cy="999337"/>
          </a:xfrm>
        </p:spPr>
        <p:txBody>
          <a:bodyPr/>
          <a:lstStyle/>
          <a:p>
            <a:r>
              <a:rPr lang="en-US" dirty="0" smtClean="0"/>
              <a:t>Study Wide Consent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210841"/>
          </a:xfrm>
        </p:spPr>
        <p:txBody>
          <a:bodyPr/>
          <a:lstStyle/>
          <a:p>
            <a:r>
              <a:rPr lang="en-US" dirty="0" smtClean="0"/>
              <a:t>Minor changes are required to both the main and pregnant partner consent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consent </a:t>
            </a:r>
            <a:endParaRPr lang="en-US" dirty="0" smtClean="0"/>
          </a:p>
          <a:p>
            <a:pPr lvl="2"/>
            <a:r>
              <a:rPr lang="en-US" dirty="0"/>
              <a:t>2 follow-up phone calls </a:t>
            </a:r>
            <a:r>
              <a:rPr lang="en-US" dirty="0" smtClean="0"/>
              <a:t>were </a:t>
            </a:r>
            <a:r>
              <a:rPr lang="en-US" dirty="0"/>
              <a:t>missing and </a:t>
            </a:r>
            <a:r>
              <a:rPr lang="en-US" dirty="0" smtClean="0"/>
              <a:t>typographical </a:t>
            </a:r>
            <a:r>
              <a:rPr lang="en-US" dirty="0"/>
              <a:t>errors </a:t>
            </a:r>
            <a:r>
              <a:rPr lang="en-US" dirty="0" smtClean="0"/>
              <a:t>were corrected</a:t>
            </a:r>
          </a:p>
          <a:p>
            <a:pPr lvl="1"/>
            <a:r>
              <a:rPr lang="en-US" dirty="0" smtClean="0"/>
              <a:t>Pregnant Partner consent</a:t>
            </a:r>
          </a:p>
          <a:p>
            <a:pPr lvl="2"/>
            <a:r>
              <a:rPr lang="en-US" dirty="0"/>
              <a:t>Certificate of Confidentiality language </a:t>
            </a:r>
            <a:r>
              <a:rPr lang="en-US" dirty="0" smtClean="0"/>
              <a:t>added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inor revision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/>
              <a:t>confidentiality section </a:t>
            </a:r>
            <a:r>
              <a:rPr lang="en-US" dirty="0" smtClean="0"/>
              <a:t>for consistency </a:t>
            </a:r>
            <a:r>
              <a:rPr lang="en-US" dirty="0"/>
              <a:t>with the language in the main </a:t>
            </a:r>
            <a:r>
              <a:rPr lang="en-US" dirty="0" smtClean="0"/>
              <a:t>consent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inor </a:t>
            </a:r>
            <a:r>
              <a:rPr lang="en-US" dirty="0"/>
              <a:t>changes to keep terminology consistent throughout the document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60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977</Words>
  <Application>Microsoft Office PowerPoint</Application>
  <PresentationFormat>Widescreen</PresentationFormat>
  <Paragraphs>176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Presentation</vt:lpstr>
      <vt:lpstr>PI and Coordinator Webinar</vt:lpstr>
      <vt:lpstr>Enrollment</vt:lpstr>
      <vt:lpstr>Top enrolling sites</vt:lpstr>
      <vt:lpstr>Top enrolling sites</vt:lpstr>
      <vt:lpstr>Site startup</vt:lpstr>
      <vt:lpstr>PowerPoint Presentation</vt:lpstr>
      <vt:lpstr>Protocol trial agreements</vt:lpstr>
      <vt:lpstr>IRB process</vt:lpstr>
      <vt:lpstr>Study Wide Consent Modification</vt:lpstr>
      <vt:lpstr>CIRB Assistance Plan </vt:lpstr>
      <vt:lpstr>Maintaining confidentiality</vt:lpstr>
      <vt:lpstr>Identifying eligible patients</vt:lpstr>
      <vt:lpstr>Determining eligibility for consent</vt:lpstr>
      <vt:lpstr>Consent process</vt:lpstr>
      <vt:lpstr>Testing for atrial cardiopathy</vt:lpstr>
      <vt:lpstr>PowerPoint Presentation</vt:lpstr>
      <vt:lpstr>PowerPoint Presentation</vt:lpstr>
      <vt:lpstr>Randomization Eligibility</vt:lpstr>
      <vt:lpstr>Randomization and study drug</vt:lpstr>
      <vt:lpstr>CRFs</vt:lpstr>
      <vt:lpstr>Hotline</vt:lpstr>
      <vt:lpstr>Recruitment materials and study tools</vt:lpstr>
      <vt:lpstr>PowerPoint Presentation</vt:lpstr>
      <vt:lpstr>Newsletter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Chen</dc:creator>
  <cp:lastModifiedBy>Sester, Regina (sesterrj)</cp:lastModifiedBy>
  <cp:revision>51</cp:revision>
  <dcterms:created xsi:type="dcterms:W3CDTF">2017-08-22T21:44:43Z</dcterms:created>
  <dcterms:modified xsi:type="dcterms:W3CDTF">2018-04-24T16:15:10Z</dcterms:modified>
</cp:coreProperties>
</file>