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CIMIT" initials="U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402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1907DBB-4A83-43C6-B08F-7157BA156AE8}" type="datetimeFigureOut">
              <a:rPr lang="en-US" smtClean="0"/>
              <a:t>8/20/2014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0EE3D7-44B0-4F1A-9F65-0B181C2B0F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NIH </a:t>
            </a:r>
            <a:r>
              <a:rPr lang="en-US" dirty="0" err="1" smtClean="0"/>
              <a:t>StrokeNet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Regional Management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Joanna Vivalda</a:t>
            </a:r>
          </a:p>
          <a:p>
            <a:r>
              <a:rPr lang="en-US" dirty="0" smtClean="0"/>
              <a:t>Program Official, NIH </a:t>
            </a:r>
            <a:r>
              <a:rPr lang="en-US" dirty="0" err="1" smtClean="0"/>
              <a:t>StrokeNet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2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your application that resulted in the award as an NIH </a:t>
            </a:r>
            <a:r>
              <a:rPr lang="en-US" dirty="0" err="1"/>
              <a:t>StrokeNet</a:t>
            </a:r>
            <a:r>
              <a:rPr lang="en-US" dirty="0"/>
              <a:t> Regional Coordinating Center.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Do you have an individual (larger groups may have 2+) in place to oversee the day-to-day operations across your region?  </a:t>
            </a:r>
            <a:r>
              <a:rPr lang="en-US" u="sng" dirty="0" smtClean="0"/>
              <a:t>Y</a:t>
            </a:r>
            <a:r>
              <a:rPr lang="en-US" b="1" u="sng" dirty="0" smtClean="0"/>
              <a:t>ou </a:t>
            </a:r>
            <a:r>
              <a:rPr lang="en-US" b="1" u="sng" dirty="0"/>
              <a:t>need a plan now</a:t>
            </a:r>
            <a:r>
              <a:rPr lang="en-US" dirty="0"/>
              <a:t>.  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NIH </a:t>
            </a:r>
            <a:r>
              <a:rPr lang="en-US" dirty="0" err="1" smtClean="0"/>
              <a:t>StrokeNet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Regional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342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Communications Plan </a:t>
            </a:r>
            <a:r>
              <a:rPr lang="en-US" b="1" u="sng" dirty="0"/>
              <a:t>for your </a:t>
            </a:r>
            <a:r>
              <a:rPr lang="en-US" b="1" u="sng" dirty="0" smtClean="0"/>
              <a:t>region.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/>
              <a:t>Examples</a:t>
            </a:r>
            <a:r>
              <a:rPr lang="en-US" i="1" dirty="0"/>
              <a:t>:</a:t>
            </a:r>
            <a:endParaRPr lang="en-US" dirty="0"/>
          </a:p>
          <a:p>
            <a:pPr lvl="0"/>
            <a:r>
              <a:rPr lang="en-US" dirty="0"/>
              <a:t>Quarterly meetings, webinars and/or teleconferences to keep staff engaged &amp; up-to-date. </a:t>
            </a:r>
          </a:p>
          <a:p>
            <a:pPr lvl="0"/>
            <a:r>
              <a:rPr lang="en-US" dirty="0"/>
              <a:t>Weekly/Bi-weekly coordinator calls within your region to review progress &amp; trouble shoot.</a:t>
            </a:r>
          </a:p>
          <a:p>
            <a:pPr lvl="0"/>
            <a:r>
              <a:rPr lang="en-US" dirty="0"/>
              <a:t>Stroke Research Hotline, </a:t>
            </a:r>
            <a:r>
              <a:rPr lang="en-US" dirty="0" smtClean="0"/>
              <a:t>on-call </a:t>
            </a:r>
            <a:r>
              <a:rPr lang="en-US" dirty="0"/>
              <a:t>staff to answer </a:t>
            </a:r>
            <a:r>
              <a:rPr lang="en-US" dirty="0" smtClean="0"/>
              <a:t>GCP questions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Coordinate </a:t>
            </a:r>
            <a:r>
              <a:rPr lang="en-US" dirty="0" smtClean="0"/>
              <a:t>local/regional </a:t>
            </a:r>
            <a:r>
              <a:rPr lang="en-US" dirty="0"/>
              <a:t>outreach to support recruitment, as applicable.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NIH </a:t>
            </a:r>
            <a:r>
              <a:rPr lang="en-US" dirty="0" err="1" smtClean="0"/>
              <a:t>StrokeNet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Regional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83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5166"/>
            <a:ext cx="8534400" cy="541020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US" sz="3800" b="1" dirty="0"/>
              <a:t>Operational Management </a:t>
            </a:r>
            <a:r>
              <a:rPr lang="en-US" sz="3800" b="1" u="sng" dirty="0"/>
              <a:t>of your </a:t>
            </a:r>
            <a:r>
              <a:rPr lang="en-US" sz="3800" b="1" u="sng" dirty="0" smtClean="0"/>
              <a:t>region.</a:t>
            </a:r>
            <a:endParaRPr lang="en-US" sz="3800" b="1" dirty="0" smtClean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3800" b="1" dirty="0" smtClean="0"/>
              <a:t> </a:t>
            </a:r>
            <a:endParaRPr lang="en-US" sz="3800" dirty="0"/>
          </a:p>
          <a:p>
            <a:pPr marL="0" indent="0">
              <a:buNone/>
            </a:pPr>
            <a:r>
              <a:rPr lang="en-US" sz="3800" i="1" dirty="0"/>
              <a:t>Examples:</a:t>
            </a:r>
            <a:endParaRPr lang="en-US" sz="3800" dirty="0"/>
          </a:p>
          <a:p>
            <a:pPr lvl="0"/>
            <a:r>
              <a:rPr lang="en-US" sz="3400" dirty="0"/>
              <a:t>How do you assess feasibility?</a:t>
            </a:r>
          </a:p>
          <a:p>
            <a:pPr lvl="0"/>
            <a:r>
              <a:rPr lang="en-US" sz="3400" dirty="0"/>
              <a:t>How are co-investigators identified &amp; integrated into the </a:t>
            </a:r>
            <a:r>
              <a:rPr lang="en-US" sz="3400" dirty="0" smtClean="0"/>
              <a:t>network?</a:t>
            </a:r>
            <a:endParaRPr lang="en-US" sz="3400" dirty="0"/>
          </a:p>
          <a:p>
            <a:pPr lvl="0"/>
            <a:r>
              <a:rPr lang="en-US" sz="3400" dirty="0"/>
              <a:t>Planning for trial placement &amp; allocation of </a:t>
            </a:r>
            <a:r>
              <a:rPr lang="en-US" sz="3400" dirty="0" smtClean="0"/>
              <a:t>resources.</a:t>
            </a:r>
            <a:endParaRPr lang="en-US" sz="3400" dirty="0"/>
          </a:p>
          <a:p>
            <a:pPr lvl="0"/>
            <a:r>
              <a:rPr lang="en-US" sz="3400" dirty="0"/>
              <a:t>Will you provide coordinator service or mentoring to your satellites?</a:t>
            </a:r>
          </a:p>
          <a:p>
            <a:pPr lvl="0"/>
            <a:r>
              <a:rPr lang="en-US" sz="3400" dirty="0"/>
              <a:t>Who will oversee training for research personnel at your satellites? </a:t>
            </a:r>
          </a:p>
          <a:p>
            <a:pPr lvl="0"/>
            <a:r>
              <a:rPr lang="en-US" sz="3400" dirty="0"/>
              <a:t>Initiation calls and/or visits with satellites to activate trials; walk through at least 1 phantom enrollment to identify challenges. </a:t>
            </a:r>
          </a:p>
          <a:p>
            <a:pPr lvl="0"/>
            <a:r>
              <a:rPr lang="en-US" sz="3400" dirty="0"/>
              <a:t>Standard research trial </a:t>
            </a:r>
            <a:r>
              <a:rPr lang="en-US" sz="3400" dirty="0" smtClean="0"/>
              <a:t>orders.</a:t>
            </a:r>
            <a:endParaRPr lang="en-US" sz="3400" dirty="0"/>
          </a:p>
          <a:p>
            <a:pPr lvl="0"/>
            <a:r>
              <a:rPr lang="en-US" sz="3400" dirty="0"/>
              <a:t>24/7 call across centers for off hours </a:t>
            </a:r>
            <a:r>
              <a:rPr lang="en-US" sz="3400" dirty="0" smtClean="0"/>
              <a:t>enrollment.</a:t>
            </a:r>
            <a:endParaRPr lang="en-US" sz="3400" dirty="0"/>
          </a:p>
          <a:p>
            <a:pPr lvl="0"/>
            <a:r>
              <a:rPr lang="en-US" sz="3400" dirty="0"/>
              <a:t>Procedures for data collection and investigational drug/device monitoring (pharmacy, imaging, OR suite, etc.). </a:t>
            </a:r>
          </a:p>
          <a:p>
            <a:pPr lvl="0"/>
            <a:r>
              <a:rPr lang="en-US" sz="3400" dirty="0"/>
              <a:t>Who is responsible for data </a:t>
            </a:r>
            <a:r>
              <a:rPr lang="en-US" sz="3400" dirty="0" smtClean="0"/>
              <a:t>entry/management</a:t>
            </a:r>
            <a:r>
              <a:rPr lang="en-US" sz="3400" dirty="0"/>
              <a:t>; will you provide support to your satellite or will they have qualified staff available? </a:t>
            </a:r>
          </a:p>
          <a:p>
            <a:pPr lvl="0"/>
            <a:r>
              <a:rPr lang="en-US" sz="3400" dirty="0"/>
              <a:t>Who will ship samples, de-identify &amp; transfer images, etc.?  Will you staff travel to the satellites or will each need to manage independently?  </a:t>
            </a:r>
          </a:p>
          <a:p>
            <a:pPr lvl="0"/>
            <a:r>
              <a:rPr lang="en-US" sz="3400" dirty="0"/>
              <a:t>How will status information flow to your RCC (enrollment, AEs, deviations, etc.).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NIH </a:t>
            </a:r>
            <a:r>
              <a:rPr lang="en-US" dirty="0" err="1" smtClean="0"/>
              <a:t>StrokeNet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Regional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027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Quality Assurance </a:t>
            </a:r>
            <a:r>
              <a:rPr lang="en-US" b="1" u="sng" dirty="0"/>
              <a:t>for your </a:t>
            </a:r>
            <a:r>
              <a:rPr lang="en-US" b="1" u="sng" dirty="0" smtClean="0"/>
              <a:t>region.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i="1" dirty="0" smtClean="0"/>
              <a:t>Examples</a:t>
            </a:r>
            <a:r>
              <a:rPr lang="en-US" i="1" dirty="0"/>
              <a:t>:</a:t>
            </a:r>
            <a:endParaRPr lang="en-US" dirty="0"/>
          </a:p>
          <a:p>
            <a:pPr lvl="0"/>
            <a:r>
              <a:rPr lang="en-US" dirty="0" smtClean="0"/>
              <a:t>Coordinate with the NCC &amp; NDMC QA plans.</a:t>
            </a:r>
          </a:p>
          <a:p>
            <a:pPr lvl="0"/>
            <a:r>
              <a:rPr lang="en-US" dirty="0" smtClean="0"/>
              <a:t>Review </a:t>
            </a:r>
            <a:r>
              <a:rPr lang="en-US" dirty="0"/>
              <a:t>all monitor reports on subjects enrolled at </a:t>
            </a:r>
            <a:r>
              <a:rPr lang="en-US" dirty="0" smtClean="0"/>
              <a:t>your satellites. </a:t>
            </a:r>
            <a:endParaRPr lang="en-US" dirty="0"/>
          </a:p>
          <a:p>
            <a:pPr lvl="0"/>
            <a:r>
              <a:rPr lang="en-US" dirty="0" smtClean="0"/>
              <a:t>How will you develop </a:t>
            </a:r>
            <a:r>
              <a:rPr lang="en-US" dirty="0"/>
              <a:t>corrective action plans &amp; track </a:t>
            </a:r>
            <a:r>
              <a:rPr lang="en-US" dirty="0" smtClean="0"/>
              <a:t>improvement? </a:t>
            </a:r>
            <a:endParaRPr lang="en-US" dirty="0"/>
          </a:p>
          <a:p>
            <a:pPr lvl="0"/>
            <a:r>
              <a:rPr lang="en-US" dirty="0"/>
              <a:t>Perform </a:t>
            </a:r>
            <a:r>
              <a:rPr lang="en-US" dirty="0" smtClean="0"/>
              <a:t>your own </a:t>
            </a:r>
            <a:r>
              <a:rPr lang="en-US" dirty="0"/>
              <a:t>monitoring on XX% of </a:t>
            </a:r>
            <a:r>
              <a:rPr lang="en-US" dirty="0" smtClean="0"/>
              <a:t>cases.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NIH </a:t>
            </a:r>
            <a:r>
              <a:rPr lang="en-US" dirty="0" err="1" smtClean="0"/>
              <a:t>StrokeNet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Regional Management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7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DRAFT is sent to Judith Spilker for initial feed back.</a:t>
            </a:r>
          </a:p>
          <a:p>
            <a:r>
              <a:rPr lang="en-US" dirty="0" smtClean="0"/>
              <a:t>A final draft is sent to Joanna Vivalda &amp; Judith Spilker.</a:t>
            </a:r>
          </a:p>
          <a:p>
            <a:r>
              <a:rPr lang="en-US" dirty="0" smtClean="0"/>
              <a:t>The approved version will be sent back to the RCC  by Joanna.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When and How is the Regional Management SOP approved?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5906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360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NIH StrokeNet  Regional Management </vt:lpstr>
      <vt:lpstr>NIH StrokeNet  Regional Management </vt:lpstr>
      <vt:lpstr>NIH StrokeNet  Regional Management </vt:lpstr>
      <vt:lpstr>NIH StrokeNet  Regional Management </vt:lpstr>
      <vt:lpstr>NIH StrokeNet  Regional Management </vt:lpstr>
      <vt:lpstr> When and How is the Regional Management SOP approved?</vt:lpstr>
    </vt:vector>
  </TitlesOfParts>
  <Company>NINDS/NIH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NIH StrokeNet  Regional Management</dc:title>
  <dc:creator>%username%</dc:creator>
  <cp:lastModifiedBy>administrator</cp:lastModifiedBy>
  <cp:revision>8</cp:revision>
  <dcterms:created xsi:type="dcterms:W3CDTF">2014-08-08T19:01:34Z</dcterms:created>
  <dcterms:modified xsi:type="dcterms:W3CDTF">2014-08-20T11:13:22Z</dcterms:modified>
</cp:coreProperties>
</file>