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2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96" r:id="rId2"/>
    <p:sldMasterId id="2147484110" r:id="rId3"/>
    <p:sldMasterId id="2147484124" r:id="rId4"/>
    <p:sldMasterId id="2147484138" r:id="rId5"/>
    <p:sldMasterId id="2147484152" r:id="rId6"/>
    <p:sldMasterId id="2147484166" r:id="rId7"/>
    <p:sldMasterId id="2147484222" r:id="rId8"/>
    <p:sldMasterId id="2147484278" r:id="rId9"/>
    <p:sldMasterId id="2147484306" r:id="rId10"/>
    <p:sldMasterId id="2147484320" r:id="rId11"/>
    <p:sldMasterId id="2147484334" r:id="rId12"/>
    <p:sldMasterId id="2147484348" r:id="rId13"/>
  </p:sldMasterIdLst>
  <p:notesMasterIdLst>
    <p:notesMasterId r:id="rId36"/>
  </p:notesMasterIdLst>
  <p:handoutMasterIdLst>
    <p:handoutMasterId r:id="rId37"/>
  </p:handoutMasterIdLst>
  <p:sldIdLst>
    <p:sldId id="836" r:id="rId14"/>
    <p:sldId id="838" r:id="rId15"/>
    <p:sldId id="769" r:id="rId16"/>
    <p:sldId id="690" r:id="rId17"/>
    <p:sldId id="783" r:id="rId18"/>
    <p:sldId id="784" r:id="rId19"/>
    <p:sldId id="842" r:id="rId20"/>
    <p:sldId id="798" r:id="rId21"/>
    <p:sldId id="843" r:id="rId22"/>
    <p:sldId id="847" r:id="rId23"/>
    <p:sldId id="837" r:id="rId24"/>
    <p:sldId id="862" r:id="rId25"/>
    <p:sldId id="851" r:id="rId26"/>
    <p:sldId id="860" r:id="rId27"/>
    <p:sldId id="839" r:id="rId28"/>
    <p:sldId id="840" r:id="rId29"/>
    <p:sldId id="861" r:id="rId30"/>
    <p:sldId id="854" r:id="rId31"/>
    <p:sldId id="855" r:id="rId32"/>
    <p:sldId id="856" r:id="rId33"/>
    <p:sldId id="859" r:id="rId34"/>
    <p:sldId id="858" r:id="rId35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4774" autoAdjust="0"/>
  </p:normalViewPr>
  <p:slideViewPr>
    <p:cSldViewPr>
      <p:cViewPr>
        <p:scale>
          <a:sx n="103" d="100"/>
          <a:sy n="103" d="100"/>
        </p:scale>
        <p:origin x="-758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81FE7E91-5AF5-4455-88AF-52C8223A83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593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457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7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7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65849EA6-EB63-42DF-A2B7-0FF0831B74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44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370D8606-0E1B-4D0E-893C-EBA58BB9EBE7}" type="slidenum">
              <a:rPr lang="en-US" altLang="en-US" sz="1200" smtClean="0"/>
              <a:pPr eaLnBrk="1" hangingPunct="1">
                <a:defRPr/>
              </a:pPr>
              <a:t>1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6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7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66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668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43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7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6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ADD4B6C9-5D39-4A6C-9442-A1D5D383A65E}" type="slidenum">
              <a:rPr lang="en-US" altLang="en-US" sz="1200" smtClean="0"/>
              <a:pPr eaLnBrk="1" hangingPunct="1">
                <a:defRPr/>
              </a:pPr>
              <a:t>5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22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7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03BD8-020D-4C4A-81A9-49A5537844E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90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75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49EA6-EB63-42DF-A2B7-0FF0831B7412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4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420788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3722550"/>
      </p:ext>
    </p:extLst>
  </p:cSld>
  <p:clrMapOvr>
    <a:masterClrMapping/>
  </p:clrMapOvr>
  <p:transition spd="slow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029362"/>
      </p:ext>
    </p:extLst>
  </p:cSld>
  <p:clrMapOvr>
    <a:masterClrMapping/>
  </p:clrMapOvr>
  <p:transition spd="slow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79386"/>
      </p:ext>
    </p:extLst>
  </p:cSld>
  <p:clrMapOvr>
    <a:masterClrMapping/>
  </p:clrMapOvr>
  <p:transition spd="slow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88072"/>
      </p:ext>
    </p:extLst>
  </p:cSld>
  <p:clrMapOvr>
    <a:masterClrMapping/>
  </p:clrMapOvr>
  <p:transition spd="slow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93363"/>
      </p:ext>
    </p:extLst>
  </p:cSld>
  <p:clrMapOvr>
    <a:masterClrMapping/>
  </p:clrMapOvr>
  <p:transition spd="slow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10706"/>
      </p:ext>
    </p:extLst>
  </p:cSld>
  <p:clrMapOvr>
    <a:masterClrMapping/>
  </p:clrMapOvr>
  <p:transition spd="slow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6665"/>
      </p:ext>
    </p:extLst>
  </p:cSld>
  <p:clrMapOvr>
    <a:masterClrMapping/>
  </p:clrMapOvr>
  <p:transition spd="slow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12587"/>
      </p:ext>
    </p:extLst>
  </p:cSld>
  <p:clrMapOvr>
    <a:masterClrMapping/>
  </p:clrMapOvr>
  <p:transition spd="slow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1018875"/>
      </p:ext>
    </p:extLst>
  </p:cSld>
  <p:clrMapOvr>
    <a:masterClrMapping/>
  </p:clrMapOvr>
  <p:transition spd="slow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4835"/>
      </p:ext>
    </p:extLst>
  </p:cSld>
  <p:clrMapOvr>
    <a:masterClrMapping/>
  </p:clrMapOvr>
  <p:transition spd="slow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2548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9866726"/>
      </p:ext>
    </p:extLst>
  </p:cSld>
  <p:clrMapOvr>
    <a:masterClrMapping/>
  </p:clrMapOvr>
  <p:transition spd="slow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01785"/>
      </p:ext>
    </p:extLst>
  </p:cSld>
  <p:clrMapOvr>
    <a:masterClrMapping/>
  </p:clrMapOvr>
  <p:transition spd="slow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04105"/>
      </p:ext>
    </p:extLst>
  </p:cSld>
  <p:clrMapOvr>
    <a:masterClrMapping/>
  </p:clrMapOvr>
  <p:transition spd="slow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78327"/>
      </p:ext>
    </p:extLst>
  </p:cSld>
  <p:clrMapOvr>
    <a:masterClrMapping/>
  </p:clrMapOvr>
  <p:transition spd="slow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670195"/>
      </p:ext>
    </p:extLst>
  </p:cSld>
  <p:clrMapOvr>
    <a:masterClrMapping/>
  </p:clrMapOvr>
  <p:transition spd="slow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9492"/>
      </p:ext>
    </p:extLst>
  </p:cSld>
  <p:clrMapOvr>
    <a:masterClrMapping/>
  </p:clrMapOvr>
  <p:transition spd="slow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92071"/>
      </p:ext>
    </p:extLst>
  </p:cSld>
  <p:clrMapOvr>
    <a:masterClrMapping/>
  </p:clrMapOvr>
  <p:transition spd="slow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22861"/>
      </p:ext>
    </p:extLst>
  </p:cSld>
  <p:clrMapOvr>
    <a:masterClrMapping/>
  </p:clrMapOvr>
  <p:transition spd="slow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94231"/>
      </p:ext>
    </p:extLst>
  </p:cSld>
  <p:clrMapOvr>
    <a:masterClrMapping/>
  </p:clrMapOvr>
  <p:transition spd="slow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388557"/>
      </p:ext>
    </p:extLst>
  </p:cSld>
  <p:clrMapOvr>
    <a:masterClrMapping/>
  </p:clrMapOvr>
  <p:transition spd="slow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22948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1757269"/>
      </p:ext>
    </p:extLst>
  </p:cSld>
  <p:clrMapOvr>
    <a:masterClrMapping/>
  </p:clrMapOvr>
  <p:transition spd="slow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810936"/>
      </p:ext>
    </p:extLst>
  </p:cSld>
  <p:clrMapOvr>
    <a:masterClrMapping/>
  </p:clrMapOvr>
  <p:transition spd="slow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904084"/>
      </p:ext>
    </p:extLst>
  </p:cSld>
  <p:clrMapOvr>
    <a:masterClrMapping/>
  </p:clrMapOvr>
  <p:transition spd="slow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82548"/>
      </p:ext>
    </p:extLst>
  </p:cSld>
  <p:clrMapOvr>
    <a:masterClrMapping/>
  </p:clrMapOvr>
  <p:transition spd="slow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1123"/>
      </p:ext>
    </p:extLst>
  </p:cSld>
  <p:clrMapOvr>
    <a:masterClrMapping/>
  </p:clrMapOvr>
  <p:transition spd="slow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07812"/>
      </p:ext>
    </p:extLst>
  </p:cSld>
  <p:clrMapOvr>
    <a:masterClrMapping/>
  </p:clrMapOvr>
  <p:transition spd="slow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78543"/>
      </p:ext>
    </p:extLst>
  </p:cSld>
  <p:clrMapOvr>
    <a:masterClrMapping/>
  </p:clrMapOvr>
  <p:transition spd="slow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26347"/>
      </p:ext>
    </p:extLst>
  </p:cSld>
  <p:clrMapOvr>
    <a:masterClrMapping/>
  </p:clrMapOvr>
  <p:transition spd="slow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41881"/>
      </p:ext>
    </p:extLst>
  </p:cSld>
  <p:clrMapOvr>
    <a:masterClrMapping/>
  </p:clrMapOvr>
  <p:transition spd="slow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21001"/>
      </p:ext>
    </p:extLst>
  </p:cSld>
  <p:clrMapOvr>
    <a:masterClrMapping/>
  </p:clrMapOvr>
  <p:transition spd="slow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783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7749651"/>
      </p:ext>
    </p:extLst>
  </p:cSld>
  <p:clrMapOvr>
    <a:masterClrMapping/>
  </p:clrMapOvr>
  <p:transition spd="slow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05949"/>
      </p:ext>
    </p:extLst>
  </p:cSld>
  <p:clrMapOvr>
    <a:masterClrMapping/>
  </p:clrMapOvr>
  <p:transition spd="slow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12338"/>
      </p:ext>
    </p:extLst>
  </p:cSld>
  <p:clrMapOvr>
    <a:masterClrMapping/>
  </p:clrMapOvr>
  <p:transition spd="slow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27265"/>
      </p:ext>
    </p:extLst>
  </p:cSld>
  <p:clrMapOvr>
    <a:masterClrMapping/>
  </p:clrMapOvr>
  <p:transition spd="slow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841177"/>
      </p:ext>
    </p:extLst>
  </p:cSld>
  <p:clrMapOvr>
    <a:masterClrMapping/>
  </p:clrMapOvr>
  <p:transition spd="slow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32159"/>
      </p:ext>
    </p:extLst>
  </p:cSld>
  <p:clrMapOvr>
    <a:masterClrMapping/>
  </p:clrMapOvr>
  <p:transition spd="slow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10338"/>
      </p:ext>
    </p:extLst>
  </p:cSld>
  <p:clrMapOvr>
    <a:masterClrMapping/>
  </p:clrMapOvr>
  <p:transition spd="slow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49387"/>
      </p:ext>
    </p:extLst>
  </p:cSld>
  <p:clrMapOvr>
    <a:masterClrMapping/>
  </p:clrMapOvr>
  <p:transition spd="slow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28295"/>
      </p:ext>
    </p:extLst>
  </p:cSld>
  <p:clrMapOvr>
    <a:masterClrMapping/>
  </p:clrMapOvr>
  <p:transition spd="slow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69342"/>
      </p:ext>
    </p:extLst>
  </p:cSld>
  <p:clrMapOvr>
    <a:masterClrMapping/>
  </p:clrMapOvr>
  <p:transition spd="slow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86266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90589"/>
      </p:ext>
    </p:extLst>
  </p:cSld>
  <p:clrMapOvr>
    <a:masterClrMapping/>
  </p:clrMapOvr>
  <p:transition spd="slow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15964"/>
      </p:ext>
    </p:extLst>
  </p:cSld>
  <p:clrMapOvr>
    <a:masterClrMapping/>
  </p:clrMapOvr>
  <p:transition spd="slow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20621"/>
      </p:ext>
    </p:extLst>
  </p:cSld>
  <p:clrMapOvr>
    <a:masterClrMapping/>
  </p:clrMapOvr>
  <p:transition spd="slow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57561"/>
      </p:ext>
    </p:extLst>
  </p:cSld>
  <p:clrMapOvr>
    <a:masterClrMapping/>
  </p:clrMapOvr>
  <p:transition spd="slow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04674"/>
      </p:ext>
    </p:extLst>
  </p:cSld>
  <p:clrMapOvr>
    <a:masterClrMapping/>
  </p:clrMapOvr>
  <p:transition spd="slow"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960892"/>
      </p:ext>
    </p:extLst>
  </p:cSld>
  <p:clrMapOvr>
    <a:masterClrMapping/>
  </p:clrMapOvr>
  <p:transition spd="slow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88840"/>
      </p:ext>
    </p:extLst>
  </p:cSld>
  <p:clrMapOvr>
    <a:masterClrMapping/>
  </p:clrMapOvr>
  <p:transition spd="slow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842157"/>
      </p:ext>
    </p:extLst>
  </p:cSld>
  <p:clrMapOvr>
    <a:masterClrMapping/>
  </p:clrMapOvr>
  <p:transition spd="slow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2605"/>
      </p:ext>
    </p:extLst>
  </p:cSld>
  <p:clrMapOvr>
    <a:masterClrMapping/>
  </p:clrMapOvr>
  <p:transition spd="slow"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530113"/>
      </p:ext>
    </p:extLst>
  </p:cSld>
  <p:clrMapOvr>
    <a:masterClrMapping/>
  </p:clrMapOvr>
  <p:transition spd="slow"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2813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72222"/>
      </p:ext>
    </p:extLst>
  </p:cSld>
  <p:clrMapOvr>
    <a:masterClrMapping/>
  </p:clrMapOvr>
  <p:transition spd="slow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731236"/>
      </p:ext>
    </p:extLst>
  </p:cSld>
  <p:clrMapOvr>
    <a:masterClrMapping/>
  </p:clrMapOvr>
  <p:transition spd="slow"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63094"/>
      </p:ext>
    </p:extLst>
  </p:cSld>
  <p:clrMapOvr>
    <a:masterClrMapping/>
  </p:clrMapOvr>
  <p:transition spd="slow"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36157"/>
      </p:ext>
    </p:extLst>
  </p:cSld>
  <p:clrMapOvr>
    <a:masterClrMapping/>
  </p:clrMapOvr>
  <p:transition spd="slow"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78200"/>
      </p:ext>
    </p:extLst>
  </p:cSld>
  <p:clrMapOvr>
    <a:masterClrMapping/>
  </p:clrMapOvr>
  <p:transition spd="slow"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68033"/>
      </p:ext>
    </p:extLst>
  </p:cSld>
  <p:clrMapOvr>
    <a:masterClrMapping/>
  </p:clrMapOvr>
  <p:transition spd="slow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448941"/>
      </p:ext>
    </p:extLst>
  </p:cSld>
  <p:clrMapOvr>
    <a:masterClrMapping/>
  </p:clrMapOvr>
  <p:transition spd="slow"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18245"/>
      </p:ext>
    </p:extLst>
  </p:cSld>
  <p:clrMapOvr>
    <a:masterClrMapping/>
  </p:clrMapOvr>
  <p:transition spd="slow"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949758"/>
      </p:ext>
    </p:extLst>
  </p:cSld>
  <p:clrMapOvr>
    <a:masterClrMapping/>
  </p:clrMapOvr>
  <p:transition spd="slow"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03152"/>
      </p:ext>
    </p:extLst>
  </p:cSld>
  <p:clrMapOvr>
    <a:masterClrMapping/>
  </p:clrMapOvr>
  <p:transition spd="slow"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527590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412593"/>
      </p:ext>
    </p:extLst>
  </p:cSld>
  <p:clrMapOvr>
    <a:masterClrMapping/>
  </p:clrMapOvr>
  <p:transition spd="slow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520744"/>
      </p:ext>
    </p:extLst>
  </p:cSld>
  <p:clrMapOvr>
    <a:masterClrMapping/>
  </p:clrMapOvr>
  <p:transition spd="slow"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59273"/>
      </p:ext>
    </p:extLst>
  </p:cSld>
  <p:clrMapOvr>
    <a:masterClrMapping/>
  </p:clrMapOvr>
  <p:transition spd="slow"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7596"/>
      </p:ext>
    </p:extLst>
  </p:cSld>
  <p:clrMapOvr>
    <a:masterClrMapping/>
  </p:clrMapOvr>
  <p:transition spd="slow"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15192"/>
      </p:ext>
    </p:extLst>
  </p:cSld>
  <p:clrMapOvr>
    <a:masterClrMapping/>
  </p:clrMapOvr>
  <p:transition spd="slow"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18723"/>
      </p:ext>
    </p:extLst>
  </p:cSld>
  <p:clrMapOvr>
    <a:masterClrMapping/>
  </p:clrMapOvr>
  <p:transition spd="slow"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08243"/>
      </p:ext>
    </p:extLst>
  </p:cSld>
  <p:clrMapOvr>
    <a:masterClrMapping/>
  </p:clrMapOvr>
  <p:transition spd="slow"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18270"/>
      </p:ext>
    </p:extLst>
  </p:cSld>
  <p:clrMapOvr>
    <a:masterClrMapping/>
  </p:clrMapOvr>
  <p:transition spd="slow"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35114"/>
      </p:ext>
    </p:extLst>
  </p:cSld>
  <p:clrMapOvr>
    <a:masterClrMapping/>
  </p:clrMapOvr>
  <p:transition spd="slow"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24390"/>
      </p:ext>
    </p:extLst>
  </p:cSld>
  <p:clrMapOvr>
    <a:masterClrMapping/>
  </p:clrMapOvr>
  <p:transition spd="slow"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1763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97164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824161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7621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6238480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99939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3408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74477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64745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329602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91755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63407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87102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08379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877200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6145644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884385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31298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39344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916985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44940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011166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368952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08368"/>
      </p:ext>
    </p:extLst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65447"/>
      </p:ext>
    </p:extLst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90010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13073"/>
      </p:ext>
    </p:extLst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13221"/>
      </p:ext>
    </p:extLst>
  </p:cSld>
  <p:clrMapOvr>
    <a:masterClrMapping/>
  </p:clrMapOvr>
  <p:transition spd="slow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857166"/>
      </p:ext>
    </p:extLst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422992"/>
      </p:ext>
    </p:extLst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623"/>
      </p:ext>
    </p:extLst>
  </p:cSld>
  <p:clrMapOvr>
    <a:masterClrMapping/>
  </p:clrMapOvr>
  <p:transition spd="slow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59018"/>
      </p:ext>
    </p:extLst>
  </p:cSld>
  <p:clrMapOvr>
    <a:masterClrMapping/>
  </p:clrMapOvr>
  <p:transition spd="slow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56537"/>
      </p:ext>
    </p:extLst>
  </p:cSld>
  <p:clrMapOvr>
    <a:masterClrMapping/>
  </p:clrMapOvr>
  <p:transition spd="slow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214202"/>
      </p:ext>
    </p:extLst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63398"/>
      </p:ext>
    </p:extLst>
  </p:cSld>
  <p:clrMapOvr>
    <a:masterClrMapping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52925"/>
      </p:ext>
    </p:extLst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215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4287831"/>
      </p:ext>
    </p:extLst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93562"/>
      </p:ext>
    </p:extLst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87999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8064"/>
      </p:ext>
    </p:extLst>
  </p:cSld>
  <p:clrMapOvr>
    <a:masterClrMapping/>
  </p:clrMapOvr>
  <p:transition spd="slow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90582"/>
      </p:ext>
    </p:extLst>
  </p:cSld>
  <p:clrMapOvr>
    <a:masterClrMapping/>
  </p:clrMapOvr>
  <p:transition spd="slow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18354"/>
      </p:ext>
    </p:extLst>
  </p:cSld>
  <p:clrMapOvr>
    <a:masterClrMapping/>
  </p:clrMapOvr>
  <p:transition spd="slow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709654"/>
      </p:ext>
    </p:extLst>
  </p:cSld>
  <p:clrMapOvr>
    <a:masterClrMapping/>
  </p:clrMapOvr>
  <p:transition spd="slow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75355"/>
      </p:ext>
    </p:extLst>
  </p:cSld>
  <p:clrMapOvr>
    <a:masterClrMapping/>
  </p:clrMapOvr>
  <p:transition spd="slow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85519"/>
      </p:ext>
    </p:extLst>
  </p:cSld>
  <p:clrMapOvr>
    <a:masterClrMapping/>
  </p:clrMapOvr>
  <p:transition spd="slow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197107"/>
      </p:ext>
    </p:extLst>
  </p:cSld>
  <p:clrMapOvr>
    <a:masterClrMapping/>
  </p:clrMapOvr>
  <p:transition spd="slow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7146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3921226"/>
      </p:ext>
    </p:extLst>
  </p:cSld>
  <p:clrMapOvr>
    <a:masterClrMapping/>
  </p:clrMapOvr>
  <p:transition spd="slow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86273"/>
      </p:ext>
    </p:extLst>
  </p:cSld>
  <p:clrMapOvr>
    <a:masterClrMapping/>
  </p:clrMapOvr>
  <p:transition spd="slow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81226"/>
      </p:ext>
    </p:extLst>
  </p:cSld>
  <p:clrMapOvr>
    <a:masterClrMapping/>
  </p:clrMapOvr>
  <p:transition spd="slow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07902"/>
      </p:ext>
    </p:extLst>
  </p:cSld>
  <p:clrMapOvr>
    <a:masterClrMapping/>
  </p:clrMapOvr>
  <p:transition spd="slow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71538"/>
      </p:ext>
    </p:extLst>
  </p:cSld>
  <p:clrMapOvr>
    <a:masterClrMapping/>
  </p:clrMapOvr>
  <p:transition spd="slow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18684"/>
      </p:ext>
    </p:extLst>
  </p:cSld>
  <p:clrMapOvr>
    <a:masterClrMapping/>
  </p:clrMapOvr>
  <p:transition spd="slow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06254"/>
      </p:ext>
    </p:extLst>
  </p:cSld>
  <p:clrMapOvr>
    <a:masterClrMapping/>
  </p:clrMapOvr>
  <p:transition spd="slow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75090"/>
      </p:ext>
    </p:extLst>
  </p:cSld>
  <p:clrMapOvr>
    <a:masterClrMapping/>
  </p:clrMapOvr>
  <p:transition spd="slow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90406"/>
      </p:ext>
    </p:extLst>
  </p:cSld>
  <p:clrMapOvr>
    <a:masterClrMapping/>
  </p:clrMapOvr>
  <p:transition spd="slow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236142"/>
      </p:ext>
    </p:extLst>
  </p:cSld>
  <p:clrMapOvr>
    <a:masterClrMapping/>
  </p:clrMapOvr>
  <p:transition spd="slow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8345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3249509"/>
      </p:ext>
    </p:extLst>
  </p:cSld>
  <p:clrMapOvr>
    <a:masterClrMapping/>
  </p:clrMapOvr>
  <p:transition spd="slow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1275"/>
      </p:ext>
    </p:extLst>
  </p:cSld>
  <p:clrMapOvr>
    <a:masterClrMapping/>
  </p:clrMapOvr>
  <p:transition spd="slow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89431"/>
      </p:ext>
    </p:extLst>
  </p:cSld>
  <p:clrMapOvr>
    <a:masterClrMapping/>
  </p:clrMapOvr>
  <p:transition spd="slow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82036"/>
      </p:ext>
    </p:extLst>
  </p:cSld>
  <p:clrMapOvr>
    <a:masterClrMapping/>
  </p:clrMapOvr>
  <p:transition spd="slow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39711"/>
      </p:ext>
    </p:extLst>
  </p:cSld>
  <p:clrMapOvr>
    <a:masterClrMapping/>
  </p:clrMapOvr>
  <p:transition spd="slow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60449"/>
      </p:ext>
    </p:extLst>
  </p:cSld>
  <p:clrMapOvr>
    <a:masterClrMapping/>
  </p:clrMapOvr>
  <p:transition spd="slow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23957"/>
      </p:ext>
    </p:extLst>
  </p:cSld>
  <p:clrMapOvr>
    <a:masterClrMapping/>
  </p:clrMapOvr>
  <p:transition spd="slow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64468"/>
      </p:ext>
    </p:extLst>
  </p:cSld>
  <p:clrMapOvr>
    <a:masterClrMapping/>
  </p:clrMapOvr>
  <p:transition spd="slow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15960"/>
      </p:ext>
    </p:extLst>
  </p:cSld>
  <p:clrMapOvr>
    <a:masterClrMapping/>
  </p:clrMapOvr>
  <p:transition spd="slow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655934"/>
      </p:ext>
    </p:extLst>
  </p:cSld>
  <p:clrMapOvr>
    <a:masterClrMapping/>
  </p:clrMapOvr>
  <p:transition spd="slow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7932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1888846"/>
      </p:ext>
    </p:extLst>
  </p:cSld>
  <p:clrMapOvr>
    <a:masterClrMapping/>
  </p:clrMapOvr>
  <p:transition spd="slow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06888"/>
      </p:ext>
    </p:extLst>
  </p:cSld>
  <p:clrMapOvr>
    <a:masterClrMapping/>
  </p:clrMapOvr>
  <p:transition spd="slow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966849"/>
      </p:ext>
    </p:extLst>
  </p:cSld>
  <p:clrMapOvr>
    <a:masterClrMapping/>
  </p:clrMapOvr>
  <p:transition spd="slow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76260"/>
      </p:ext>
    </p:extLst>
  </p:cSld>
  <p:clrMapOvr>
    <a:masterClrMapping/>
  </p:clrMapOvr>
  <p:transition spd="slow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92374"/>
      </p:ext>
    </p:extLst>
  </p:cSld>
  <p:clrMapOvr>
    <a:masterClrMapping/>
  </p:clrMapOvr>
  <p:transition spd="slow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68207"/>
      </p:ext>
    </p:extLst>
  </p:cSld>
  <p:clrMapOvr>
    <a:masterClrMapping/>
  </p:clrMapOvr>
  <p:transition spd="slow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861944"/>
      </p:ext>
    </p:extLst>
  </p:cSld>
  <p:clrMapOvr>
    <a:masterClrMapping/>
  </p:clrMapOvr>
  <p:transition spd="slow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87730"/>
      </p:ext>
    </p:extLst>
  </p:cSld>
  <p:clrMapOvr>
    <a:masterClrMapping/>
  </p:clrMapOvr>
  <p:transition spd="slow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77369"/>
      </p:ext>
    </p:extLst>
  </p:cSld>
  <p:clrMapOvr>
    <a:masterClrMapping/>
  </p:clrMapOvr>
  <p:transition spd="slow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F9A6-51F1-41CB-9C28-CE4F920F9FD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55236"/>
      </p:ext>
    </p:extLst>
  </p:cSld>
  <p:clrMapOvr>
    <a:masterClrMapping/>
  </p:clrMapOvr>
  <p:transition spd="slow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13FD-99B6-4073-8A20-06C98D24A55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8639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E8E-B566-42B9-851E-A87C28BD2E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7256144"/>
      </p:ext>
    </p:extLst>
  </p:cSld>
  <p:clrMapOvr>
    <a:masterClrMapping/>
  </p:clrMapOvr>
  <p:transition spd="slow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BFFF-8B27-4E0B-97CB-64EE0D2AD91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134787"/>
      </p:ext>
    </p:extLst>
  </p:cSld>
  <p:clrMapOvr>
    <a:masterClrMapping/>
  </p:clrMapOvr>
  <p:transition spd="slow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32B8-23A3-4444-BA37-9B0F6670EC7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39489"/>
      </p:ext>
    </p:extLst>
  </p:cSld>
  <p:clrMapOvr>
    <a:masterClrMapping/>
  </p:clrMapOvr>
  <p:transition spd="slow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43D5-689F-4B33-A749-59D33282C47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33134"/>
      </p:ext>
    </p:extLst>
  </p:cSld>
  <p:clrMapOvr>
    <a:masterClrMapping/>
  </p:clrMapOvr>
  <p:transition spd="slow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364B9-D197-42AF-8ACB-241CC8F06F4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53967"/>
      </p:ext>
    </p:extLst>
  </p:cSld>
  <p:clrMapOvr>
    <a:masterClrMapping/>
  </p:clrMapOvr>
  <p:transition spd="slow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49408"/>
      </p:ext>
    </p:extLst>
  </p:cSld>
  <p:clrMapOvr>
    <a:masterClrMapping/>
  </p:clrMapOvr>
  <p:transition spd="slow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1FE6E-6280-4553-BD7F-5B124DD1223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100519"/>
      </p:ext>
    </p:extLst>
  </p:cSld>
  <p:clrMapOvr>
    <a:masterClrMapping/>
  </p:clrMapOvr>
  <p:transition spd="slow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9880-9E56-4246-BB80-5FE4D499F42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31373"/>
      </p:ext>
    </p:extLst>
  </p:cSld>
  <p:clrMapOvr>
    <a:masterClrMapping/>
  </p:clrMapOvr>
  <p:transition spd="slow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400B-8A8B-4A68-8515-3DACAAEE913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2967"/>
      </p:ext>
    </p:extLst>
  </p:cSld>
  <p:clrMapOvr>
    <a:masterClrMapping/>
  </p:clrMapOvr>
  <p:transition spd="slow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78FB-C43D-4CD3-A0BB-6DB6A1FA23BC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21446"/>
      </p:ext>
    </p:extLst>
  </p:cSld>
  <p:clrMapOvr>
    <a:masterClrMapping/>
  </p:clrMapOvr>
  <p:transition spd="slow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5AAE-4C63-4556-9DF7-AF7690AC872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9727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95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  <p:sldLayoutId id="2147484094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812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693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32" r:id="rId12"/>
    <p:sldLayoutId id="2147484333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676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  <p:sldLayoutId id="2147484346" r:id="rId12"/>
    <p:sldLayoutId id="2147484347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275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49" r:id="rId1"/>
    <p:sldLayoutId id="2147484350" r:id="rId2"/>
    <p:sldLayoutId id="2147484351" r:id="rId3"/>
    <p:sldLayoutId id="2147484352" r:id="rId4"/>
    <p:sldLayoutId id="2147484353" r:id="rId5"/>
    <p:sldLayoutId id="2147484354" r:id="rId6"/>
    <p:sldLayoutId id="2147484355" r:id="rId7"/>
    <p:sldLayoutId id="2147484356" r:id="rId8"/>
    <p:sldLayoutId id="2147484357" r:id="rId9"/>
    <p:sldLayoutId id="2147484358" r:id="rId10"/>
    <p:sldLayoutId id="2147484359" r:id="rId11"/>
    <p:sldLayoutId id="2147484360" r:id="rId12"/>
    <p:sldLayoutId id="2147484361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826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  <p:sldLayoutId id="2147484108" r:id="rId12"/>
    <p:sldLayoutId id="2147484109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6069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369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78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  <p:sldLayoutId id="2147484150" r:id="rId12"/>
    <p:sldLayoutId id="2147484151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9985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  <p:sldLayoutId id="2147484165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091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  <p:sldLayoutId id="2147484179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532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23" r:id="rId1"/>
    <p:sldLayoutId id="2147484224" r:id="rId2"/>
    <p:sldLayoutId id="2147484225" r:id="rId3"/>
    <p:sldLayoutId id="2147484226" r:id="rId4"/>
    <p:sldLayoutId id="2147484227" r:id="rId5"/>
    <p:sldLayoutId id="2147484228" r:id="rId6"/>
    <p:sldLayoutId id="2147484229" r:id="rId7"/>
    <p:sldLayoutId id="2147484230" r:id="rId8"/>
    <p:sldLayoutId id="2147484231" r:id="rId9"/>
    <p:sldLayoutId id="2147484232" r:id="rId10"/>
    <p:sldLayoutId id="2147484233" r:id="rId11"/>
    <p:sldLayoutId id="2147484234" r:id="rId12"/>
    <p:sldLayoutId id="2147484235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1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666E31-B5B3-48AA-9225-FAE7C99F2DE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747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91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676400"/>
            <a:ext cx="8991600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</a:rPr>
              <a:t>Introducing:</a:t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The </a:t>
            </a:r>
            <a:r>
              <a:rPr lang="en-US" dirty="0">
                <a:ea typeface="ＭＳ Ｐゴシック" charset="0"/>
              </a:rPr>
              <a:t>Stroke </a:t>
            </a:r>
            <a:r>
              <a:rPr lang="en-US" dirty="0" smtClean="0">
                <a:ea typeface="ＭＳ Ｐゴシック" charset="0"/>
              </a:rPr>
              <a:t>Hyperglycemia </a:t>
            </a:r>
            <a:r>
              <a:rPr lang="en-US" dirty="0">
                <a:ea typeface="ＭＳ Ｐゴシック" charset="0"/>
              </a:rPr>
              <a:t>Insulin Network Effort (SHINE) Trial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Karen C. Johnston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Amy C. Fansler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For the SHINE team</a:t>
            </a:r>
            <a:endParaRPr lang="en-US" sz="2800" dirty="0"/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762000" y="5943600"/>
            <a:ext cx="777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ea typeface="+mn-ea"/>
              </a:rPr>
              <a:t>NIH-NINDS U01 NS069498</a:t>
            </a:r>
          </a:p>
          <a:p>
            <a:pPr>
              <a:defRPr/>
            </a:pPr>
            <a:r>
              <a:rPr lang="en-US" sz="1800" dirty="0">
                <a:latin typeface="+mn-lt"/>
                <a:ea typeface="+mn-ea"/>
              </a:rPr>
              <a:t>NETT CCC U01 NS056975</a:t>
            </a:r>
          </a:p>
          <a:p>
            <a:pPr>
              <a:defRPr/>
            </a:pPr>
            <a:r>
              <a:rPr lang="en-US" sz="1800" dirty="0">
                <a:latin typeface="+mn-lt"/>
                <a:ea typeface="+mn-ea"/>
              </a:rPr>
              <a:t>NETT SDMC U01 NS059041</a:t>
            </a: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3397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a typeface="ＭＳ Ｐゴシック" charset="0"/>
              </a:rPr>
              <a:t>SHINE Control Group 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28675" name="Content Placeholder 5"/>
          <p:cNvSpPr>
            <a:spLocks noGrp="1"/>
          </p:cNvSpPr>
          <p:nvPr>
            <p:ph idx="1"/>
          </p:nvPr>
        </p:nvSpPr>
        <p:spPr>
          <a:xfrm>
            <a:off x="609600" y="914400"/>
            <a:ext cx="8305800" cy="5410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charset="0"/>
              </a:rPr>
              <a:t>Infusion: IV saline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8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sz="10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charset="0"/>
              </a:rPr>
              <a:t>Injections: SQ insulin (per sliding scale)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8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sz="1000" dirty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charset="0"/>
              </a:rPr>
              <a:t>Escalating doses of insulin per sliding scale if not in target which may include basal insulin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800" dirty="0" smtClean="0">
              <a:ea typeface="ＭＳ Ｐゴシック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10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charset="0"/>
              </a:rPr>
              <a:t>Glucose checks q1-3 hours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8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sz="1000" dirty="0" smtClean="0">
              <a:ea typeface="ＭＳ Ｐゴシック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charset="0"/>
              </a:rPr>
              <a:t>Study laptop displays dosing of IV saline, SQ insulin and hypoglycemia protocol</a:t>
            </a:r>
            <a:endParaRPr lang="en-US" sz="2800" dirty="0">
              <a:ea typeface="ＭＳ Ｐゴシック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5211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620000" cy="1143000"/>
          </a:xfrm>
        </p:spPr>
        <p:txBody>
          <a:bodyPr/>
          <a:lstStyle/>
          <a:p>
            <a:pPr algn="ctr"/>
            <a:r>
              <a:rPr lang="en-US" b="0" dirty="0" smtClean="0"/>
              <a:t>Summary – Clinical Outcomes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01000" cy="5029200"/>
          </a:xfrm>
        </p:spPr>
        <p:txBody>
          <a:bodyPr/>
          <a:lstStyle/>
          <a:p>
            <a:pPr eaLnBrk="1" hangingPunct="1"/>
            <a:r>
              <a:rPr lang="en-US" sz="3200" dirty="0">
                <a:ea typeface="ＭＳ Ｐゴシック" pitchFamily="34" charset="-128"/>
              </a:rPr>
              <a:t>Primary </a:t>
            </a:r>
            <a:r>
              <a:rPr lang="en-US" sz="3200" dirty="0" smtClean="0">
                <a:ea typeface="ＭＳ Ｐゴシック" pitchFamily="34" charset="-128"/>
              </a:rPr>
              <a:t>efficacy outcome </a:t>
            </a:r>
            <a:r>
              <a:rPr lang="en-US" sz="3200" dirty="0">
                <a:ea typeface="ＭＳ Ｐゴシック" pitchFamily="34" charset="-128"/>
              </a:rPr>
              <a:t>– 3 month </a:t>
            </a:r>
            <a:r>
              <a:rPr lang="en-US" sz="3200" dirty="0" smtClean="0">
                <a:ea typeface="ＭＳ Ｐゴシック" pitchFamily="34" charset="-128"/>
              </a:rPr>
              <a:t>mRS</a:t>
            </a: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Primary safety outcome </a:t>
            </a:r>
            <a:r>
              <a:rPr lang="en-US" sz="3200" dirty="0">
                <a:ea typeface="ＭＳ Ｐゴシック" pitchFamily="34" charset="-128"/>
              </a:rPr>
              <a:t>– </a:t>
            </a:r>
            <a:r>
              <a:rPr lang="en-US" sz="3200" dirty="0" smtClean="0">
                <a:ea typeface="ＭＳ Ｐゴシック" pitchFamily="34" charset="-128"/>
              </a:rPr>
              <a:t>severe </a:t>
            </a:r>
            <a:r>
              <a:rPr lang="en-US" sz="3200" dirty="0">
                <a:ea typeface="ＭＳ Ｐゴシック" pitchFamily="34" charset="-128"/>
              </a:rPr>
              <a:t>hypoglycemia (&lt;40 mg/dL</a:t>
            </a:r>
            <a:r>
              <a:rPr lang="en-US" sz="3200" dirty="0" smtClean="0">
                <a:ea typeface="ＭＳ Ｐゴシック" pitchFamily="34" charset="-128"/>
              </a:rPr>
              <a:t>)</a:t>
            </a:r>
          </a:p>
          <a:p>
            <a:pPr eaLnBrk="1" hangingPunct="1"/>
            <a:endParaRPr lang="en-US" sz="2000" dirty="0">
              <a:ea typeface="ＭＳ Ｐゴシック" pitchFamily="34" charset="-128"/>
            </a:endParaRPr>
          </a:p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Outcomes Assessments (blinded)</a:t>
            </a:r>
            <a:endParaRPr lang="en-US" sz="3200" dirty="0">
              <a:ea typeface="ＭＳ Ｐゴシック" pitchFamily="34" charset="-128"/>
            </a:endParaRPr>
          </a:p>
          <a:p>
            <a:pPr lvl="1" eaLnBrk="1" hangingPunct="1"/>
            <a:r>
              <a:rPr lang="en-US" sz="3200" dirty="0">
                <a:ea typeface="ＭＳ Ｐゴシック" pitchFamily="34" charset="-128"/>
              </a:rPr>
              <a:t>6 week phone call – </a:t>
            </a:r>
            <a:r>
              <a:rPr lang="en-US" sz="3200" dirty="0" smtClean="0">
                <a:ea typeface="ＭＳ Ｐゴシック" pitchFamily="34" charset="-128"/>
              </a:rPr>
              <a:t>mRS and </a:t>
            </a:r>
            <a:r>
              <a:rPr lang="en-US" sz="3200" dirty="0">
                <a:ea typeface="ＭＳ Ｐゴシック" pitchFamily="34" charset="-128"/>
              </a:rPr>
              <a:t>SAEs</a:t>
            </a:r>
          </a:p>
          <a:p>
            <a:pPr lvl="1" eaLnBrk="1" hangingPunct="1"/>
            <a:r>
              <a:rPr lang="en-US" sz="3200" dirty="0">
                <a:ea typeface="ＭＳ Ｐゴシック" pitchFamily="34" charset="-128"/>
              </a:rPr>
              <a:t>3 month </a:t>
            </a:r>
            <a:r>
              <a:rPr lang="en-US" sz="3200" dirty="0" smtClean="0">
                <a:ea typeface="ＭＳ Ｐゴシック" pitchFamily="34" charset="-128"/>
              </a:rPr>
              <a:t>– mRS, NIHSS, BI, SSQOL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3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I-SPOT &amp; SHINE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4114800"/>
          </a:xfrm>
        </p:spPr>
        <p:txBody>
          <a:bodyPr/>
          <a:lstStyle/>
          <a:p>
            <a:r>
              <a:rPr lang="en-US" dirty="0" smtClean="0"/>
              <a:t>I-SPOT nested within the SHINE trial</a:t>
            </a:r>
          </a:p>
          <a:p>
            <a:r>
              <a:rPr lang="en-US" dirty="0" smtClean="0"/>
              <a:t>Only sites participating in the SHINE trial will be eligible to perform I-SPOT</a:t>
            </a:r>
          </a:p>
          <a:p>
            <a:r>
              <a:rPr lang="en-US" dirty="0" smtClean="0"/>
              <a:t>Consent for I-SPOT embedded into SHINE consent</a:t>
            </a:r>
          </a:p>
          <a:p>
            <a:r>
              <a:rPr lang="en-US" dirty="0" smtClean="0"/>
              <a:t>Separately funded so sites will get additional funds to perform I-SPOT</a:t>
            </a:r>
          </a:p>
          <a:p>
            <a:r>
              <a:rPr lang="en-US" dirty="0" smtClean="0"/>
              <a:t>Requires 2 blood draws &amp; QVSFS at 90 days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0468"/>
            <a:ext cx="1562100" cy="87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1200"/>
            <a:ext cx="7924800" cy="2514600"/>
          </a:xfrm>
        </p:spPr>
        <p:txBody>
          <a:bodyPr/>
          <a:lstStyle/>
          <a:p>
            <a:r>
              <a:rPr lang="en-US" sz="4000" dirty="0" smtClean="0"/>
              <a:t>Recruitment, Enrollment &amp; Retention Tips</a:t>
            </a:r>
            <a:br>
              <a:rPr lang="en-US" sz="4000" dirty="0" smtClean="0"/>
            </a:br>
            <a:endParaRPr lang="en-US" sz="3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590800" y="44196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Amy Fansler, MPH, CCRP</a:t>
            </a:r>
          </a:p>
          <a:p>
            <a:r>
              <a:rPr lang="en-US" dirty="0">
                <a:latin typeface="+mn-lt"/>
              </a:rPr>
              <a:t>SHINE Project Director</a:t>
            </a:r>
          </a:p>
          <a:p>
            <a:endParaRPr lang="en-US" dirty="0">
              <a:latin typeface="+mn-lt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88628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Recruitment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95400"/>
            <a:ext cx="8458200" cy="49530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Engagement of front line teams (ED, residents)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24/7 screening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EMR-based automated alerts</a:t>
            </a:r>
            <a:endParaRPr lang="en-US" sz="2000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Partnership with clinical team re consent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DNR is not an exclusion/ comfort care is</a:t>
            </a:r>
            <a:endParaRPr lang="en-US" dirty="0"/>
          </a:p>
          <a:p>
            <a:pPr>
              <a:spcBef>
                <a:spcPts val="2400"/>
              </a:spcBef>
            </a:pPr>
            <a:endParaRPr lang="en-US" sz="1050" dirty="0" smtClean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6122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Enrollment Glucose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143000"/>
            <a:ext cx="8382000" cy="533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/>
              <a:t>Recheck glucose if close – most recent </a:t>
            </a:r>
            <a:r>
              <a:rPr lang="en-US" sz="2800" dirty="0" smtClean="0"/>
              <a:t>counts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If glucose meets criteria, no need to recheck </a:t>
            </a:r>
            <a:endParaRPr lang="en-US" sz="28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Pts </a:t>
            </a:r>
            <a:r>
              <a:rPr lang="en-US" sz="2800" dirty="0"/>
              <a:t>who </a:t>
            </a:r>
            <a:r>
              <a:rPr lang="en-US" sz="2800" dirty="0" smtClean="0"/>
              <a:t>get insulin or </a:t>
            </a:r>
            <a:r>
              <a:rPr lang="en-US" sz="2800" dirty="0"/>
              <a:t>glucose in the </a:t>
            </a:r>
            <a:r>
              <a:rPr lang="en-US" sz="2800" dirty="0" smtClean="0"/>
              <a:t>field/ED </a:t>
            </a:r>
            <a:r>
              <a:rPr lang="en-US" sz="2800" dirty="0"/>
              <a:t>may still be </a:t>
            </a:r>
            <a:r>
              <a:rPr lang="en-US" sz="2800" dirty="0" smtClean="0"/>
              <a:t>eligible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Borderline diabetes is not diabetes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Type 1 vs type 2 diabetes – call PI on call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Pts that require insulin drip not eligible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Pts with insulin pump unlikely to be eligible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Glucose </a:t>
            </a:r>
            <a:r>
              <a:rPr lang="en-US" sz="2800" u="sng" dirty="0" smtClean="0"/>
              <a:t>&gt;</a:t>
            </a:r>
            <a:r>
              <a:rPr lang="en-US" sz="2800" dirty="0" smtClean="0"/>
              <a:t>500 mg/dL require safety monitor 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04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Enrollment NIHSS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5562600"/>
          </a:xfrm>
        </p:spPr>
        <p:txBody>
          <a:bodyPr/>
          <a:lstStyle/>
          <a:p>
            <a:r>
              <a:rPr lang="en-US" dirty="0"/>
              <a:t>Must have NIHSS score within 30 </a:t>
            </a:r>
            <a:r>
              <a:rPr lang="en-US" dirty="0" smtClean="0"/>
              <a:t>min prior to randomization</a:t>
            </a:r>
            <a:endParaRPr lang="en-US" dirty="0"/>
          </a:p>
          <a:p>
            <a:endParaRPr lang="en-US" sz="1050" dirty="0" smtClean="0"/>
          </a:p>
          <a:p>
            <a:r>
              <a:rPr lang="en-US" dirty="0" smtClean="0"/>
              <a:t>Intubation </a:t>
            </a:r>
            <a:r>
              <a:rPr lang="en-US" dirty="0"/>
              <a:t>is exclusion (can’t get NIHSS score)</a:t>
            </a: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dirty="0" smtClean="0"/>
              <a:t>Recheck </a:t>
            </a:r>
            <a:r>
              <a:rPr lang="en-US" dirty="0"/>
              <a:t>NIHSS if close – most recent </a:t>
            </a:r>
            <a:r>
              <a:rPr lang="en-US" dirty="0" smtClean="0"/>
              <a:t>counts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1824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Retention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838200"/>
            <a:ext cx="8153400" cy="5715001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Build relationship/establish trust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Research team present during acute care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Lots of contact info (both directions)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Contact patient/LAR just to check in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Watch for patient visits for other reasons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n-US" sz="2800" dirty="0" smtClean="0"/>
              <a:t>Be flexible re follow up</a:t>
            </a:r>
            <a:endParaRPr lang="en-US" sz="2800" dirty="0"/>
          </a:p>
          <a:p>
            <a:endParaRPr lang="en-US" sz="1050" dirty="0" smtClean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5835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Update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1960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z="4000" dirty="0" smtClean="0"/>
              <a:t>SHINE Sites – 59 Enrolling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07893"/>
              </p:ext>
            </p:extLst>
          </p:nvPr>
        </p:nvGraphicFramePr>
        <p:xfrm>
          <a:off x="4572000" y="609599"/>
          <a:ext cx="4191000" cy="6186874"/>
        </p:xfrm>
        <a:graphic>
          <a:graphicData uri="http://schemas.openxmlformats.org/drawingml/2006/table">
            <a:tbl>
              <a:tblPr/>
              <a:tblGrid>
                <a:gridCol w="1524000"/>
                <a:gridCol w="2667000"/>
              </a:tblGrid>
              <a:tr h="139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SUNY Downstate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Kings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County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Hospital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9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SUNY Downstate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Lincoln</a:t>
                      </a:r>
                      <a:r>
                        <a:rPr lang="en-US" sz="9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Medical</a:t>
                      </a:r>
                      <a:endParaRPr lang="en-US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5">
                <a:tc v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Maimonides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Medical Center</a:t>
                      </a:r>
                      <a:endParaRPr lang="en-US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03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University Hospital of Brooklyn</a:t>
                      </a:r>
                      <a:endParaRPr lang="en-US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Temple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Hackensack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University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Temple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University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Long Beach Memorial 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1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UCLA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Medical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Center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UCSF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CPMC Davies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CPMC Pacific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San Francisco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UCSF Medical Center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UPenn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Abington</a:t>
                      </a:r>
                      <a:r>
                        <a:rPr lang="en-US" sz="9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Memorial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Hospital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UPenn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York Wellspan Hospital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17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 Houston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Austin Brackenridge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3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Austin Seton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1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Memorial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Hermann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Valley</a:t>
                      </a:r>
                      <a:r>
                        <a:rPr lang="en-US" sz="9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Baptist 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Utah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Utah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UTSW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UTSW - Zale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UTSW - Parkland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Virginia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Vanderbilt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Vanderbilt University 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1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WSU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Beaumont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Royal Oak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Beaumont Troy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Detroit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Receiving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7">
                <a:tc vMerge="1"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FFC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Sinai Grace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70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WVU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West Virginia University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337112"/>
              </p:ext>
            </p:extLst>
          </p:nvPr>
        </p:nvGraphicFramePr>
        <p:xfrm>
          <a:off x="457200" y="609600"/>
          <a:ext cx="3962400" cy="6106238"/>
        </p:xfrm>
        <a:graphic>
          <a:graphicData uri="http://schemas.openxmlformats.org/drawingml/2006/table">
            <a:tbl>
              <a:tblPr/>
              <a:tblGrid>
                <a:gridCol w="1600200"/>
                <a:gridCol w="2362200"/>
              </a:tblGrid>
              <a:tr h="136072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Arizona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of Arizona MC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of Arizona</a:t>
                      </a:r>
                      <a:r>
                        <a:rPr lang="en-US" sz="9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South Campus</a:t>
                      </a:r>
                      <a:endParaRPr lang="en-US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Baylor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Baylor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College of Medicine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Buffalo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SUNY Buffalo/Kaleida General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Cincinnati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Hospital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Emory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Emory University Hospital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Emory University Hospital Midtown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Grady Memorial Hospital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GRU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Georgia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Regents University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HFHS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Henry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Ford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Hospital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Michigan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Kentucky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Kentucky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Maryland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Maryland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Mayo Jacksonville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Mayo Clinic, Jacksonville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MCW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Froedtert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Memorial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MGH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Mass General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Minnesota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HCMC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UMMC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Fairview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 vMerge="1">
                  <a:txBody>
                    <a:bodyPr/>
                    <a:lstStyle/>
                    <a:p>
                      <a:pPr algn="l" fontAlgn="ctr"/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of Kansas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NYP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NYP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Columbia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OSF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OSF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Saint </a:t>
                      </a: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Francis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OHSU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Harborview 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OSU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Summa Akron City MC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Wexner Medical Center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Penn State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Penn State Hershey MC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Pittsburgh</a:t>
                      </a:r>
                    </a:p>
                  </a:txBody>
                  <a:tcPr marL="9173" marR="9173" marT="91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UPMC Mercy</a:t>
                      </a: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UPMC Presbyterian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73" marR="9173" marT="917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Stanford</a:t>
                      </a:r>
                    </a:p>
                  </a:txBody>
                  <a:tcPr marL="9525" marR="9525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Stanford </a:t>
                      </a:r>
                      <a:r>
                        <a:rPr lang="en-US" sz="9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University MC</a:t>
                      </a:r>
                    </a:p>
                  </a:txBody>
                  <a:tcPr marL="9525" marR="9525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St. Thomas NRI</a:t>
                      </a:r>
                      <a:endParaRPr 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St. Thomas NRI</a:t>
                      </a:r>
                    </a:p>
                  </a:txBody>
                  <a:tcPr marL="9525" marR="9525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883814"/>
      </p:ext>
    </p:extLst>
  </p:cSld>
  <p:clrMapOvr>
    <a:masterClrMapping/>
  </p:clrMapOvr>
  <p:transition spd="slow" advTm="1502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ＭＳ Ｐゴシック" charset="0"/>
              </a:rPr>
              <a:t>The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534400" cy="533082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2800" dirty="0">
                <a:ea typeface="ＭＳ Ｐゴシック" charset="0"/>
              </a:rPr>
              <a:t>Over 750,000 strokes/ year (~80% ischemic)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>
                <a:ea typeface="ＭＳ Ｐゴシック" charset="0"/>
              </a:rPr>
              <a:t>~30-50% hyperglycemic on admission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>
                <a:ea typeface="ＭＳ Ｐゴシック" charset="0"/>
              </a:rPr>
              <a:t>Hyperglycemia associated with worse clinical outcome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>
                <a:ea typeface="ＭＳ Ｐゴシック" charset="0"/>
              </a:rPr>
              <a:t>Hypoglycemia bad for ischemic brain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>
                <a:ea typeface="ＭＳ Ｐゴシック" charset="0"/>
              </a:rPr>
              <a:t>Unknown if Rx of hyperglycemia improves </a:t>
            </a:r>
            <a:r>
              <a:rPr lang="en-US" sz="2800" dirty="0" smtClean="0">
                <a:ea typeface="ＭＳ Ｐゴシック" charset="0"/>
              </a:rPr>
              <a:t>outcome or if </a:t>
            </a:r>
            <a:r>
              <a:rPr lang="en-US" sz="2800" dirty="0">
                <a:ea typeface="ＭＳ Ｐゴシック" charset="0"/>
              </a:rPr>
              <a:t>benefit outweighs </a:t>
            </a:r>
            <a:r>
              <a:rPr lang="en-US" sz="2800" dirty="0" smtClean="0">
                <a:ea typeface="ＭＳ Ｐゴシック" charset="0"/>
              </a:rPr>
              <a:t>risk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/>
              <a:t>No definitive </a:t>
            </a:r>
            <a:r>
              <a:rPr lang="en-US" sz="2800" dirty="0" smtClean="0"/>
              <a:t>guidance on glucose management</a:t>
            </a:r>
            <a:endParaRPr lang="en-US" sz="2800" dirty="0"/>
          </a:p>
          <a:p>
            <a:pPr eaLnBrk="1" hangingPunct="1">
              <a:spcBef>
                <a:spcPct val="0"/>
              </a:spcBef>
              <a:defRPr/>
            </a:pPr>
            <a:endParaRPr lang="en-US" dirty="0">
              <a:ea typeface="ＭＳ Ｐゴシック" charset="0"/>
            </a:endParaRPr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960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 SHINE Trial – Participating Sites</a:t>
            </a:r>
            <a:endParaRPr lang="en-US" altLang="en-US" sz="2800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55417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668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Recruitment Update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7575"/>
            <a:ext cx="8458200" cy="578802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480 subjects enrolled (as of Nov 10)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59 sites actively recruiting – 16 are currently regional centers in StrokeNet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8 more sites to start by Jan 2015 including numerous StrokeNet Sites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Northwestern – already enrolled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MedStar (Washington Hospital Ctr)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Iowa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UW – Madison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NYC Collaborative (NYU)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Interim Analysis – Spring 2015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99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859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ＭＳ Ｐゴシック" charset="0"/>
              </a:rPr>
              <a:t>Phase III SHINE Trial</a:t>
            </a:r>
            <a:br>
              <a:rPr lang="en-US" sz="40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NIH-NINDS U01 NS069498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Multicenter (~60 sites), randomized, controlled trial</a:t>
            </a:r>
          </a:p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Phase III (definitive efficacy trial)</a:t>
            </a:r>
          </a:p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Hyperglycemic acute ischemic stroke patients</a:t>
            </a:r>
          </a:p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Comparison of standard SQ insulin versus insulin infusion</a:t>
            </a:r>
          </a:p>
          <a:p>
            <a:pPr eaLnBrk="1" hangingPunct="1">
              <a:defRPr/>
            </a:pPr>
            <a:endParaRPr lang="en-US" altLang="en-US" sz="2800" dirty="0" smtClean="0">
              <a:ea typeface="+mn-ea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Funded by NIH-NINDS</a:t>
            </a:r>
          </a:p>
          <a:p>
            <a:pPr eaLnBrk="1" hangingPunct="1">
              <a:defRPr/>
            </a:pPr>
            <a:r>
              <a:rPr lang="en-US" altLang="en-US" sz="2800" dirty="0" smtClean="0">
                <a:ea typeface="+mn-ea"/>
              </a:rPr>
              <a:t>Conducted in conjunction with NIH-NINDS funded Neurological Emergencies Treatment Trials Network (NETT)</a:t>
            </a:r>
          </a:p>
          <a:p>
            <a:pPr eaLnBrk="1" hangingPunct="1">
              <a:buFontTx/>
              <a:buNone/>
              <a:defRPr/>
            </a:pPr>
            <a:endParaRPr lang="en-US" altLang="en-US" sz="2800" dirty="0" smtClean="0">
              <a:ea typeface="+mn-ea"/>
            </a:endParaRP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ＭＳ Ｐゴシック" charset="0"/>
              </a:rPr>
              <a:t>Phase III SHINE Trial</a:t>
            </a:r>
            <a:br>
              <a:rPr lang="en-US" sz="40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NIH-NINDS U01 NS069498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2800" dirty="0" smtClean="0">
                <a:ea typeface="+mn-ea"/>
              </a:rPr>
              <a:t>Specific Aim 1</a:t>
            </a:r>
          </a:p>
          <a:p>
            <a:pPr marL="533400" indent="-533400" eaLnBrk="1" hangingPunct="1">
              <a:defRPr/>
            </a:pPr>
            <a:r>
              <a:rPr lang="en-US" sz="2800" dirty="0" smtClean="0">
                <a:ea typeface="+mn-ea"/>
              </a:rPr>
              <a:t>To determine the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  <a:t>efficacy</a:t>
            </a:r>
            <a:r>
              <a:rPr lang="en-US" sz="2800" b="1" dirty="0" smtClean="0">
                <a:ea typeface="+mn-ea"/>
              </a:rPr>
              <a:t> </a:t>
            </a:r>
            <a:r>
              <a:rPr lang="en-US" sz="2800" dirty="0" smtClean="0">
                <a:ea typeface="+mn-ea"/>
              </a:rPr>
              <a:t>of tight glucose control to a target range of 80-130 mg/dL with IV insulin infusion in hyperglycemic acute ischemic stroke patients within 12 hours of symptom onset as measured by mRS at 90 days after stroke. </a:t>
            </a:r>
          </a:p>
          <a:p>
            <a:pPr marL="914400" lvl="1" indent="-457200" eaLnBrk="1" hangingPunct="1">
              <a:defRPr/>
            </a:pPr>
            <a:endParaRPr lang="en-US" sz="1800" dirty="0" smtClean="0">
              <a:ea typeface="ＭＳ Ｐゴシック" charset="0"/>
            </a:endParaRPr>
          </a:p>
          <a:p>
            <a:pPr marL="533400" indent="-533400" eaLnBrk="1" hangingPunct="1">
              <a:buFontTx/>
              <a:buNone/>
              <a:defRPr/>
            </a:pPr>
            <a:r>
              <a:rPr lang="en-US" sz="2800" dirty="0" smtClean="0">
                <a:ea typeface="+mn-ea"/>
              </a:rPr>
              <a:t>Specific Aim 2</a:t>
            </a:r>
          </a:p>
          <a:p>
            <a:pPr marL="533400" indent="-533400" eaLnBrk="1" hangingPunct="1">
              <a:defRPr/>
            </a:pPr>
            <a:r>
              <a:rPr lang="en-US" sz="2800" dirty="0" smtClean="0">
                <a:ea typeface="+mn-ea"/>
              </a:rPr>
              <a:t>To determine the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  <a:t>safety</a:t>
            </a:r>
            <a:r>
              <a:rPr lang="en-US" sz="2800" dirty="0" smtClean="0">
                <a:ea typeface="+mn-ea"/>
              </a:rPr>
              <a:t> of tight glucose control with IV insulin infusion in hyperglycemic acute ischemic stroke patients treated for up to 72 hours.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ＭＳ Ｐゴシック" charset="0"/>
              </a:rPr>
              <a:t>Eligibility Criteria - Inclusion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143000"/>
            <a:ext cx="8915400" cy="5486400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altLang="en-US" sz="2800" dirty="0" smtClean="0"/>
              <a:t>Age 18 years or older 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Clinical diagnosis of ischemic stroke 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Randomization w/in 12 hrs after stroke symptom onset and recommended w/in 3 hrs of hospital arrival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Known history of type 2 diabetes mellitus and glucose &gt;110 mg/dL </a:t>
            </a:r>
            <a:r>
              <a:rPr lang="en-US" altLang="en-US" sz="2800" b="1" dirty="0" smtClean="0"/>
              <a:t>OR </a:t>
            </a:r>
            <a:r>
              <a:rPr lang="en-US" altLang="en-US" sz="2800" dirty="0" smtClean="0"/>
              <a:t>admission blood glucose ≥150 mg/dL in those w/o known diabetes mellitus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Baseline NIHSS 3-22 (3-7 mild, 8-14 mod, 15-22 severe)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mRS of 0 if NIHSS 3-7; mRS of 0-1 if NIHSS of 8-22 </a:t>
            </a:r>
          </a:p>
          <a:p>
            <a:pPr marL="533400" indent="-533400" eaLnBrk="1" hangingPunct="1">
              <a:defRPr/>
            </a:pPr>
            <a:r>
              <a:rPr lang="en-US" altLang="en-US" sz="2800" dirty="0" smtClean="0"/>
              <a:t>Able to provide a valid informed consent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Eligibility Criteria – Exclusion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82688"/>
            <a:ext cx="8763000" cy="5294312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Known </a:t>
            </a:r>
            <a:r>
              <a:rPr lang="en-US" sz="2900" dirty="0" smtClean="0">
                <a:ea typeface="ＭＳ Ｐゴシック" charset="0"/>
              </a:rPr>
              <a:t>type 1 diabetes </a:t>
            </a:r>
            <a:r>
              <a:rPr lang="en-US" sz="2900" dirty="0">
                <a:ea typeface="ＭＳ Ｐゴシック" charset="0"/>
              </a:rPr>
              <a:t>mellitus 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Substantial preexisting confounding neuro/ psych illness 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Received experimental therapy for enrollment stroke 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Pregnancy 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Other serious conditions- </a:t>
            </a:r>
            <a:r>
              <a:rPr lang="en-US" sz="2900" dirty="0" smtClean="0">
                <a:ea typeface="ＭＳ Ｐゴシック" charset="0"/>
              </a:rPr>
              <a:t>pt </a:t>
            </a:r>
            <a:r>
              <a:rPr lang="en-US" sz="2900" dirty="0">
                <a:ea typeface="ＭＳ Ｐゴシック" charset="0"/>
              </a:rPr>
              <a:t>unlikely to live to f/u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Inability to follow protocol or return for 90 day f/u</a:t>
            </a:r>
          </a:p>
          <a:p>
            <a:pPr marL="533400" indent="-533400" eaLnBrk="1" hangingPunct="1">
              <a:defRPr/>
            </a:pPr>
            <a:r>
              <a:rPr lang="en-US" sz="2900" dirty="0">
                <a:ea typeface="ＭＳ Ｐゴシック" charset="0"/>
              </a:rPr>
              <a:t>Renal dialysis (hemo or peritoneal)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ＭＳ Ｐゴシック" charset="0"/>
              </a:rPr>
              <a:t>Phase III SHINE </a:t>
            </a:r>
            <a:r>
              <a:rPr lang="en-US" sz="4000" dirty="0" smtClean="0">
                <a:ea typeface="ＭＳ Ｐゴシック" charset="0"/>
              </a:rPr>
              <a:t>Trial Design/Protocol</a:t>
            </a:r>
            <a:r>
              <a:rPr lang="en-US" sz="4000" dirty="0">
                <a:ea typeface="ＭＳ Ｐゴシック" charset="0"/>
              </a:rPr>
              <a:t/>
            </a:r>
            <a:br>
              <a:rPr lang="en-US" sz="40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NIH-NINDS U01 NS069498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86868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~1400 hyperglycemic acute ischemic stroke patients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/>
              <a:t>12 hr window from stroke symptom onset 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en-US" sz="2000" dirty="0" smtClean="0">
              <a:ea typeface="+mn-ea"/>
            </a:endParaRP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Treatment Groups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charset="0"/>
              </a:rPr>
              <a:t>Intervention group - Insulin drip (target 80-130 mg/dL )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charset="0"/>
              </a:rPr>
              <a:t>Control group - SQ insulin (target 80-179 mg/dL)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en-US" sz="2000" dirty="0" smtClean="0">
              <a:ea typeface="+mn-ea"/>
            </a:endParaRP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Up to 72 hrs treatment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/>
              <a:t>Single blind Rx; double blind outcomes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Primary outcome - 90 day mRS </a:t>
            </a:r>
            <a:r>
              <a:rPr lang="en-US" sz="2800" dirty="0">
                <a:ea typeface="+mn-ea"/>
              </a:rPr>
              <a:t>	</a:t>
            </a:r>
            <a:endParaRPr lang="en-US" sz="2800" dirty="0" smtClean="0">
              <a:ea typeface="+mn-ea"/>
            </a:endParaRP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en-US" sz="2800" dirty="0" smtClean="0">
              <a:ea typeface="+mn-ea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401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200" dirty="0">
                <a:ea typeface="ＭＳ Ｐゴシック" charset="0"/>
              </a:rPr>
              <a:t>Treatment Groups - General Concepts</a:t>
            </a:r>
          </a:p>
        </p:txBody>
      </p:sp>
      <p:sp>
        <p:nvSpPr>
          <p:cNvPr id="28675" name="Content Placeholder 5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10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Two groups: both glucose control, both </a:t>
            </a:r>
            <a:r>
              <a:rPr lang="en-US" sz="2800" dirty="0" smtClean="0">
                <a:ea typeface="ＭＳ Ｐゴシック" charset="0"/>
              </a:rPr>
              <a:t>get insulin</a:t>
            </a: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 smtClean="0">
                <a:ea typeface="ＭＳ Ｐゴシック" charset="0"/>
              </a:rPr>
              <a:t>Both groups get </a:t>
            </a:r>
            <a:r>
              <a:rPr lang="en-US" sz="2800" dirty="0">
                <a:ea typeface="ＭＳ Ｐゴシック" charset="0"/>
              </a:rPr>
              <a:t>IV </a:t>
            </a:r>
            <a:r>
              <a:rPr lang="en-US" sz="2800" dirty="0" smtClean="0">
                <a:ea typeface="ＭＳ Ｐゴシック" charset="0"/>
              </a:rPr>
              <a:t>infusion &amp; </a:t>
            </a:r>
            <a:r>
              <a:rPr lang="en-US" sz="2800" dirty="0">
                <a:ea typeface="ＭＳ Ｐゴシック" charset="0"/>
              </a:rPr>
              <a:t>SQ </a:t>
            </a:r>
            <a:r>
              <a:rPr lang="en-US" sz="2800" dirty="0" smtClean="0">
                <a:ea typeface="ＭＳ Ｐゴシック" charset="0"/>
              </a:rPr>
              <a:t>injections (up </a:t>
            </a:r>
            <a:r>
              <a:rPr lang="en-US" sz="2800" dirty="0">
                <a:ea typeface="ＭＳ Ｐゴシック" charset="0"/>
              </a:rPr>
              <a:t>to 4/day)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Frequent glucose checks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60 gram carbohydrate </a:t>
            </a:r>
            <a:r>
              <a:rPr lang="en-US" sz="2800" dirty="0" smtClean="0">
                <a:ea typeface="ＭＳ Ｐゴシック" charset="0"/>
              </a:rPr>
              <a:t>diet/meal</a:t>
            </a: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All patients must be in unit that supports IV </a:t>
            </a:r>
            <a:r>
              <a:rPr lang="en-US" sz="2800" dirty="0" smtClean="0">
                <a:ea typeface="ＭＳ Ｐゴシック" charset="0"/>
              </a:rPr>
              <a:t>insulin</a:t>
            </a: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72 hr treatment </a:t>
            </a:r>
            <a:r>
              <a:rPr lang="en-US" sz="2800" dirty="0" smtClean="0">
                <a:ea typeface="ＭＳ Ｐゴシック" charset="0"/>
              </a:rPr>
              <a:t>period from randomization (early d/c ok)</a:t>
            </a:r>
            <a:endParaRPr lang="en-US" sz="2800" dirty="0">
              <a:ea typeface="ＭＳ Ｐゴシック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Daily neuro &amp; AE assessments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ＭＳ Ｐゴシック" charset="0"/>
              </a:rPr>
              <a:t>All sites provided </a:t>
            </a:r>
            <a:r>
              <a:rPr lang="en-US" sz="2800" dirty="0" smtClean="0">
                <a:ea typeface="ＭＳ Ｐゴシック" charset="0"/>
              </a:rPr>
              <a:t>with study laptops for study treatment dosing and data capture</a:t>
            </a:r>
            <a:endParaRPr lang="en-US" sz="2800" dirty="0">
              <a:ea typeface="ＭＳ Ｐゴシック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a typeface="ＭＳ Ｐゴシック" charset="0"/>
              </a:rPr>
              <a:t>SHINE Intervention Group 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28675" name="Content Placeholder 5"/>
          <p:cNvSpPr>
            <a:spLocks noGrp="1"/>
          </p:cNvSpPr>
          <p:nvPr>
            <p:ph idx="1"/>
          </p:nvPr>
        </p:nvSpPr>
        <p:spPr>
          <a:xfrm>
            <a:off x="228600" y="1222375"/>
            <a:ext cx="8839200" cy="494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</a:rPr>
              <a:t>Infusion: IV insulin</a:t>
            </a:r>
          </a:p>
          <a:p>
            <a:pPr eaLnBrk="1" hangingPunct="1">
              <a:defRPr/>
            </a:pPr>
            <a:endParaRPr lang="en-US" sz="24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charset="0"/>
              </a:rPr>
              <a:t>Injections: 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ＭＳ Ｐゴシック" charset="0"/>
              </a:rPr>
              <a:t>SQ meal insulin, OR 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ＭＳ Ｐゴシック" charset="0"/>
              </a:rPr>
              <a:t>SQ saline if not taking PO </a:t>
            </a:r>
          </a:p>
          <a:p>
            <a:pPr eaLnBrk="1" hangingPunct="1">
              <a:defRPr/>
            </a:pPr>
            <a:r>
              <a:rPr lang="en-US" sz="3200" dirty="0" smtClean="0">
                <a:ea typeface="ＭＳ Ｐゴシック" charset="0"/>
              </a:rPr>
              <a:t>Glucose checks: q1-2 hours per GlucoStabilizer</a:t>
            </a:r>
            <a:r>
              <a:rPr lang="en-US" dirty="0" smtClean="0"/>
              <a:t>®</a:t>
            </a:r>
            <a:endParaRPr lang="en-US" sz="3200" dirty="0" smtClean="0">
              <a:ea typeface="ＭＳ Ｐゴシック" charset="0"/>
            </a:endParaRPr>
          </a:p>
          <a:p>
            <a:pPr eaLnBrk="1" hangingPunct="1">
              <a:defRPr/>
            </a:pPr>
            <a:endParaRPr lang="en-US" sz="20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charset="0"/>
              </a:rPr>
              <a:t>GlucoStabilizer</a:t>
            </a:r>
            <a:r>
              <a:rPr lang="en-US" sz="2800" dirty="0"/>
              <a:t>® </a:t>
            </a:r>
            <a:r>
              <a:rPr lang="en-US" dirty="0" smtClean="0">
                <a:ea typeface="ＭＳ Ｐゴシック" charset="0"/>
              </a:rPr>
              <a:t>also instructs on insulin dosing and hypoglycemia protocol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1575" y="6016625"/>
            <a:ext cx="1622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7439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6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7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8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9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4_Default Design">
  <a:themeElements>
    <a:clrScheme name="Default Design 8">
      <a:dk1>
        <a:srgbClr val="808080"/>
      </a:dk1>
      <a:lt1>
        <a:srgbClr val="FFFFFF"/>
      </a:lt1>
      <a:dk2>
        <a:srgbClr val="000099"/>
      </a:dk2>
      <a:lt2>
        <a:srgbClr val="FFFF66"/>
      </a:lt2>
      <a:accent1>
        <a:srgbClr val="FF9966"/>
      </a:accent1>
      <a:accent2>
        <a:srgbClr val="FFFF00"/>
      </a:accent2>
      <a:accent3>
        <a:srgbClr val="AAAACA"/>
      </a:accent3>
      <a:accent4>
        <a:srgbClr val="DADADA"/>
      </a:accent4>
      <a:accent5>
        <a:srgbClr val="FFCAB8"/>
      </a:accent5>
      <a:accent6>
        <a:srgbClr val="E7E700"/>
      </a:accent6>
      <a:hlink>
        <a:srgbClr val="FFFF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99"/>
        </a:dk2>
        <a:lt2>
          <a:srgbClr val="FFFF66"/>
        </a:lt2>
        <a:accent1>
          <a:srgbClr val="FF9966"/>
        </a:accent1>
        <a:accent2>
          <a:srgbClr val="FFFF00"/>
        </a:accent2>
        <a:accent3>
          <a:srgbClr val="AAAACA"/>
        </a:accent3>
        <a:accent4>
          <a:srgbClr val="DADADA"/>
        </a:accent4>
        <a:accent5>
          <a:srgbClr val="FFCAB8"/>
        </a:accent5>
        <a:accent6>
          <a:srgbClr val="E7E700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101291</TotalTime>
  <Words>1188</Words>
  <Application>Microsoft Office PowerPoint</Application>
  <PresentationFormat>On-screen Show (4:3)</PresentationFormat>
  <Paragraphs>254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10_Default Design</vt:lpstr>
      <vt:lpstr>14_Default Design</vt:lpstr>
      <vt:lpstr>16_Default Design</vt:lpstr>
      <vt:lpstr>17_Default Design</vt:lpstr>
      <vt:lpstr>18_Default Design</vt:lpstr>
      <vt:lpstr>19_Default Design</vt:lpstr>
      <vt:lpstr>Introducing: The Stroke Hyperglycemia Insulin Network Effort (SHINE) Trial</vt:lpstr>
      <vt:lpstr>The Problem</vt:lpstr>
      <vt:lpstr>Phase III SHINE Trial NIH-NINDS U01 NS069498</vt:lpstr>
      <vt:lpstr>Phase III SHINE Trial NIH-NINDS U01 NS069498</vt:lpstr>
      <vt:lpstr>Eligibility Criteria - Inclusion</vt:lpstr>
      <vt:lpstr>Eligibility Criteria – Exclusion</vt:lpstr>
      <vt:lpstr>Phase III SHINE Trial Design/Protocol NIH-NINDS U01 NS069498</vt:lpstr>
      <vt:lpstr>Treatment Groups - General Concepts</vt:lpstr>
      <vt:lpstr>SHINE Intervention Group </vt:lpstr>
      <vt:lpstr>SHINE Control Group </vt:lpstr>
      <vt:lpstr>Summary – Clinical Outcomes</vt:lpstr>
      <vt:lpstr>I-SPOT &amp; SHINE</vt:lpstr>
      <vt:lpstr>Recruitment, Enrollment &amp; Retention Tips </vt:lpstr>
      <vt:lpstr>Recruitment Tips</vt:lpstr>
      <vt:lpstr>Enrollment Glucose Tips</vt:lpstr>
      <vt:lpstr>Enrollment NIHSS Tips</vt:lpstr>
      <vt:lpstr>Retention Tips</vt:lpstr>
      <vt:lpstr>Study Update</vt:lpstr>
      <vt:lpstr>SHINE Sites – 59 Enrolling </vt:lpstr>
      <vt:lpstr> SHINE Trial – Participating Sites</vt:lpstr>
      <vt:lpstr>Recruitment Update</vt:lpstr>
      <vt:lpstr>Questions/Discussion</vt:lpstr>
    </vt:vector>
  </TitlesOfParts>
  <Company>UVa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Predictive Risk Modeling in Stroke</dc:title>
  <dc:creator>Medical Center User</dc:creator>
  <cp:lastModifiedBy>administrator</cp:lastModifiedBy>
  <cp:revision>555</cp:revision>
  <cp:lastPrinted>2014-05-15T18:05:01Z</cp:lastPrinted>
  <dcterms:created xsi:type="dcterms:W3CDTF">2002-05-30T19:06:30Z</dcterms:created>
  <dcterms:modified xsi:type="dcterms:W3CDTF">2014-11-13T14:05:14Z</dcterms:modified>
</cp:coreProperties>
</file>